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9" r:id="rId4"/>
    <p:sldId id="270" r:id="rId5"/>
    <p:sldId id="260" r:id="rId6"/>
    <p:sldId id="263" r:id="rId7"/>
    <p:sldId id="258" r:id="rId8"/>
    <p:sldId id="265" r:id="rId9"/>
    <p:sldId id="266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0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E246F4-3CB7-49CD-A107-5BB796FCF2DF}" type="datetimeFigureOut">
              <a:rPr lang="tr-TR" smtClean="0"/>
              <a:pPr/>
              <a:t>1.09.2023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0885C5-C298-4CD6-BF96-DB78C68F735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learn.okan.edu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AB2006D-8FD9-DEB8-F859-4E4F23E4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30626"/>
            <a:ext cx="12192000" cy="2226365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/>
              <a:t>İSTANBUL OKAN ÜNİVERSİTESİ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OPAE İNGİLİZCE YETERLİK SINAVI</a:t>
            </a:r>
            <a:br>
              <a:rPr lang="tr-TR" dirty="0" smtClean="0"/>
            </a:br>
            <a:r>
              <a:rPr lang="en-US" sz="2800" dirty="0" smtClean="0"/>
              <a:t>Okan </a:t>
            </a:r>
            <a:r>
              <a:rPr lang="en-US" sz="2800" dirty="0" smtClean="0"/>
              <a:t>Proficiency Academic Exams in </a:t>
            </a:r>
            <a:r>
              <a:rPr lang="en-US" sz="2800" dirty="0" smtClean="0"/>
              <a:t>English</a:t>
            </a:r>
            <a:r>
              <a:rPr lang="tr-TR" sz="2800" dirty="0" smtClean="0"/>
              <a:t> (OPAE)</a:t>
            </a:r>
            <a:endParaRPr lang="tr-TR" sz="2800" dirty="0"/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188843" y="5808629"/>
            <a:ext cx="1028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noProof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2800" b="1" i="1" noProof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2800" b="1" i="1" noProof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E9C9904-836C-3CC6-B8D3-0DE5EA5DB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029" y="2127820"/>
            <a:ext cx="10606640" cy="361526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sınavının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İngilizce Kullanımı kısmı </a:t>
            </a:r>
            <a:r>
              <a:rPr lang="tr-TR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dilbilgisi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 </a:t>
            </a:r>
            <a:r>
              <a:rPr lang="tr-TR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sözcük bilgisi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becerilerini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ölçen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çoktan seçmeli 20 sorudan oluşur.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 bölümün süresi 30 dakikadır. Örnek soru:</a:t>
            </a: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tr-TR" sz="2000" b="0" i="0" u="none" strike="noStrike" dirty="0"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Sample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question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She experienced a sense of __________ when she achieved her lifelong dream of becoming an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astronaut.</a:t>
            </a:r>
            <a:endParaRPr lang="en-US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apprehension</a:t>
            </a:r>
            <a:endParaRPr lang="en-US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trepidation</a:t>
            </a:r>
            <a:endParaRPr lang="en-US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euphoria</a:t>
            </a:r>
            <a:endParaRPr lang="en-US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disillusionment</a:t>
            </a:r>
            <a:endParaRPr lang="en-US" i="1" noProof="1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AAB4CF5-4BE7-C30B-2FCE-62304AEB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İNGİLİZCE KULLANIMI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552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5059F0E-DC62-4194-EE55-2E92419B4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773383"/>
            <a:ext cx="10497311" cy="4398818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sınavının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Yazma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bölümü 250-300 kadar sözcük kullanmayı içerecek bir kompozisyondan oluşmaktadır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Süresi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30 dakikadır. Örnek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bir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soru:</a:t>
            </a: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1400"/>
              </a:spcBef>
              <a:spcAft>
                <a:spcPts val="1400"/>
              </a:spcAft>
              <a:buNone/>
            </a:pPr>
            <a:r>
              <a:rPr lang="tr-TR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Sample</a:t>
            </a:r>
            <a:r>
              <a:rPr lang="tr-TR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question</a:t>
            </a:r>
            <a:r>
              <a:rPr lang="tr-TR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 people believe that violence on television and in computer games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damages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society. Others deny that these factors have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significant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influence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people's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behavior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 </a:t>
            </a:r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Topic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Write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paragraph expressing your opinion on whether violence on TV and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computer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games affects society by damaging or whether it does not create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 significant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influence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people's behavior. Considering TV and computer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games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'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effects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people,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please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write a 250-300-word essay providing evidence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support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your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argument, also with </a:t>
            </a:r>
            <a:r>
              <a:rPr lang="tr-TR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examples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 your personal experiences if 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necessary</a:t>
            </a:r>
            <a:r>
              <a:rPr lang="en-US" sz="2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tr-TR" sz="22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B0D951C-EFAD-E2FE-B401-3E5113C3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27647"/>
            <a:ext cx="8534400" cy="1507067"/>
          </a:xfrm>
        </p:spPr>
        <p:txBody>
          <a:bodyPr/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4.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YAZMA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43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7AD0B9A-0C3D-53F8-E08A-773F865F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76392"/>
            <a:ext cx="10105708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Giriş sınavının Konuşma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bölümü, yaklaşık 10 dakika süren bir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dizi sorudan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oluşmaktadır. Örnek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bir konuşma sorusu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aşağıdaki gibidir:</a:t>
            </a:r>
          </a:p>
          <a:p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Sample</a:t>
            </a:r>
            <a:r>
              <a:rPr lang="en-US" sz="2000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question</a:t>
            </a:r>
            <a:r>
              <a:rPr lang="en-US" sz="2000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i="1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Discuss the impact of urbanization on the environment and human 	</a:t>
            </a:r>
            <a:r>
              <a:rPr lang="en-US" sz="2000" i="1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well-being</a:t>
            </a:r>
            <a:r>
              <a:rPr lang="en-US" sz="2000" i="1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What measures can be taken to create sustainable and livable </a:t>
            </a:r>
            <a:r>
              <a:rPr lang="en-US" sz="2000" i="1" noProof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cities?</a:t>
            </a:r>
            <a:endParaRPr lang="en-US" sz="2000" i="1" noProof="1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90E1FEA-EEA6-C359-A6A4-21267904E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5.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KONUŞMA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78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AB2006D-8FD9-DEB8-F859-4E4F23E4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98373"/>
            <a:ext cx="12192000" cy="2226365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ym typeface="Wingdings" pitchFamily="2" charset="2"/>
              </a:rPr>
              <a:t> </a:t>
            </a:r>
            <a:r>
              <a:rPr lang="tr-TR" sz="4400" dirty="0" smtClean="0"/>
              <a:t>Başarı dileklerimizle </a:t>
            </a:r>
            <a:r>
              <a:rPr lang="tr-TR" sz="4400" dirty="0" smtClean="0">
                <a:sym typeface="Wingdings" pitchFamily="2" charset="2"/>
              </a:rPr>
              <a:t>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188843" y="5808629"/>
            <a:ext cx="1028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noProof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2800" b="1" i="1" noProof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2800" b="1" i="1" noProof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1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66ED8FB-F4C8-6453-9B64-E9909D3A6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75817"/>
            <a:ext cx="9940718" cy="361526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İngilizce Yeterlik Sınavı, OKAN Üniversitesi’nde eğitim dili İngilizce olan programlara ilk kez kayıt yaptıran öğrencilere yönelik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bir yeterlilik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sınavıdır.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ÇEVRİMİÇİ yapılan s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ınav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İngilizce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dilinde </a:t>
            </a:r>
            <a:r>
              <a:rPr lang="tr-TR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okuma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yazma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dinleme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ve </a:t>
            </a:r>
            <a:r>
              <a:rPr lang="tr-TR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konuşma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becerilerini B2 (CEFR) düzeyinde ölçer. </a:t>
            </a:r>
          </a:p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Sınavdan başarılı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olanlar bölümlerine geçerken başarısız olanlar bir yıllık zorunlu hazırlık sınıfına devam ederler. 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EB7853D-9F4F-3C6F-70EA-EC95E22A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OPAE SINAVI </a:t>
            </a: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NEDİR?</a:t>
            </a:r>
          </a:p>
        </p:txBody>
      </p:sp>
      <p:pic>
        <p:nvPicPr>
          <p:cNvPr id="5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817ADA-DC58-4EAB-30BD-70510509B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99" y="2092372"/>
            <a:ext cx="6549167" cy="2777803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OPAE, tamamen çevrimiçi yapılan bir sınavdır.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Sınav, kamera ve mikrofon açık olarak yapılır. Kuralı ihlal edenler sınava alınmaz.</a:t>
            </a: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Öğrenci, </a:t>
            </a:r>
            <a:r>
              <a:rPr lang="tr-TR" u="sng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https://</a:t>
            </a:r>
            <a:r>
              <a:rPr lang="tr-TR" u="sng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olearn.okan.edu.tr</a:t>
            </a:r>
            <a:r>
              <a:rPr lang="tr-TR" u="sng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adresinden Okan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kimlik ve şifrelerini kullanarak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BLACKBOARD O’LEARN sistemi üzerinden giriş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yapar.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tr-T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tr-TR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DEC9D27-0E17-727D-BE24-980DAF56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168965"/>
            <a:ext cx="8617227" cy="1507067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OPAE SINAVINA ÇEVRİMİÇİ NASIL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GİRİLİR?</a:t>
            </a: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7" name="Resim 6" descr="metin, yazılım, multimedya yazılımı, web sitesi içeren bir resim&#10;&#10;Açıklama otomatik olarak oluşturuldu">
            <a:extLst>
              <a:ext uri="{FF2B5EF4-FFF2-40B4-BE49-F238E27FC236}">
                <a16:creationId xmlns:a16="http://schemas.microsoft.com/office/drawing/2014/main" xmlns="" id="{8484B3DC-C172-B9B5-2C20-161AB92A60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2649" y="1918252"/>
            <a:ext cx="5230339" cy="3488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DEC9D27-0E17-727D-BE24-980DAF56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168965"/>
            <a:ext cx="8617227" cy="1507067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OPAE SINAVINA ÇEVRİMİÇİ NASIL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GİRİLİR?</a:t>
            </a: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" name="Resim 4" descr="metin, ekran görüntüsü, yazılım, sayı, numara içeren bir resim&#10;&#10;Açıklama otomatik olarak oluşturuldu">
            <a:extLst>
              <a:ext uri="{FF2B5EF4-FFF2-40B4-BE49-F238E27FC236}">
                <a16:creationId xmlns:a16="http://schemas.microsoft.com/office/drawing/2014/main" xmlns="" id="{2BB041A3-2AF5-9BA8-8F1D-41384C8CA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177" y="1838111"/>
            <a:ext cx="6773471" cy="3688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xmlns="" id="{49817ADA-DC58-4EAB-30BD-70510509B87B}"/>
              </a:ext>
            </a:extLst>
          </p:cNvPr>
          <p:cNvSpPr txBox="1">
            <a:spLocks/>
          </p:cNvSpPr>
          <p:nvPr/>
        </p:nvSpPr>
        <p:spPr>
          <a:xfrm>
            <a:off x="7195930" y="1926515"/>
            <a:ext cx="4532243" cy="335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Öğrencinin karşısına, OPAE sınavının verileceği sanal sınıf sayfası gelir.</a:t>
            </a:r>
          </a:p>
          <a:p>
            <a:pPr marL="365760" lvl="0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Sol menüdeki 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“Kurslar” 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sekmesine tıklayarak ilgili sayfada sınav ekranını görüntüler.</a:t>
            </a: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F9FD8D-ED0D-365B-D0FD-8C86980C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75781"/>
            <a:ext cx="8534400" cy="1507067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OPAE: 1)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Test Oturumu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6" name="Resim 5" descr="metin, ekran görüntüsü, yazılım, multimedya yazılımı içeren bir resim&#10;&#10;Açıklama otomatik olarak oluşturuldu">
            <a:extLst>
              <a:ext uri="{FF2B5EF4-FFF2-40B4-BE49-F238E27FC236}">
                <a16:creationId xmlns:a16="http://schemas.microsoft.com/office/drawing/2014/main" xmlns="" id="{0DCCC2D7-3BA7-CB78-D2BC-325B5999BE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8" y="1482253"/>
            <a:ext cx="7366485" cy="4175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xmlns="" id="{07192424-9689-AC33-BAA2-BBB57A957542}"/>
              </a:ext>
            </a:extLst>
          </p:cNvPr>
          <p:cNvSpPr txBox="1">
            <a:spLocks/>
          </p:cNvSpPr>
          <p:nvPr/>
        </p:nvSpPr>
        <p:spPr>
          <a:xfrm>
            <a:off x="1321904" y="4569920"/>
            <a:ext cx="10681252" cy="15327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Sol menüden OPAE 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Proficiency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Test sekmesine tıklayarak, sınavın Okuma, Dinleme, İngilizce Kullanımı ve Yazma bölümlerini duyurulan zamanda görüntüleyebileceklerdir.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tr-TR" sz="26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7192424-9689-AC33-BAA2-BBB57A957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192" y="1667691"/>
            <a:ext cx="5466521" cy="2864552"/>
          </a:xfrm>
        </p:spPr>
        <p:txBody>
          <a:bodyPr>
            <a:noAutofit/>
          </a:bodyPr>
          <a:lstStyle/>
          <a:p>
            <a:pPr lvl="0" algn="r">
              <a:defRPr/>
            </a:pPr>
            <a:r>
              <a:rPr lang="tr-TR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Sınav 2 oturumda yapılmaktadır:</a:t>
            </a:r>
            <a:endParaRPr lang="tr-TR" noProof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r">
              <a:buNone/>
              <a:defRPr/>
            </a:pP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 Test </a:t>
            </a: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Oturumu </a:t>
            </a:r>
          </a:p>
          <a:p>
            <a:pPr lvl="4" algn="r">
              <a:defRPr/>
            </a:pPr>
            <a:r>
              <a:rPr lang="tr-TR" i="1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okuma, dinleme, İngilizce kullanımı ve yazma bölümlerini içeriyor</a:t>
            </a:r>
            <a:r>
              <a:rPr lang="tr-TR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tr-TR" sz="2700" noProof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r">
              <a:defRPr/>
            </a:pP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 Konuşma </a:t>
            </a:r>
            <a:r>
              <a:rPr lang="tr-TR" sz="2700" noProof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Oturumu</a:t>
            </a:r>
          </a:p>
          <a:p>
            <a:pPr algn="r"/>
            <a:endParaRPr lang="tr-TR" noProof="1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3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metin, yazılım, multimedya yazılımı, 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C1E1E222-F243-7681-E8F0-B149D23CC1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9891" y="1608418"/>
            <a:ext cx="7608587" cy="4481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Başlık 1">
            <a:extLst>
              <a:ext uri="{FF2B5EF4-FFF2-40B4-BE49-F238E27FC236}">
                <a16:creationId xmlns:a16="http://schemas.microsoft.com/office/drawing/2014/main" xmlns="" id="{E4F9FD8D-ED0D-365B-D0FD-8C86980C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75781"/>
            <a:ext cx="8534400" cy="1507067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OPAE: 2)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Konuşma Oturumu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xmlns="" id="{49817ADA-DC58-4EAB-30BD-70510509B87B}"/>
              </a:ext>
            </a:extLst>
          </p:cNvPr>
          <p:cNvSpPr txBox="1">
            <a:spLocks/>
          </p:cNvSpPr>
          <p:nvPr/>
        </p:nvSpPr>
        <p:spPr>
          <a:xfrm>
            <a:off x="324418" y="1648107"/>
            <a:ext cx="3581659" cy="37488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Konuşma oturumu, sol 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menüde “</a:t>
            </a:r>
            <a:r>
              <a:rPr lang="tr-TR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Collab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isimli </a:t>
            </a:r>
            <a:r>
              <a:rPr lang="tr-TR" sz="2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sekme</a:t>
            </a:r>
            <a:r>
              <a:rPr lang="tr-T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tıklanarak girilen sanal sınıfta yapılmaktadır.</a:t>
            </a:r>
            <a:endParaRPr lang="tr-T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250B1A2-9153-9359-8D3B-FC152D08D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253" y="2109671"/>
            <a:ext cx="9660834" cy="361526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Sınav,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iki oturuma dağılan, beş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farklı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beceriyle ilgili sorulardan oluşmaktadır:</a:t>
            </a:r>
          </a:p>
          <a:p>
            <a:pPr marL="493776" lvl="2" indent="0">
              <a:buFont typeface="Wingdings" pitchFamily="2" charset="2"/>
              <a:buChar char="§"/>
            </a:pPr>
            <a:r>
              <a:rPr lang="tr-TR" sz="25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Test oturumu</a:t>
            </a:r>
          </a:p>
          <a:p>
            <a:pPr marL="777240" lvl="3" indent="0">
              <a:buFont typeface="Wingdings" pitchFamily="2" charset="2"/>
              <a:buChar char="§"/>
            </a:pPr>
            <a:r>
              <a:rPr lang="tr-TR" sz="23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Okuma</a:t>
            </a:r>
            <a:endParaRPr lang="tr-TR" sz="23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77240" lvl="3" indent="0">
              <a:buFont typeface="Wingdings" pitchFamily="2" charset="2"/>
              <a:buChar char="§"/>
            </a:pPr>
            <a:r>
              <a:rPr lang="tr-TR" sz="23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Dinleme</a:t>
            </a:r>
          </a:p>
          <a:p>
            <a:pPr marL="777240" lvl="3" indent="0">
              <a:buFont typeface="Wingdings" pitchFamily="2" charset="2"/>
              <a:buChar char="§"/>
            </a:pPr>
            <a:r>
              <a:rPr lang="tr-TR" sz="23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İngilizce Kullanımı</a:t>
            </a:r>
          </a:p>
          <a:p>
            <a:pPr marL="777240" lvl="3" indent="0">
              <a:buFont typeface="Wingdings" pitchFamily="2" charset="2"/>
              <a:buChar char="§"/>
            </a:pPr>
            <a:r>
              <a:rPr lang="tr-TR" sz="23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Yazma</a:t>
            </a:r>
          </a:p>
          <a:p>
            <a:pPr marL="256032" lvl="1" indent="0">
              <a:buFont typeface="Wingdings" pitchFamily="2" charset="2"/>
              <a:buChar char="§"/>
            </a:pPr>
            <a:r>
              <a:rPr lang="tr-TR" sz="27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Konuşma oturumu</a:t>
            </a:r>
          </a:p>
          <a:p>
            <a:pPr marL="777240" lvl="3" indent="0">
              <a:buFont typeface="Wingdings" pitchFamily="2" charset="2"/>
              <a:buChar char="§"/>
            </a:pPr>
            <a:r>
              <a:rPr lang="tr-TR" sz="23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Konuşma</a:t>
            </a:r>
            <a:endParaRPr lang="tr-TR" sz="23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E979FB8-8BAD-ABAF-595A-417C61C8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26" y="715617"/>
            <a:ext cx="8897109" cy="1507067"/>
          </a:xfrm>
        </p:spPr>
        <p:txBody>
          <a:bodyPr/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OPAE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ınavına yakından bakalım!</a:t>
            </a:r>
            <a:endParaRPr lang="tr-T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7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8DEC877-1413-A8FC-08BF-690D0F2A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73" y="2035445"/>
            <a:ext cx="10934631" cy="3615267"/>
          </a:xfrm>
        </p:spPr>
        <p:txBody>
          <a:bodyPr>
            <a:normAutofit fontScale="92500" lnSpcReduction="20000"/>
          </a:bodyPr>
          <a:lstStyle/>
          <a:p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Giriş sınavının okuma bölümü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bir ya da iki metinden 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oluşur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Toplamda 20 adet çoktan seçmeli soru 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bulunmaktadır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Okuma bölümünün süresi 1 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saattir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Örnek bir okuma sorusu aşağıdaki </a:t>
            </a:r>
            <a:r>
              <a:rPr lang="en-US" noProof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gibidir:</a:t>
            </a:r>
            <a:endParaRPr lang="en-US" noProof="1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0" i="0" u="none" strike="noStrike" noProof="1" smtClean="0"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Sample </a:t>
            </a:r>
            <a:r>
              <a:rPr lang="en-US" sz="2200" i="0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question</a:t>
            </a:r>
            <a:r>
              <a:rPr lang="en-US" sz="2200" i="0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According to the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text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why is the knowledge of traditional Samoan medicine in danger of being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lost?</a:t>
            </a:r>
            <a:endParaRPr lang="en-US" sz="22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200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2200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Because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young Samoan women are no longer interested in learning the art of healing from </a:t>
            </a:r>
            <a:r>
              <a:rPr lang="tr-TR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their mothers.</a:t>
            </a:r>
            <a:endParaRPr lang="en-US" sz="22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Because the plants used in traditional Samoan medicine are becoming extinct due to </a:t>
            </a:r>
            <a:r>
              <a:rPr lang="tr-TR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human activity.</a:t>
            </a:r>
            <a:endParaRPr lang="en-US" sz="22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Because Western medicine is more effective than traditional Samoan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medicine.</a:t>
            </a:r>
            <a:endParaRPr lang="en-US" sz="22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Because the use of traditional Samoan medicine is prohibited by </a:t>
            </a:r>
            <a:r>
              <a:rPr lang="en-US" sz="22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law.</a:t>
            </a:r>
            <a:endParaRPr lang="en-US" sz="22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noProof="1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xmlns="" id="{111047A4-5E88-8409-2278-3E5911A3A82E}"/>
              </a:ext>
            </a:extLst>
          </p:cNvPr>
          <p:cNvSpPr txBox="1">
            <a:spLocks/>
          </p:cNvSpPr>
          <p:nvPr/>
        </p:nvSpPr>
        <p:spPr>
          <a:xfrm>
            <a:off x="637830" y="430696"/>
            <a:ext cx="8534400" cy="150706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kumimoji="0" lang="tr-T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. OKUMA</a:t>
            </a:r>
            <a:endParaRPr kumimoji="0" lang="tr-TR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547698F-A45E-F500-704B-1D20C29C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9" y="2004023"/>
            <a:ext cx="10706031" cy="3615267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OPAE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sınavının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dinleme bölümü, bir dersin bir kısmından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oluşur. Toplamda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10 adet çoktan seçmeli soru bulunmaktadır. Dinleme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bölümünün süresi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30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dakikadır. Örnek bir dinleme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sorusu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Sample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question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According to the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lecture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what is the possible link between genes and Alzheimer's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disease?</a:t>
            </a:r>
            <a:endParaRPr lang="en-US" sz="2000" i="1" u="none" strike="noStrike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Having specific genes will definitely cause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Alzheimer's.</a:t>
            </a:r>
            <a:endParaRPr lang="en-US" sz="20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Genetic mutations can increase the risk of developing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Alzheimer's.</a:t>
            </a:r>
            <a:endParaRPr lang="en-US" sz="20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Alzheimer's disease is not related to genetics at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all.</a:t>
            </a:r>
            <a:endParaRPr lang="en-US" sz="20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Genes can prevent Alzheimer's if they are </a:t>
            </a:r>
            <a:r>
              <a:rPr lang="en-US" sz="2000" i="1" u="none" strike="noStrike" noProof="1" smtClean="0"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healthy.</a:t>
            </a:r>
            <a:endParaRPr lang="en-US" sz="2000" i="1" noProof="1" smtClean="0"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11047A4-5E88-8409-2278-3E5911A3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>
                <a:latin typeface="Calibri" pitchFamily="34" charset="0"/>
                <a:ea typeface="Calibri" pitchFamily="34" charset="0"/>
                <a:cs typeface="Calibri" pitchFamily="34" charset="0"/>
              </a:rPr>
              <a:t>2. DİNLEME</a:t>
            </a:r>
          </a:p>
        </p:txBody>
      </p:sp>
      <p:pic>
        <p:nvPicPr>
          <p:cNvPr id="4" name="Resim 3" descr="metin, yazı tipi, logo, grafik içeren bir resim&#10;&#10;Açıklama otomatik olarak oluşturuldu">
            <a:extLst>
              <a:ext uri="{FF2B5EF4-FFF2-40B4-BE49-F238E27FC236}">
                <a16:creationId xmlns:a16="http://schemas.microsoft.com/office/drawing/2014/main" xmlns="" id="{5E0CD532-57F6-C75D-0447-E91FA3B0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5340" y="185634"/>
            <a:ext cx="3137096" cy="117449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 rot="684533">
            <a:off x="13868" y="6196321"/>
            <a:ext cx="3217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Üniversitesi Yabancı Diller Koordinatörlüğü</a:t>
            </a:r>
          </a:p>
          <a:p>
            <a:r>
              <a:rPr lang="tr-TR" sz="1100" b="1" i="1" noProof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Okan University Department of Foreign Languages </a:t>
            </a:r>
            <a:endParaRPr lang="tr-TR" sz="1100" b="1" i="1" noProof="1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892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</TotalTime>
  <Words>591</Words>
  <Application>Microsoft Office PowerPoint</Application>
  <PresentationFormat>Özel</PresentationFormat>
  <Paragraphs>90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Kalabalık</vt:lpstr>
      <vt:lpstr>İSTANBUL OKAN ÜNİVERSİTESİ OPAE İNGİLİZCE YETERLİK SINAVI Okan Proficiency Academic Exams in English (OPAE)</vt:lpstr>
      <vt:lpstr>OPAE SINAVI NEDİR?</vt:lpstr>
      <vt:lpstr>    OPAE SINAVINA ÇEVRİMİÇİ NASIL GİRİLİR?    </vt:lpstr>
      <vt:lpstr>    OPAE SINAVINA ÇEVRİMİÇİ NASIL GİRİLİR?    </vt:lpstr>
      <vt:lpstr>OPAE: 1) Test Oturumu</vt:lpstr>
      <vt:lpstr>OPAE: 2) Konuşma Oturumu</vt:lpstr>
      <vt:lpstr>OPAE sınavına yakından bakalım!</vt:lpstr>
      <vt:lpstr>Slayt 8</vt:lpstr>
      <vt:lpstr>2. DİNLEME</vt:lpstr>
      <vt:lpstr>3. İNGİLİZCE KULLANIMI</vt:lpstr>
      <vt:lpstr>4. YAZMA</vt:lpstr>
      <vt:lpstr>5. KONUŞMA</vt:lpstr>
      <vt:lpstr> Başarı dileklerimizle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OPAE entry EXAM</dc:title>
  <dc:creator>Erdi ÇERİKCİ</dc:creator>
  <cp:lastModifiedBy>Cemal Demircioğlu</cp:lastModifiedBy>
  <cp:revision>38</cp:revision>
  <dcterms:created xsi:type="dcterms:W3CDTF">2023-08-24T09:55:12Z</dcterms:created>
  <dcterms:modified xsi:type="dcterms:W3CDTF">2023-09-01T09:26:23Z</dcterms:modified>
</cp:coreProperties>
</file>