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Times New Roman Ultra-Bold" charset="1" panose="02030902070405020303"/>
      <p:regular r:id="rId29"/>
    </p:embeddedFont>
    <p:embeddedFont>
      <p:font typeface="Times New Roman Bold" charset="1" panose="02030802070405020303"/>
      <p:regular r:id="rId30"/>
    </p:embeddedFont>
    <p:embeddedFont>
      <p:font typeface="Times New Roman" charset="1" panose="02030502070405020303"/>
      <p:regular r:id="rId31"/>
    </p:embeddedFont>
    <p:embeddedFont>
      <p:font typeface="Times New Roman Semi-Bold" charset="1" panose="02030702070405020303"/>
      <p:regular r:id="rId32"/>
    </p:embeddedFont>
    <p:embeddedFont>
      <p:font typeface="Times New Roman Bold Italics" charset="1" panose="02030802070405090303"/>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DF1F2"/>
        </a:solidFill>
      </p:bgPr>
    </p:bg>
    <p:spTree>
      <p:nvGrpSpPr>
        <p:cNvPr id="1" name=""/>
        <p:cNvGrpSpPr/>
        <p:nvPr/>
      </p:nvGrpSpPr>
      <p:grpSpPr>
        <a:xfrm>
          <a:off x="0" y="0"/>
          <a:ext cx="0" cy="0"/>
          <a:chOff x="0" y="0"/>
          <a:chExt cx="0" cy="0"/>
        </a:xfrm>
      </p:grpSpPr>
      <p:grpSp>
        <p:nvGrpSpPr>
          <p:cNvPr name="Group 2" id="2"/>
          <p:cNvGrpSpPr/>
          <p:nvPr/>
        </p:nvGrpSpPr>
        <p:grpSpPr>
          <a:xfrm rot="-10800000">
            <a:off x="-1748925" y="-2347123"/>
            <a:ext cx="16192971" cy="15075656"/>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FFFFFF">
                <a:alpha val="60000"/>
              </a:srgbClr>
            </a:solidFill>
            <a:ln w="12700">
              <a:solidFill>
                <a:srgbClr val="000000"/>
              </a:solidFill>
            </a:ln>
          </p:spPr>
        </p:sp>
      </p:grpSp>
      <p:grpSp>
        <p:nvGrpSpPr>
          <p:cNvPr name="Group 4" id="4"/>
          <p:cNvGrpSpPr/>
          <p:nvPr/>
        </p:nvGrpSpPr>
        <p:grpSpPr>
          <a:xfrm rot="0">
            <a:off x="11295670" y="803223"/>
            <a:ext cx="6740483" cy="7817709"/>
            <a:chOff x="0" y="0"/>
            <a:chExt cx="5010684" cy="5811463"/>
          </a:xfrm>
        </p:grpSpPr>
        <p:sp>
          <p:nvSpPr>
            <p:cNvPr name="Freeform 5" id="5"/>
            <p:cNvSpPr/>
            <p:nvPr/>
          </p:nvSpPr>
          <p:spPr>
            <a:xfrm flipH="false" flipV="false" rot="0">
              <a:off x="-68580" y="0"/>
              <a:ext cx="5078261" cy="5811463"/>
            </a:xfrm>
            <a:custGeom>
              <a:avLst/>
              <a:gdLst/>
              <a:ahLst/>
              <a:cxnLst/>
              <a:rect r="r" b="b" t="t" l="l"/>
              <a:pathLst>
                <a:path h="5811463" w="5078261">
                  <a:moveTo>
                    <a:pt x="973510" y="395754"/>
                  </a:moveTo>
                  <a:lnTo>
                    <a:pt x="154764" y="2154798"/>
                  </a:lnTo>
                  <a:cubicBezTo>
                    <a:pt x="0" y="2455671"/>
                    <a:pt x="43180" y="2835195"/>
                    <a:pt x="237941" y="3091124"/>
                  </a:cubicBezTo>
                  <a:lnTo>
                    <a:pt x="2061830" y="5555534"/>
                  </a:lnTo>
                  <a:cubicBezTo>
                    <a:pt x="2182086" y="5719079"/>
                    <a:pt x="2352450" y="5811463"/>
                    <a:pt x="2529828" y="5811463"/>
                  </a:cubicBezTo>
                  <a:lnTo>
                    <a:pt x="4440903" y="5811463"/>
                  </a:lnTo>
                  <a:cubicBezTo>
                    <a:pt x="4792653" y="5811463"/>
                    <a:pt x="5078261" y="5455659"/>
                    <a:pt x="5078261" y="5017458"/>
                  </a:cubicBezTo>
                  <a:lnTo>
                    <a:pt x="5078261" y="1858919"/>
                  </a:lnTo>
                  <a:cubicBezTo>
                    <a:pt x="5078261" y="1695374"/>
                    <a:pt x="5038176" y="1535574"/>
                    <a:pt x="4962013" y="1401992"/>
                  </a:cubicBezTo>
                  <a:lnTo>
                    <a:pt x="4360732" y="337077"/>
                  </a:lnTo>
                  <a:cubicBezTo>
                    <a:pt x="4241477" y="126092"/>
                    <a:pt x="4047063" y="0"/>
                    <a:pt x="3839620" y="0"/>
                  </a:cubicBezTo>
                  <a:lnTo>
                    <a:pt x="1524685" y="0"/>
                  </a:lnTo>
                  <a:cubicBezTo>
                    <a:pt x="1297200" y="0"/>
                    <a:pt x="1086751" y="151061"/>
                    <a:pt x="973510" y="395754"/>
                  </a:cubicBezTo>
                  <a:close/>
                </a:path>
              </a:pathLst>
            </a:custGeom>
            <a:blipFill>
              <a:blip r:embed="rId2"/>
              <a:stretch>
                <a:fillRect l="150" t="-23235" r="-4" b="-18838"/>
              </a:stretch>
            </a:blipFill>
          </p:spPr>
        </p:sp>
      </p:grpSp>
      <p:grpSp>
        <p:nvGrpSpPr>
          <p:cNvPr name="Group 6" id="6"/>
          <p:cNvGrpSpPr/>
          <p:nvPr/>
        </p:nvGrpSpPr>
        <p:grpSpPr>
          <a:xfrm rot="-10800000">
            <a:off x="-1538091" y="7949168"/>
            <a:ext cx="5133582" cy="4779365"/>
            <a:chOff x="0" y="0"/>
            <a:chExt cx="6350000" cy="5911850"/>
          </a:xfrm>
        </p:grpSpPr>
        <p:sp>
          <p:nvSpPr>
            <p:cNvPr name="Freeform 7" id="7"/>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Freeform 8" id="8"/>
          <p:cNvSpPr/>
          <p:nvPr/>
        </p:nvSpPr>
        <p:spPr>
          <a:xfrm flipH="false" flipV="false" rot="0">
            <a:off x="1118790" y="803223"/>
            <a:ext cx="629983" cy="519548"/>
          </a:xfrm>
          <a:custGeom>
            <a:avLst/>
            <a:gdLst/>
            <a:ahLst/>
            <a:cxnLst/>
            <a:rect r="r" b="b" t="t" l="l"/>
            <a:pathLst>
              <a:path h="519548" w="629983">
                <a:moveTo>
                  <a:pt x="0" y="0"/>
                </a:moveTo>
                <a:lnTo>
                  <a:pt x="629983" y="0"/>
                </a:lnTo>
                <a:lnTo>
                  <a:pt x="629983" y="519548"/>
                </a:lnTo>
                <a:lnTo>
                  <a:pt x="0" y="5195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847436" y="3161116"/>
            <a:ext cx="9760117" cy="3635841"/>
            <a:chOff x="0" y="0"/>
            <a:chExt cx="13013489" cy="4847788"/>
          </a:xfrm>
        </p:grpSpPr>
        <p:sp>
          <p:nvSpPr>
            <p:cNvPr name="TextBox 10" id="10"/>
            <p:cNvSpPr txBox="true"/>
            <p:nvPr/>
          </p:nvSpPr>
          <p:spPr>
            <a:xfrm rot="0">
              <a:off x="0" y="-95316"/>
              <a:ext cx="13013489" cy="3630930"/>
            </a:xfrm>
            <a:prstGeom prst="rect">
              <a:avLst/>
            </a:prstGeom>
          </p:spPr>
          <p:txBody>
            <a:bodyPr anchor="t" rtlCol="false" tIns="0" lIns="0" bIns="0" rIns="0">
              <a:spAutoFit/>
            </a:bodyPr>
            <a:lstStyle/>
            <a:p>
              <a:pPr algn="l">
                <a:lnSpc>
                  <a:spcPts val="9990"/>
                </a:lnSpc>
              </a:pPr>
              <a:r>
                <a:rPr lang="en-US" sz="9000" spc="-179" b="true">
                  <a:solidFill>
                    <a:srgbClr val="33326D"/>
                  </a:solidFill>
                  <a:latin typeface="Times New Roman Ultra-Bold"/>
                  <a:ea typeface="Times New Roman Ultra-Bold"/>
                  <a:cs typeface="Times New Roman Ultra-Bold"/>
                  <a:sym typeface="Times New Roman Ultra-Bold"/>
                </a:rPr>
                <a:t>KALİTE YÖNETİMİ</a:t>
              </a:r>
            </a:p>
          </p:txBody>
        </p:sp>
        <p:sp>
          <p:nvSpPr>
            <p:cNvPr name="TextBox 11" id="11"/>
            <p:cNvSpPr txBox="true"/>
            <p:nvPr/>
          </p:nvSpPr>
          <p:spPr>
            <a:xfrm rot="0">
              <a:off x="0" y="4133424"/>
              <a:ext cx="13013489" cy="714375"/>
            </a:xfrm>
            <a:prstGeom prst="rect">
              <a:avLst/>
            </a:prstGeom>
          </p:spPr>
          <p:txBody>
            <a:bodyPr anchor="t" rtlCol="false" tIns="0" lIns="0" bIns="0" rIns="0">
              <a:spAutoFit/>
            </a:bodyPr>
            <a:lstStyle/>
            <a:p>
              <a:pPr algn="l">
                <a:lnSpc>
                  <a:spcPts val="3839"/>
                </a:lnSpc>
              </a:pPr>
            </a:p>
          </p:txBody>
        </p:sp>
      </p:grpSp>
      <p:sp>
        <p:nvSpPr>
          <p:cNvPr name="TextBox 12" id="12"/>
          <p:cNvSpPr txBox="true"/>
          <p:nvPr/>
        </p:nvSpPr>
        <p:spPr>
          <a:xfrm rot="0">
            <a:off x="2485346" y="610183"/>
            <a:ext cx="6658654" cy="1076124"/>
          </a:xfrm>
          <a:prstGeom prst="rect">
            <a:avLst/>
          </a:prstGeom>
        </p:spPr>
        <p:txBody>
          <a:bodyPr anchor="t" rtlCol="false" tIns="0" lIns="0" bIns="0" rIns="0">
            <a:spAutoFit/>
          </a:bodyPr>
          <a:lstStyle/>
          <a:p>
            <a:pPr algn="l">
              <a:lnSpc>
                <a:spcPts val="4077"/>
              </a:lnSpc>
            </a:pPr>
            <a:r>
              <a:rPr lang="en-US" sz="2912" b="true">
                <a:solidFill>
                  <a:srgbClr val="33326D"/>
                </a:solidFill>
                <a:latin typeface="Times New Roman Bold"/>
                <a:ea typeface="Times New Roman Bold"/>
                <a:cs typeface="Times New Roman Bold"/>
                <a:sym typeface="Times New Roman Bold"/>
              </a:rPr>
              <a:t>İSTANBUL OKAN ÜNİVERSİTESİ </a:t>
            </a:r>
          </a:p>
          <a:p>
            <a:pPr algn="l">
              <a:lnSpc>
                <a:spcPts val="4077"/>
              </a:lnSpc>
              <a:spcBef>
                <a:spcPct val="0"/>
              </a:spcBef>
            </a:pPr>
          </a:p>
        </p:txBody>
      </p:sp>
      <p:sp>
        <p:nvSpPr>
          <p:cNvPr name="Freeform 13" id="13"/>
          <p:cNvSpPr/>
          <p:nvPr/>
        </p:nvSpPr>
        <p:spPr>
          <a:xfrm flipH="false" flipV="false" rot="0">
            <a:off x="500577" y="401884"/>
            <a:ext cx="1860185" cy="1607022"/>
          </a:xfrm>
          <a:custGeom>
            <a:avLst/>
            <a:gdLst/>
            <a:ahLst/>
            <a:cxnLst/>
            <a:rect r="r" b="b" t="t" l="l"/>
            <a:pathLst>
              <a:path h="1607022" w="1860185">
                <a:moveTo>
                  <a:pt x="0" y="0"/>
                </a:moveTo>
                <a:lnTo>
                  <a:pt x="1860186" y="0"/>
                </a:lnTo>
                <a:lnTo>
                  <a:pt x="1860186" y="1607022"/>
                </a:lnTo>
                <a:lnTo>
                  <a:pt x="0" y="1607022"/>
                </a:lnTo>
                <a:lnTo>
                  <a:pt x="0" y="0"/>
                </a:lnTo>
                <a:close/>
              </a:path>
            </a:pathLst>
          </a:custGeom>
          <a:blipFill>
            <a:blip r:embed="rId5"/>
            <a:stretch>
              <a:fillRect l="-15538" t="-4472" r="-7606" b="-1903"/>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1203056" y="847725"/>
            <a:ext cx="11190384" cy="15525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KALİTE EL KİTABI</a:t>
            </a:r>
          </a:p>
        </p:txBody>
      </p:sp>
      <p:grpSp>
        <p:nvGrpSpPr>
          <p:cNvPr name="Group 5" id="5"/>
          <p:cNvGrpSpPr/>
          <p:nvPr/>
        </p:nvGrpSpPr>
        <p:grpSpPr>
          <a:xfrm rot="0">
            <a:off x="-863365" y="3163434"/>
            <a:ext cx="13256805" cy="4176134"/>
            <a:chOff x="0" y="0"/>
            <a:chExt cx="17675740" cy="5568178"/>
          </a:xfrm>
        </p:grpSpPr>
        <p:sp>
          <p:nvSpPr>
            <p:cNvPr name="TextBox 6" id="6"/>
            <p:cNvSpPr txBox="true"/>
            <p:nvPr/>
          </p:nvSpPr>
          <p:spPr>
            <a:xfrm rot="0">
              <a:off x="2702867" y="15103"/>
              <a:ext cx="14972873" cy="5553075"/>
            </a:xfrm>
            <a:prstGeom prst="rect">
              <a:avLst/>
            </a:prstGeom>
          </p:spPr>
          <p:txBody>
            <a:bodyPr anchor="t" rtlCol="false" tIns="0" lIns="0" bIns="0" rIns="0">
              <a:spAutoFit/>
            </a:bodyPr>
            <a:lstStyle/>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Kalite El Kitabı; ISO 9001 Kalite Yönetim Sistemi içerisinde doküman yapısının tarif edildiği kullanım kılavuzu niteliğindeki en önemli dokümandır.</a:t>
              </a:r>
            </a:p>
            <a:p>
              <a:pPr algn="just">
                <a:lnSpc>
                  <a:spcPts val="3600"/>
                </a:lnSpc>
              </a:pPr>
            </a:p>
            <a:p>
              <a:pPr algn="just">
                <a:lnSpc>
                  <a:spcPts val="3600"/>
                </a:lnSpc>
              </a:pPr>
            </a:p>
            <a:p>
              <a:pPr algn="just">
                <a:lnSpc>
                  <a:spcPts val="3600"/>
                </a:lnSpc>
              </a:pPr>
            </a:p>
            <a:p>
              <a:pPr algn="just">
                <a:lnSpc>
                  <a:spcPts val="3600"/>
                </a:lnSpc>
              </a:pPr>
              <a:r>
                <a:rPr lang="en-US" sz="3000" b="true">
                  <a:solidFill>
                    <a:srgbClr val="FF3131"/>
                  </a:solidFill>
                  <a:latin typeface="Times New Roman Bold"/>
                  <a:ea typeface="Times New Roman Bold"/>
                  <a:cs typeface="Times New Roman Bold"/>
                  <a:sym typeface="Times New Roman Bold"/>
                </a:rPr>
                <a:t>Kalite El Kitabımıza ortak alan U klasörü içerisinden ulaşabilirsiniz.</a:t>
              </a:r>
              <a:r>
                <a:rPr lang="en-US" sz="3000" b="true">
                  <a:solidFill>
                    <a:srgbClr val="FF914D"/>
                  </a:solidFill>
                  <a:latin typeface="Times New Roman Bold"/>
                  <a:ea typeface="Times New Roman Bold"/>
                  <a:cs typeface="Times New Roman Bold"/>
                  <a:sym typeface="Times New Roman Bold"/>
                </a:rPr>
                <a:t> </a:t>
              </a:r>
            </a:p>
            <a:p>
              <a:pPr algn="just">
                <a:lnSpc>
                  <a:spcPts val="3600"/>
                </a:lnSpc>
              </a:pPr>
            </a:p>
            <a:p>
              <a:pPr algn="just" marL="0" indent="0" lvl="0">
                <a:lnSpc>
                  <a:spcPts val="3600"/>
                </a:lnSpc>
                <a:spcBef>
                  <a:spcPct val="0"/>
                </a:spcBef>
              </a:pPr>
            </a:p>
          </p:txBody>
        </p:sp>
        <p:sp>
          <p:nvSpPr>
            <p:cNvPr name="TextBox 7" id="7"/>
            <p:cNvSpPr txBox="true"/>
            <p:nvPr/>
          </p:nvSpPr>
          <p:spPr>
            <a:xfrm rot="0">
              <a:off x="0" y="-104775"/>
              <a:ext cx="2000682" cy="825637"/>
            </a:xfrm>
            <a:prstGeom prst="rect">
              <a:avLst/>
            </a:prstGeom>
          </p:spPr>
          <p:txBody>
            <a:bodyPr anchor="t" rtlCol="false" tIns="0" lIns="0" bIns="0" rIns="0">
              <a:spAutoFit/>
            </a:bodyPr>
            <a:lstStyle/>
            <a:p>
              <a:pPr algn="l">
                <a:lnSpc>
                  <a:spcPts val="4650"/>
                </a:lnSpc>
              </a:pPr>
            </a:p>
          </p:txBody>
        </p:sp>
      </p:grpSp>
      <p:sp>
        <p:nvSpPr>
          <p:cNvPr name="TextBox 8" id="8"/>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9" id="9"/>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pSp>
        <p:nvGrpSpPr>
          <p:cNvPr name="Group 10" id="10"/>
          <p:cNvGrpSpPr/>
          <p:nvPr/>
        </p:nvGrpSpPr>
        <p:grpSpPr>
          <a:xfrm rot="0">
            <a:off x="12817282" y="748716"/>
            <a:ext cx="5083260" cy="6827925"/>
            <a:chOff x="0" y="0"/>
            <a:chExt cx="2952175" cy="3965414"/>
          </a:xfrm>
        </p:grpSpPr>
        <p:sp>
          <p:nvSpPr>
            <p:cNvPr name="Freeform 11" id="11"/>
            <p:cNvSpPr/>
            <p:nvPr/>
          </p:nvSpPr>
          <p:spPr>
            <a:xfrm flipH="false" flipV="false" rot="0">
              <a:off x="-68580" y="0"/>
              <a:ext cx="3020165" cy="3965414"/>
            </a:xfrm>
            <a:custGeom>
              <a:avLst/>
              <a:gdLst/>
              <a:ahLst/>
              <a:cxnLst/>
              <a:rect r="r" b="b" t="t" l="l"/>
              <a:pathLst>
                <a:path h="3965414" w="3020165">
                  <a:moveTo>
                    <a:pt x="601743" y="270040"/>
                  </a:moveTo>
                  <a:lnTo>
                    <a:pt x="119357" y="1470313"/>
                  </a:lnTo>
                  <a:cubicBezTo>
                    <a:pt x="0" y="1675611"/>
                    <a:pt x="43180" y="1934577"/>
                    <a:pt x="168364" y="2109208"/>
                  </a:cubicBezTo>
                  <a:lnTo>
                    <a:pt x="1242955" y="3790783"/>
                  </a:lnTo>
                  <a:cubicBezTo>
                    <a:pt x="1313808" y="3902377"/>
                    <a:pt x="1414181" y="3965414"/>
                    <a:pt x="1518688" y="3965414"/>
                  </a:cubicBezTo>
                  <a:lnTo>
                    <a:pt x="2644648" y="3965414"/>
                  </a:lnTo>
                  <a:cubicBezTo>
                    <a:pt x="2851891" y="3965414"/>
                    <a:pt x="3020165" y="3722634"/>
                    <a:pt x="3020165" y="3423630"/>
                  </a:cubicBezTo>
                  <a:lnTo>
                    <a:pt x="3020165" y="1268421"/>
                  </a:lnTo>
                  <a:cubicBezTo>
                    <a:pt x="3020165" y="1156828"/>
                    <a:pt x="2996547" y="1047789"/>
                    <a:pt x="2951674" y="956640"/>
                  </a:cubicBezTo>
                  <a:lnTo>
                    <a:pt x="2597413" y="230003"/>
                  </a:lnTo>
                  <a:cubicBezTo>
                    <a:pt x="2527152" y="86038"/>
                    <a:pt x="2412607" y="0"/>
                    <a:pt x="2290387" y="0"/>
                  </a:cubicBezTo>
                  <a:lnTo>
                    <a:pt x="926482" y="0"/>
                  </a:lnTo>
                  <a:cubicBezTo>
                    <a:pt x="792453" y="0"/>
                    <a:pt x="668462" y="103075"/>
                    <a:pt x="601743" y="270040"/>
                  </a:cubicBezTo>
                  <a:close/>
                </a:path>
              </a:pathLst>
            </a:custGeom>
            <a:blipFill>
              <a:blip r:embed="rId2">
                <a:alphaModFix amt="80000"/>
              </a:blip>
              <a:stretch>
                <a:fillRect l="539" t="-5132" r="-65"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grpSp>
        <p:nvGrpSpPr>
          <p:cNvPr name="Group 4" id="4"/>
          <p:cNvGrpSpPr/>
          <p:nvPr/>
        </p:nvGrpSpPr>
        <p:grpSpPr>
          <a:xfrm rot="0">
            <a:off x="12701045" y="504119"/>
            <a:ext cx="5141379" cy="8300264"/>
            <a:chOff x="0" y="0"/>
            <a:chExt cx="2985929" cy="4820496"/>
          </a:xfrm>
        </p:grpSpPr>
        <p:sp>
          <p:nvSpPr>
            <p:cNvPr name="Freeform 5" id="5"/>
            <p:cNvSpPr/>
            <p:nvPr/>
          </p:nvSpPr>
          <p:spPr>
            <a:xfrm flipH="false" flipV="false" rot="0">
              <a:off x="-68580" y="0"/>
              <a:ext cx="3053911" cy="4820496"/>
            </a:xfrm>
            <a:custGeom>
              <a:avLst/>
              <a:gdLst/>
              <a:ahLst/>
              <a:cxnLst/>
              <a:rect r="r" b="b" t="t" l="l"/>
              <a:pathLst>
                <a:path h="4820496" w="3053911">
                  <a:moveTo>
                    <a:pt x="607839" y="328270"/>
                  </a:moveTo>
                  <a:lnTo>
                    <a:pt x="119938" y="1787363"/>
                  </a:lnTo>
                  <a:cubicBezTo>
                    <a:pt x="0" y="2036931"/>
                    <a:pt x="43180" y="2351739"/>
                    <a:pt x="169504" y="2564027"/>
                  </a:cubicBezTo>
                  <a:lnTo>
                    <a:pt x="1256382" y="4608207"/>
                  </a:lnTo>
                  <a:cubicBezTo>
                    <a:pt x="1328045" y="4743865"/>
                    <a:pt x="1429566" y="4820496"/>
                    <a:pt x="1535268" y="4820496"/>
                  </a:cubicBezTo>
                  <a:lnTo>
                    <a:pt x="2674101" y="4820496"/>
                  </a:lnTo>
                  <a:cubicBezTo>
                    <a:pt x="2883713" y="4820496"/>
                    <a:pt x="3053911" y="4525363"/>
                    <a:pt x="3053911" y="4161884"/>
                  </a:cubicBezTo>
                  <a:lnTo>
                    <a:pt x="3053911" y="1541937"/>
                  </a:lnTo>
                  <a:cubicBezTo>
                    <a:pt x="3053911" y="1406280"/>
                    <a:pt x="3030024" y="1273729"/>
                    <a:pt x="2984638" y="1162925"/>
                  </a:cubicBezTo>
                  <a:lnTo>
                    <a:pt x="2626326" y="279599"/>
                  </a:lnTo>
                  <a:cubicBezTo>
                    <a:pt x="2555261" y="104591"/>
                    <a:pt x="2439407" y="0"/>
                    <a:pt x="2315790" y="0"/>
                  </a:cubicBezTo>
                  <a:lnTo>
                    <a:pt x="936291" y="0"/>
                  </a:lnTo>
                  <a:cubicBezTo>
                    <a:pt x="800730" y="0"/>
                    <a:pt x="675321" y="125302"/>
                    <a:pt x="607839" y="328270"/>
                  </a:cubicBezTo>
                  <a:close/>
                </a:path>
              </a:pathLst>
            </a:custGeom>
            <a:blipFill>
              <a:blip r:embed="rId2">
                <a:alphaModFix amt="80000"/>
              </a:blip>
              <a:stretch>
                <a:fillRect l="-9299" t="0" r="-9164" b="0"/>
              </a:stretch>
            </a:blipFill>
          </p:spPr>
        </p:sp>
      </p:grpSp>
      <p:sp>
        <p:nvSpPr>
          <p:cNvPr name="TextBox 6" id="6"/>
          <p:cNvSpPr txBox="true"/>
          <p:nvPr/>
        </p:nvSpPr>
        <p:spPr>
          <a:xfrm rot="0">
            <a:off x="1203056" y="1186266"/>
            <a:ext cx="11364740" cy="1323975"/>
          </a:xfrm>
          <a:prstGeom prst="rect">
            <a:avLst/>
          </a:prstGeom>
        </p:spPr>
        <p:txBody>
          <a:bodyPr anchor="t" rtlCol="false" tIns="0" lIns="0" bIns="0" rIns="0">
            <a:spAutoFit/>
          </a:bodyPr>
          <a:lstStyle/>
          <a:p>
            <a:pPr algn="ctr">
              <a:lnSpc>
                <a:spcPts val="9258"/>
              </a:lnSpc>
            </a:pPr>
            <a:r>
              <a:rPr lang="en-US" b="true" sz="7715" spc="-154">
                <a:solidFill>
                  <a:srgbClr val="33326D"/>
                </a:solidFill>
                <a:latin typeface="Times New Roman Bold"/>
                <a:ea typeface="Times New Roman Bold"/>
                <a:cs typeface="Times New Roman Bold"/>
                <a:sym typeface="Times New Roman Bold"/>
              </a:rPr>
              <a:t>SÜREÇ EL KİTABI</a:t>
            </a:r>
          </a:p>
        </p:txBody>
      </p:sp>
      <p:grpSp>
        <p:nvGrpSpPr>
          <p:cNvPr name="Group 7" id="7"/>
          <p:cNvGrpSpPr/>
          <p:nvPr/>
        </p:nvGrpSpPr>
        <p:grpSpPr>
          <a:xfrm rot="0">
            <a:off x="-650263" y="3145921"/>
            <a:ext cx="13043703" cy="5166734"/>
            <a:chOff x="0" y="0"/>
            <a:chExt cx="17391604" cy="6888978"/>
          </a:xfrm>
        </p:grpSpPr>
        <p:sp>
          <p:nvSpPr>
            <p:cNvPr name="TextBox 8" id="8"/>
            <p:cNvSpPr txBox="true"/>
            <p:nvPr/>
          </p:nvSpPr>
          <p:spPr>
            <a:xfrm rot="0">
              <a:off x="2659419" y="15103"/>
              <a:ext cx="14732186" cy="6873875"/>
            </a:xfrm>
            <a:prstGeom prst="rect">
              <a:avLst/>
            </a:prstGeom>
          </p:spPr>
          <p:txBody>
            <a:bodyPr anchor="t" rtlCol="false" tIns="0" lIns="0" bIns="0" rIns="0">
              <a:spAutoFit/>
            </a:bodyPr>
            <a:lstStyle/>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Süreç El Kitabı, mevcut gelişmeler göz önünde bulundurularak süreçlerin tanımlarını ve akışlarını yazılı hale getirip ilgili tüm paydaşlarla paylaşılmasını ve yayılımını sağlamak suretiyle süreçlerle yönetim modelini etkili ve verimli bir şekilde uygulamak amacıyla hazırlanmıştır. </a:t>
              </a:r>
            </a:p>
            <a:p>
              <a:pPr algn="just">
                <a:lnSpc>
                  <a:spcPts val="3600"/>
                </a:lnSpc>
              </a:pPr>
            </a:p>
            <a:p>
              <a:pPr algn="just">
                <a:lnSpc>
                  <a:spcPts val="3600"/>
                </a:lnSpc>
              </a:pPr>
            </a:p>
            <a:p>
              <a:pPr algn="just">
                <a:lnSpc>
                  <a:spcPts val="3600"/>
                </a:lnSpc>
              </a:pPr>
            </a:p>
            <a:p>
              <a:pPr algn="just">
                <a:lnSpc>
                  <a:spcPts val="4200"/>
                </a:lnSpc>
              </a:pPr>
            </a:p>
            <a:p>
              <a:pPr algn="just">
                <a:lnSpc>
                  <a:spcPts val="3600"/>
                </a:lnSpc>
              </a:pPr>
            </a:p>
            <a:p>
              <a:pPr algn="just" marL="0" indent="0" lvl="0">
                <a:lnSpc>
                  <a:spcPts val="3600"/>
                </a:lnSpc>
                <a:spcBef>
                  <a:spcPct val="0"/>
                </a:spcBef>
              </a:pPr>
            </a:p>
          </p:txBody>
        </p:sp>
        <p:sp>
          <p:nvSpPr>
            <p:cNvPr name="TextBox 9" id="9"/>
            <p:cNvSpPr txBox="true"/>
            <p:nvPr/>
          </p:nvSpPr>
          <p:spPr>
            <a:xfrm rot="0">
              <a:off x="0" y="-104775"/>
              <a:ext cx="1968521" cy="825637"/>
            </a:xfrm>
            <a:prstGeom prst="rect">
              <a:avLst/>
            </a:prstGeom>
          </p:spPr>
          <p:txBody>
            <a:bodyPr anchor="t" rtlCol="false" tIns="0" lIns="0" bIns="0" rIns="0">
              <a:spAutoFit/>
            </a:bodyPr>
            <a:lstStyle/>
            <a:p>
              <a:pPr algn="l">
                <a:lnSpc>
                  <a:spcPts val="4650"/>
                </a:lnSpc>
              </a:pPr>
            </a:p>
          </p:txBody>
        </p:sp>
      </p:grpSp>
      <p:sp>
        <p:nvSpPr>
          <p:cNvPr name="TextBox 10" id="10"/>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11" id="11"/>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738107" y="261823"/>
            <a:ext cx="13169858" cy="2390775"/>
          </a:xfrm>
          <a:prstGeom prst="rect">
            <a:avLst/>
          </a:prstGeom>
        </p:spPr>
        <p:txBody>
          <a:bodyPr anchor="t" rtlCol="false" tIns="0" lIns="0" bIns="0" rIns="0">
            <a:spAutoFit/>
          </a:bodyPr>
          <a:lstStyle/>
          <a:p>
            <a:pPr algn="ctr">
              <a:lnSpc>
                <a:spcPts val="6000"/>
              </a:lnSpc>
            </a:pPr>
            <a:r>
              <a:rPr lang="en-US" b="true" sz="5000" spc="-100">
                <a:solidFill>
                  <a:srgbClr val="33326D"/>
                </a:solidFill>
                <a:latin typeface="Times New Roman Bold"/>
                <a:ea typeface="Times New Roman Bold"/>
                <a:cs typeface="Times New Roman Bold"/>
                <a:sym typeface="Times New Roman Bold"/>
              </a:rPr>
              <a:t>FORMLAR, PLANLAR, DOKÜMANLAR, PROSEDÜRLER</a:t>
            </a:r>
          </a:p>
          <a:p>
            <a:pPr algn="ctr">
              <a:lnSpc>
                <a:spcPts val="6000"/>
              </a:lnSpc>
            </a:pPr>
          </a:p>
        </p:txBody>
      </p:sp>
      <p:grpSp>
        <p:nvGrpSpPr>
          <p:cNvPr name="Group 5" id="5"/>
          <p:cNvGrpSpPr/>
          <p:nvPr/>
        </p:nvGrpSpPr>
        <p:grpSpPr>
          <a:xfrm rot="0">
            <a:off x="-1129547" y="3139899"/>
            <a:ext cx="15037511" cy="5135566"/>
            <a:chOff x="0" y="0"/>
            <a:chExt cx="20050015" cy="6847421"/>
          </a:xfrm>
        </p:grpSpPr>
        <p:sp>
          <p:nvSpPr>
            <p:cNvPr name="TextBox 6" id="6"/>
            <p:cNvSpPr txBox="true"/>
            <p:nvPr/>
          </p:nvSpPr>
          <p:spPr>
            <a:xfrm rot="0">
              <a:off x="3065927" y="4490"/>
              <a:ext cx="16984088" cy="6842931"/>
            </a:xfrm>
            <a:prstGeom prst="rect">
              <a:avLst/>
            </a:prstGeom>
          </p:spPr>
          <p:txBody>
            <a:bodyPr anchor="t" rtlCol="false" tIns="0" lIns="0" bIns="0" rIns="0">
              <a:spAutoFit/>
            </a:bodyPr>
            <a:lstStyle/>
            <a:p>
              <a:pPr algn="just">
                <a:lnSpc>
                  <a:spcPts val="4144"/>
                </a:lnSpc>
              </a:pPr>
              <a:r>
                <a:rPr lang="en-US" sz="3453" b="true">
                  <a:solidFill>
                    <a:srgbClr val="33326D"/>
                  </a:solidFill>
                  <a:latin typeface="Times New Roman Semi-Bold"/>
                  <a:ea typeface="Times New Roman Semi-Bold"/>
                  <a:cs typeface="Times New Roman Semi-Bold"/>
                  <a:sym typeface="Times New Roman Semi-Bold"/>
                </a:rPr>
                <a:t>Formların üzerindeki değişiklik yetkisi sadece "Kalite Yönetimi’’ndedir. Değişiklik bilgileri form numaralarının sonunda bulunan revizyon numaralarıyla takip edilmektedir. </a:t>
              </a:r>
            </a:p>
            <a:p>
              <a:pPr algn="just">
                <a:lnSpc>
                  <a:spcPts val="3552"/>
                </a:lnSpc>
              </a:pPr>
            </a:p>
            <a:p>
              <a:pPr algn="just">
                <a:lnSpc>
                  <a:spcPts val="4144"/>
                </a:lnSpc>
              </a:pPr>
              <a:r>
                <a:rPr lang="en-US" sz="3453" b="true">
                  <a:solidFill>
                    <a:srgbClr val="FF5757"/>
                  </a:solidFill>
                  <a:latin typeface="Times New Roman Bold"/>
                  <a:ea typeface="Times New Roman Bold"/>
                  <a:cs typeface="Times New Roman Bold"/>
                  <a:sym typeface="Times New Roman Bold"/>
                </a:rPr>
                <a:t>Önemli  Not! </a:t>
              </a:r>
            </a:p>
            <a:p>
              <a:pPr algn="just">
                <a:lnSpc>
                  <a:spcPts val="4144"/>
                </a:lnSpc>
              </a:pPr>
              <a:r>
                <a:rPr lang="en-US" sz="3453" b="true">
                  <a:solidFill>
                    <a:srgbClr val="FF5757"/>
                  </a:solidFill>
                  <a:latin typeface="Times New Roman Bold"/>
                  <a:ea typeface="Times New Roman Bold"/>
                  <a:cs typeface="Times New Roman Bold"/>
                  <a:sym typeface="Times New Roman Bold"/>
                </a:rPr>
                <a:t>Ortak alan U klasörü içerisinde bulunan formları  bilgisayar ekranınızdaki  masa üzerinize indirmeyiniz. </a:t>
              </a:r>
            </a:p>
            <a:p>
              <a:pPr algn="just">
                <a:lnSpc>
                  <a:spcPts val="1776"/>
                </a:lnSpc>
              </a:pPr>
            </a:p>
            <a:p>
              <a:pPr algn="just">
                <a:lnSpc>
                  <a:spcPts val="2960"/>
                </a:lnSpc>
              </a:pPr>
            </a:p>
            <a:p>
              <a:pPr algn="just">
                <a:lnSpc>
                  <a:spcPts val="1776"/>
                </a:lnSpc>
              </a:pPr>
            </a:p>
            <a:p>
              <a:pPr algn="just">
                <a:lnSpc>
                  <a:spcPts val="1776"/>
                </a:lnSpc>
              </a:pPr>
            </a:p>
            <a:p>
              <a:pPr algn="just">
                <a:lnSpc>
                  <a:spcPts val="1776"/>
                </a:lnSpc>
              </a:pPr>
            </a:p>
            <a:p>
              <a:pPr algn="just" marL="0" indent="0" lvl="0">
                <a:lnSpc>
                  <a:spcPts val="1776"/>
                </a:lnSpc>
                <a:spcBef>
                  <a:spcPct val="0"/>
                </a:spcBef>
              </a:pPr>
            </a:p>
          </p:txBody>
        </p:sp>
        <p:sp>
          <p:nvSpPr>
            <p:cNvPr name="TextBox 7" id="7"/>
            <p:cNvSpPr txBox="true"/>
            <p:nvPr/>
          </p:nvSpPr>
          <p:spPr>
            <a:xfrm rot="0">
              <a:off x="0" y="-95250"/>
              <a:ext cx="2269421" cy="806519"/>
            </a:xfrm>
            <a:prstGeom prst="rect">
              <a:avLst/>
            </a:prstGeom>
          </p:spPr>
          <p:txBody>
            <a:bodyPr anchor="t" rtlCol="false" tIns="0" lIns="0" bIns="0" rIns="0">
              <a:spAutoFit/>
            </a:bodyPr>
            <a:lstStyle/>
            <a:p>
              <a:pPr algn="l">
                <a:lnSpc>
                  <a:spcPts val="4588"/>
                </a:lnSpc>
              </a:pPr>
            </a:p>
          </p:txBody>
        </p:sp>
      </p:grpSp>
      <p:sp>
        <p:nvSpPr>
          <p:cNvPr name="TextBox 8" id="8"/>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9" id="9"/>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pSp>
        <p:nvGrpSpPr>
          <p:cNvPr name="Group 10" id="10"/>
          <p:cNvGrpSpPr/>
          <p:nvPr/>
        </p:nvGrpSpPr>
        <p:grpSpPr>
          <a:xfrm rot="0">
            <a:off x="14109075" y="557478"/>
            <a:ext cx="3985196" cy="6440467"/>
            <a:chOff x="0" y="0"/>
            <a:chExt cx="2314459" cy="3740393"/>
          </a:xfrm>
        </p:grpSpPr>
        <p:sp>
          <p:nvSpPr>
            <p:cNvPr name="Freeform 11" id="11"/>
            <p:cNvSpPr/>
            <p:nvPr/>
          </p:nvSpPr>
          <p:spPr>
            <a:xfrm flipH="false" flipV="false" rot="0">
              <a:off x="-68580" y="0"/>
              <a:ext cx="2382576" cy="3740393"/>
            </a:xfrm>
            <a:custGeom>
              <a:avLst/>
              <a:gdLst/>
              <a:ahLst/>
              <a:cxnLst/>
              <a:rect r="r" b="b" t="t" l="l"/>
              <a:pathLst>
                <a:path h="3740393" w="2382576">
                  <a:moveTo>
                    <a:pt x="486571" y="254716"/>
                  </a:moveTo>
                  <a:lnTo>
                    <a:pt x="108389" y="1386878"/>
                  </a:lnTo>
                  <a:cubicBezTo>
                    <a:pt x="0" y="1580527"/>
                    <a:pt x="43180" y="1824797"/>
                    <a:pt x="146809" y="1989519"/>
                  </a:cubicBezTo>
                  <a:lnTo>
                    <a:pt x="989272" y="3575671"/>
                  </a:lnTo>
                  <a:cubicBezTo>
                    <a:pt x="1044819" y="3680932"/>
                    <a:pt x="1123510" y="3740393"/>
                    <a:pt x="1205442" y="3740393"/>
                  </a:cubicBezTo>
                  <a:lnTo>
                    <a:pt x="2088177" y="3740393"/>
                  </a:lnTo>
                  <a:cubicBezTo>
                    <a:pt x="2250652" y="3740393"/>
                    <a:pt x="2382576" y="3511389"/>
                    <a:pt x="2382576" y="3229353"/>
                  </a:cubicBezTo>
                  <a:lnTo>
                    <a:pt x="2382576" y="1196444"/>
                  </a:lnTo>
                  <a:cubicBezTo>
                    <a:pt x="2382576" y="1091182"/>
                    <a:pt x="2364061" y="988331"/>
                    <a:pt x="2328881" y="902355"/>
                  </a:cubicBezTo>
                  <a:lnTo>
                    <a:pt x="2051146" y="216951"/>
                  </a:lnTo>
                  <a:cubicBezTo>
                    <a:pt x="1996062" y="81156"/>
                    <a:pt x="1906261" y="0"/>
                    <a:pt x="1810442" y="0"/>
                  </a:cubicBezTo>
                  <a:lnTo>
                    <a:pt x="741162" y="0"/>
                  </a:lnTo>
                  <a:cubicBezTo>
                    <a:pt x="636085" y="0"/>
                    <a:pt x="538878" y="97226"/>
                    <a:pt x="486571" y="254716"/>
                  </a:cubicBezTo>
                  <a:close/>
                </a:path>
              </a:pathLst>
            </a:custGeom>
            <a:blipFill>
              <a:blip r:embed="rId2">
                <a:alphaModFix amt="80000"/>
              </a:blip>
              <a:stretch>
                <a:fillRect l="-9201" t="-5132" r="-10134"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Freeform 4" id="4"/>
          <p:cNvSpPr/>
          <p:nvPr/>
        </p:nvSpPr>
        <p:spPr>
          <a:xfrm flipH="false" flipV="false" rot="0">
            <a:off x="461510" y="3159966"/>
            <a:ext cx="17602327" cy="4789201"/>
          </a:xfrm>
          <a:custGeom>
            <a:avLst/>
            <a:gdLst/>
            <a:ahLst/>
            <a:cxnLst/>
            <a:rect r="r" b="b" t="t" l="l"/>
            <a:pathLst>
              <a:path h="4789201" w="17602327">
                <a:moveTo>
                  <a:pt x="0" y="0"/>
                </a:moveTo>
                <a:lnTo>
                  <a:pt x="17602327" y="0"/>
                </a:lnTo>
                <a:lnTo>
                  <a:pt x="17602327" y="4789202"/>
                </a:lnTo>
                <a:lnTo>
                  <a:pt x="0" y="4789202"/>
                </a:lnTo>
                <a:lnTo>
                  <a:pt x="0" y="0"/>
                </a:lnTo>
                <a:close/>
              </a:path>
            </a:pathLst>
          </a:custGeom>
          <a:blipFill>
            <a:blip r:embed="rId2"/>
            <a:stretch>
              <a:fillRect l="-3327" t="-10853" r="0" b="-388"/>
            </a:stretch>
          </a:blipFill>
        </p:spPr>
      </p:sp>
      <p:sp>
        <p:nvSpPr>
          <p:cNvPr name="TextBox 5" id="5"/>
          <p:cNvSpPr txBox="true"/>
          <p:nvPr/>
        </p:nvSpPr>
        <p:spPr>
          <a:xfrm rot="0">
            <a:off x="1266047" y="333375"/>
            <a:ext cx="15993253" cy="15525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SÜREKLİ İYİLEŞTİRME</a:t>
            </a:r>
          </a:p>
        </p:txBody>
      </p:sp>
      <p:grpSp>
        <p:nvGrpSpPr>
          <p:cNvPr name="Group 6" id="6"/>
          <p:cNvGrpSpPr/>
          <p:nvPr/>
        </p:nvGrpSpPr>
        <p:grpSpPr>
          <a:xfrm rot="0">
            <a:off x="-1773890" y="1885950"/>
            <a:ext cx="18510122" cy="1432934"/>
            <a:chOff x="0" y="0"/>
            <a:chExt cx="24680163" cy="1910578"/>
          </a:xfrm>
        </p:grpSpPr>
        <p:sp>
          <p:nvSpPr>
            <p:cNvPr name="TextBox 7" id="7"/>
            <p:cNvSpPr txBox="true"/>
            <p:nvPr/>
          </p:nvSpPr>
          <p:spPr>
            <a:xfrm rot="0">
              <a:off x="3773941" y="15103"/>
              <a:ext cx="20906222" cy="1895475"/>
            </a:xfrm>
            <a:prstGeom prst="rect">
              <a:avLst/>
            </a:prstGeom>
          </p:spPr>
          <p:txBody>
            <a:bodyPr anchor="t" rtlCol="false" tIns="0" lIns="0" bIns="0" rIns="0">
              <a:spAutoFit/>
            </a:bodyPr>
            <a:lstStyle/>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Her geçen günün bir önceki günden daha iyi olması için evde, işyerinde ve sosyal yaşamda sürekli çaba sarf etmek</a:t>
              </a:r>
            </a:p>
            <a:p>
              <a:pPr algn="just" marL="0" indent="0" lvl="0">
                <a:lnSpc>
                  <a:spcPts val="3600"/>
                </a:lnSpc>
                <a:spcBef>
                  <a:spcPct val="0"/>
                </a:spcBef>
              </a:pPr>
            </a:p>
          </p:txBody>
        </p:sp>
        <p:sp>
          <p:nvSpPr>
            <p:cNvPr name="TextBox 8" id="8"/>
            <p:cNvSpPr txBox="true"/>
            <p:nvPr/>
          </p:nvSpPr>
          <p:spPr>
            <a:xfrm rot="0">
              <a:off x="0" y="-104775"/>
              <a:ext cx="2793498" cy="825637"/>
            </a:xfrm>
            <a:prstGeom prst="rect">
              <a:avLst/>
            </a:prstGeom>
          </p:spPr>
          <p:txBody>
            <a:bodyPr anchor="t" rtlCol="false" tIns="0" lIns="0" bIns="0" rIns="0">
              <a:spAutoFit/>
            </a:bodyPr>
            <a:lstStyle/>
            <a:p>
              <a:pPr algn="l">
                <a:lnSpc>
                  <a:spcPts val="4650"/>
                </a:lnSpc>
              </a:pPr>
            </a:p>
          </p:txBody>
        </p:sp>
      </p:grpSp>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10" id="10"/>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grpSp>
        <p:nvGrpSpPr>
          <p:cNvPr name="Group 4" id="4"/>
          <p:cNvGrpSpPr/>
          <p:nvPr/>
        </p:nvGrpSpPr>
        <p:grpSpPr>
          <a:xfrm rot="0">
            <a:off x="-211164" y="2127848"/>
            <a:ext cx="12385025" cy="1261484"/>
            <a:chOff x="0" y="0"/>
            <a:chExt cx="16513367" cy="1681978"/>
          </a:xfrm>
        </p:grpSpPr>
        <p:sp>
          <p:nvSpPr>
            <p:cNvPr name="TextBox 5" id="5"/>
            <p:cNvSpPr txBox="true"/>
            <p:nvPr/>
          </p:nvSpPr>
          <p:spPr>
            <a:xfrm rot="0">
              <a:off x="2525124" y="5578"/>
              <a:ext cx="13988243" cy="1676400"/>
            </a:xfrm>
            <a:prstGeom prst="rect">
              <a:avLst/>
            </a:prstGeom>
          </p:spPr>
          <p:txBody>
            <a:bodyPr anchor="t" rtlCol="false" tIns="0" lIns="0" bIns="0" rIns="0">
              <a:spAutoFit/>
            </a:bodyPr>
            <a:lstStyle/>
            <a:p>
              <a:pPr algn="just">
                <a:lnSpc>
                  <a:spcPts val="4799"/>
                </a:lnSpc>
              </a:pPr>
              <a:r>
                <a:rPr lang="en-US" sz="3999" b="true">
                  <a:solidFill>
                    <a:srgbClr val="33326D"/>
                  </a:solidFill>
                  <a:latin typeface="Times New Roman Semi-Bold"/>
                  <a:ea typeface="Times New Roman Semi-Bold"/>
                  <a:cs typeface="Times New Roman Semi-Bold"/>
                  <a:sym typeface="Times New Roman Semi-Bold"/>
                </a:rPr>
                <a:t>Sürekli iyileşmeyi amaçlayan bir döngüdür.</a:t>
              </a:r>
            </a:p>
            <a:p>
              <a:pPr algn="just" marL="0" indent="0" lvl="0">
                <a:lnSpc>
                  <a:spcPts val="4799"/>
                </a:lnSpc>
                <a:spcBef>
                  <a:spcPct val="0"/>
                </a:spcBef>
              </a:pPr>
            </a:p>
          </p:txBody>
        </p:sp>
        <p:sp>
          <p:nvSpPr>
            <p:cNvPr name="TextBox 6" id="6"/>
            <p:cNvSpPr txBox="true"/>
            <p:nvPr/>
          </p:nvSpPr>
          <p:spPr>
            <a:xfrm rot="0">
              <a:off x="0" y="-104775"/>
              <a:ext cx="1869115" cy="825637"/>
            </a:xfrm>
            <a:prstGeom prst="rect">
              <a:avLst/>
            </a:prstGeom>
          </p:spPr>
          <p:txBody>
            <a:bodyPr anchor="t" rtlCol="false" tIns="0" lIns="0" bIns="0" rIns="0">
              <a:spAutoFit/>
            </a:bodyPr>
            <a:lstStyle/>
            <a:p>
              <a:pPr algn="l">
                <a:lnSpc>
                  <a:spcPts val="4650"/>
                </a:lnSpc>
              </a:pPr>
            </a:p>
          </p:txBody>
        </p:sp>
      </p:grpSp>
      <p:grpSp>
        <p:nvGrpSpPr>
          <p:cNvPr name="Group 7" id="7"/>
          <p:cNvGrpSpPr/>
          <p:nvPr/>
        </p:nvGrpSpPr>
        <p:grpSpPr>
          <a:xfrm rot="0">
            <a:off x="1812004" y="3246456"/>
            <a:ext cx="10361857" cy="5411057"/>
            <a:chOff x="0" y="0"/>
            <a:chExt cx="2302362" cy="1202315"/>
          </a:xfrm>
        </p:grpSpPr>
        <p:sp>
          <p:nvSpPr>
            <p:cNvPr name="Freeform 8" id="8"/>
            <p:cNvSpPr/>
            <p:nvPr/>
          </p:nvSpPr>
          <p:spPr>
            <a:xfrm flipH="false" flipV="false" rot="0">
              <a:off x="0" y="0"/>
              <a:ext cx="2302362" cy="1202315"/>
            </a:xfrm>
            <a:custGeom>
              <a:avLst/>
              <a:gdLst/>
              <a:ahLst/>
              <a:cxnLst/>
              <a:rect r="r" b="b" t="t" l="l"/>
              <a:pathLst>
                <a:path h="1202315" w="2302362">
                  <a:moveTo>
                    <a:pt x="22415" y="0"/>
                  </a:moveTo>
                  <a:lnTo>
                    <a:pt x="2279947" y="0"/>
                  </a:lnTo>
                  <a:cubicBezTo>
                    <a:pt x="2285892" y="0"/>
                    <a:pt x="2291593" y="2362"/>
                    <a:pt x="2295797" y="6565"/>
                  </a:cubicBezTo>
                  <a:cubicBezTo>
                    <a:pt x="2300001" y="10769"/>
                    <a:pt x="2302362" y="16470"/>
                    <a:pt x="2302362" y="22415"/>
                  </a:cubicBezTo>
                  <a:lnTo>
                    <a:pt x="2302362" y="1179900"/>
                  </a:lnTo>
                  <a:cubicBezTo>
                    <a:pt x="2302362" y="1192279"/>
                    <a:pt x="2292327" y="1202315"/>
                    <a:pt x="2279947" y="1202315"/>
                  </a:cubicBezTo>
                  <a:lnTo>
                    <a:pt x="22415" y="1202315"/>
                  </a:lnTo>
                  <a:cubicBezTo>
                    <a:pt x="10035" y="1202315"/>
                    <a:pt x="0" y="1192279"/>
                    <a:pt x="0" y="1179900"/>
                  </a:cubicBezTo>
                  <a:lnTo>
                    <a:pt x="0" y="22415"/>
                  </a:lnTo>
                  <a:cubicBezTo>
                    <a:pt x="0" y="10035"/>
                    <a:pt x="10035" y="0"/>
                    <a:pt x="22415" y="0"/>
                  </a:cubicBezTo>
                  <a:close/>
                </a:path>
              </a:pathLst>
            </a:custGeom>
            <a:solidFill>
              <a:srgbClr val="EDF1F2"/>
            </a:solidFill>
          </p:spPr>
        </p:sp>
        <p:sp>
          <p:nvSpPr>
            <p:cNvPr name="TextBox 9" id="9"/>
            <p:cNvSpPr txBox="true"/>
            <p:nvPr/>
          </p:nvSpPr>
          <p:spPr>
            <a:xfrm>
              <a:off x="0" y="-161925"/>
              <a:ext cx="2302362" cy="1364240"/>
            </a:xfrm>
            <a:prstGeom prst="rect">
              <a:avLst/>
            </a:prstGeom>
          </p:spPr>
          <p:txBody>
            <a:bodyPr anchor="ctr" rtlCol="false" tIns="254000" lIns="254000" bIns="254000" rIns="254000"/>
            <a:lstStyle/>
            <a:p>
              <a:pPr algn="just">
                <a:lnSpc>
                  <a:spcPts val="5180"/>
                </a:lnSpc>
              </a:pPr>
              <a:r>
                <a:rPr lang="en-US" sz="3500" b="true">
                  <a:solidFill>
                    <a:srgbClr val="33326D"/>
                  </a:solidFill>
                  <a:latin typeface="Times New Roman Semi-Bold"/>
                  <a:ea typeface="Times New Roman Semi-Bold"/>
                  <a:cs typeface="Times New Roman Semi-Bold"/>
                  <a:sym typeface="Times New Roman Semi-Bold"/>
                </a:rPr>
                <a:t>•</a:t>
              </a:r>
              <a:r>
                <a:rPr lang="en-US" sz="3500">
                  <a:solidFill>
                    <a:srgbClr val="33326D"/>
                  </a:solidFill>
                  <a:latin typeface="Times New Roman"/>
                  <a:ea typeface="Times New Roman"/>
                  <a:cs typeface="Times New Roman"/>
                  <a:sym typeface="Times New Roman"/>
                </a:rPr>
                <a:t>Faaliyetler, stratejik bir şekilde </a:t>
              </a:r>
              <a:r>
                <a:rPr lang="en-US" sz="3500" b="true">
                  <a:solidFill>
                    <a:srgbClr val="33326D"/>
                  </a:solidFill>
                  <a:latin typeface="Times New Roman Bold"/>
                  <a:ea typeface="Times New Roman Bold"/>
                  <a:cs typeface="Times New Roman Bold"/>
                  <a:sym typeface="Times New Roman Bold"/>
                </a:rPr>
                <a:t>Planlanmalıdır.</a:t>
              </a:r>
            </a:p>
            <a:p>
              <a:pPr algn="just">
                <a:lnSpc>
                  <a:spcPts val="5180"/>
                </a:lnSpc>
              </a:pPr>
              <a:r>
                <a:rPr lang="en-US" sz="3500" b="true">
                  <a:solidFill>
                    <a:srgbClr val="33326D"/>
                  </a:solidFill>
                  <a:latin typeface="Times New Roman Bold"/>
                  <a:ea typeface="Times New Roman Bold"/>
                  <a:cs typeface="Times New Roman Bold"/>
                  <a:sym typeface="Times New Roman Bold"/>
                </a:rPr>
                <a:t>•</a:t>
              </a:r>
              <a:r>
                <a:rPr lang="en-US" sz="3500">
                  <a:solidFill>
                    <a:srgbClr val="33326D"/>
                  </a:solidFill>
                  <a:latin typeface="Times New Roman"/>
                  <a:ea typeface="Times New Roman"/>
                  <a:cs typeface="Times New Roman"/>
                  <a:sym typeface="Times New Roman"/>
                </a:rPr>
                <a:t>Amaç ve hedeflere ulaşmak için </a:t>
              </a:r>
              <a:r>
                <a:rPr lang="en-US" sz="3500" b="true">
                  <a:solidFill>
                    <a:srgbClr val="33326D"/>
                  </a:solidFill>
                  <a:latin typeface="Times New Roman Bold"/>
                  <a:ea typeface="Times New Roman Bold"/>
                  <a:cs typeface="Times New Roman Bold"/>
                  <a:sym typeface="Times New Roman Bold"/>
                </a:rPr>
                <a:t>Uygulamaya</a:t>
              </a:r>
              <a:r>
                <a:rPr lang="en-US" sz="3500">
                  <a:solidFill>
                    <a:srgbClr val="33326D"/>
                  </a:solidFill>
                  <a:latin typeface="Times New Roman"/>
                  <a:ea typeface="Times New Roman"/>
                  <a:cs typeface="Times New Roman"/>
                  <a:sym typeface="Times New Roman"/>
                </a:rPr>
                <a:t> özen gösterilmelidir.</a:t>
              </a:r>
            </a:p>
            <a:p>
              <a:pPr algn="just">
                <a:lnSpc>
                  <a:spcPts val="5180"/>
                </a:lnSpc>
              </a:pPr>
              <a:r>
                <a:rPr lang="en-US" sz="3500">
                  <a:solidFill>
                    <a:srgbClr val="33326D"/>
                  </a:solidFill>
                  <a:latin typeface="Times New Roman"/>
                  <a:ea typeface="Times New Roman"/>
                  <a:cs typeface="Times New Roman"/>
                  <a:sym typeface="Times New Roman"/>
                </a:rPr>
                <a:t>•Sonuçların </a:t>
              </a:r>
              <a:r>
                <a:rPr lang="en-US" sz="3500" b="true">
                  <a:solidFill>
                    <a:srgbClr val="33326D"/>
                  </a:solidFill>
                  <a:latin typeface="Times New Roman Bold"/>
                  <a:ea typeface="Times New Roman Bold"/>
                  <a:cs typeface="Times New Roman Bold"/>
                  <a:sym typeface="Times New Roman Bold"/>
                </a:rPr>
                <a:t>Kontrol Edilmesi</a:t>
              </a:r>
              <a:r>
                <a:rPr lang="en-US" sz="3500">
                  <a:solidFill>
                    <a:srgbClr val="33326D"/>
                  </a:solidFill>
                  <a:latin typeface="Times New Roman"/>
                  <a:ea typeface="Times New Roman"/>
                  <a:cs typeface="Times New Roman"/>
                  <a:sym typeface="Times New Roman"/>
                </a:rPr>
                <a:t> için izleme ve değerlendirme yapılmalıdır.</a:t>
              </a:r>
            </a:p>
            <a:p>
              <a:pPr algn="just">
                <a:lnSpc>
                  <a:spcPts val="5180"/>
                </a:lnSpc>
              </a:pPr>
              <a:r>
                <a:rPr lang="en-US" sz="3500">
                  <a:solidFill>
                    <a:srgbClr val="33326D"/>
                  </a:solidFill>
                  <a:latin typeface="Times New Roman"/>
                  <a:ea typeface="Times New Roman"/>
                  <a:cs typeface="Times New Roman"/>
                  <a:sym typeface="Times New Roman"/>
                </a:rPr>
                <a:t>•İyileştirmeyi ve sürdürülebilirliği sağlayacak </a:t>
              </a:r>
              <a:r>
                <a:rPr lang="en-US" sz="3500" b="true">
                  <a:solidFill>
                    <a:srgbClr val="33326D"/>
                  </a:solidFill>
                  <a:latin typeface="Times New Roman Bold"/>
                  <a:ea typeface="Times New Roman Bold"/>
                  <a:cs typeface="Times New Roman Bold"/>
                  <a:sym typeface="Times New Roman Bold"/>
                </a:rPr>
                <a:t>Önlemler </a:t>
              </a:r>
              <a:r>
                <a:rPr lang="en-US" sz="3500">
                  <a:solidFill>
                    <a:srgbClr val="33326D"/>
                  </a:solidFill>
                  <a:latin typeface="Times New Roman"/>
                  <a:ea typeface="Times New Roman"/>
                  <a:cs typeface="Times New Roman"/>
                  <a:sym typeface="Times New Roman"/>
                </a:rPr>
                <a:t>alınmalıdır.</a:t>
              </a:r>
            </a:p>
            <a:p>
              <a:pPr algn="ctr">
                <a:lnSpc>
                  <a:spcPts val="3256"/>
                </a:lnSpc>
              </a:pPr>
            </a:p>
          </p:txBody>
        </p:sp>
      </p:grpSp>
      <p:sp>
        <p:nvSpPr>
          <p:cNvPr name="Freeform 10" id="10"/>
          <p:cNvSpPr/>
          <p:nvPr/>
        </p:nvSpPr>
        <p:spPr>
          <a:xfrm flipH="false" flipV="false" rot="0">
            <a:off x="12393440" y="1028700"/>
            <a:ext cx="5369555" cy="7628814"/>
          </a:xfrm>
          <a:custGeom>
            <a:avLst/>
            <a:gdLst/>
            <a:ahLst/>
            <a:cxnLst/>
            <a:rect r="r" b="b" t="t" l="l"/>
            <a:pathLst>
              <a:path h="7628814" w="5369555">
                <a:moveTo>
                  <a:pt x="0" y="0"/>
                </a:moveTo>
                <a:lnTo>
                  <a:pt x="5369555" y="0"/>
                </a:lnTo>
                <a:lnTo>
                  <a:pt x="5369555" y="7628814"/>
                </a:lnTo>
                <a:lnTo>
                  <a:pt x="0" y="7628814"/>
                </a:lnTo>
                <a:lnTo>
                  <a:pt x="0" y="0"/>
                </a:lnTo>
                <a:close/>
              </a:path>
            </a:pathLst>
          </a:custGeom>
          <a:blipFill>
            <a:blip r:embed="rId2"/>
            <a:stretch>
              <a:fillRect l="-8181" t="-4647" r="0" b="-2542"/>
            </a:stretch>
          </a:blipFill>
        </p:spPr>
      </p:sp>
      <p:sp>
        <p:nvSpPr>
          <p:cNvPr name="TextBox 11" id="11"/>
          <p:cNvSpPr txBox="true"/>
          <p:nvPr/>
        </p:nvSpPr>
        <p:spPr>
          <a:xfrm rot="0">
            <a:off x="1203056" y="575273"/>
            <a:ext cx="11190384" cy="15525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PUKÖ NEDİR?</a:t>
            </a:r>
          </a:p>
        </p:txBody>
      </p:sp>
      <p:sp>
        <p:nvSpPr>
          <p:cNvPr name="TextBox 12" id="12"/>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13" id="13"/>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grpSp>
        <p:nvGrpSpPr>
          <p:cNvPr name="Group 5" id="5"/>
          <p:cNvGrpSpPr/>
          <p:nvPr/>
        </p:nvGrpSpPr>
        <p:grpSpPr>
          <a:xfrm rot="0">
            <a:off x="1028700" y="3209546"/>
            <a:ext cx="11156145" cy="4607505"/>
            <a:chOff x="0" y="0"/>
            <a:chExt cx="2478850" cy="1023769"/>
          </a:xfrm>
        </p:grpSpPr>
        <p:sp>
          <p:nvSpPr>
            <p:cNvPr name="Freeform 6" id="6"/>
            <p:cNvSpPr/>
            <p:nvPr/>
          </p:nvSpPr>
          <p:spPr>
            <a:xfrm flipH="false" flipV="false" rot="0">
              <a:off x="0" y="0"/>
              <a:ext cx="2478850" cy="1023769"/>
            </a:xfrm>
            <a:custGeom>
              <a:avLst/>
              <a:gdLst/>
              <a:ahLst/>
              <a:cxnLst/>
              <a:rect r="r" b="b" t="t" l="l"/>
              <a:pathLst>
                <a:path h="1023769" w="2478850">
                  <a:moveTo>
                    <a:pt x="20819" y="0"/>
                  </a:moveTo>
                  <a:lnTo>
                    <a:pt x="2458031" y="0"/>
                  </a:lnTo>
                  <a:cubicBezTo>
                    <a:pt x="2469529" y="0"/>
                    <a:pt x="2478850" y="9321"/>
                    <a:pt x="2478850" y="20819"/>
                  </a:cubicBezTo>
                  <a:lnTo>
                    <a:pt x="2478850" y="1002950"/>
                  </a:lnTo>
                  <a:cubicBezTo>
                    <a:pt x="2478850" y="1014448"/>
                    <a:pt x="2469529" y="1023769"/>
                    <a:pt x="2458031" y="1023769"/>
                  </a:cubicBezTo>
                  <a:lnTo>
                    <a:pt x="20819" y="1023769"/>
                  </a:lnTo>
                  <a:cubicBezTo>
                    <a:pt x="9321" y="1023769"/>
                    <a:pt x="0" y="1014448"/>
                    <a:pt x="0" y="1002950"/>
                  </a:cubicBezTo>
                  <a:lnTo>
                    <a:pt x="0" y="20819"/>
                  </a:lnTo>
                  <a:cubicBezTo>
                    <a:pt x="0" y="9321"/>
                    <a:pt x="9321" y="0"/>
                    <a:pt x="20819" y="0"/>
                  </a:cubicBezTo>
                  <a:close/>
                </a:path>
              </a:pathLst>
            </a:custGeom>
            <a:solidFill>
              <a:srgbClr val="EDF1F2"/>
            </a:solidFill>
          </p:spPr>
        </p:sp>
        <p:sp>
          <p:nvSpPr>
            <p:cNvPr name="TextBox 7" id="7"/>
            <p:cNvSpPr txBox="true"/>
            <p:nvPr/>
          </p:nvSpPr>
          <p:spPr>
            <a:xfrm>
              <a:off x="0" y="-161925"/>
              <a:ext cx="2478850" cy="1185694"/>
            </a:xfrm>
            <a:prstGeom prst="rect">
              <a:avLst/>
            </a:prstGeom>
          </p:spPr>
          <p:txBody>
            <a:bodyPr anchor="ctr" rtlCol="false" tIns="254000" lIns="254000" bIns="254000" rIns="254000"/>
            <a:lstStyle/>
            <a:p>
              <a:pPr algn="just">
                <a:lnSpc>
                  <a:spcPts val="5180"/>
                </a:lnSpc>
              </a:pPr>
              <a:r>
                <a:rPr lang="en-US" sz="3500" b="true">
                  <a:solidFill>
                    <a:srgbClr val="33326D"/>
                  </a:solidFill>
                  <a:latin typeface="Times New Roman Semi-Bold"/>
                  <a:ea typeface="Times New Roman Semi-Bold"/>
                  <a:cs typeface="Times New Roman Semi-Bold"/>
                  <a:sym typeface="Times New Roman Semi-Bold"/>
                </a:rPr>
                <a:t>•</a:t>
              </a:r>
              <a:r>
                <a:rPr lang="en-US" sz="3500">
                  <a:solidFill>
                    <a:srgbClr val="33326D"/>
                  </a:solidFill>
                  <a:latin typeface="Times New Roman"/>
                  <a:ea typeface="Times New Roman"/>
                  <a:cs typeface="Times New Roman"/>
                  <a:sym typeface="Times New Roman"/>
                </a:rPr>
                <a:t>Nasıl daha verimli ve etkin çalışılacağını gösterir.</a:t>
              </a:r>
            </a:p>
            <a:p>
              <a:pPr algn="just">
                <a:lnSpc>
                  <a:spcPts val="5180"/>
                </a:lnSpc>
              </a:pPr>
              <a:r>
                <a:rPr lang="en-US" sz="3500" b="true">
                  <a:solidFill>
                    <a:srgbClr val="33326D"/>
                  </a:solidFill>
                  <a:latin typeface="Times New Roman Bold"/>
                  <a:ea typeface="Times New Roman Bold"/>
                  <a:cs typeface="Times New Roman Bold"/>
                  <a:sym typeface="Times New Roman Bold"/>
                </a:rPr>
                <a:t>•</a:t>
              </a:r>
              <a:r>
                <a:rPr lang="en-US" sz="3500">
                  <a:solidFill>
                    <a:srgbClr val="33326D"/>
                  </a:solidFill>
                  <a:latin typeface="Times New Roman"/>
                  <a:ea typeface="Times New Roman"/>
                  <a:cs typeface="Times New Roman"/>
                  <a:sym typeface="Times New Roman"/>
                </a:rPr>
                <a:t>Açık iletişim ve rollerle ekip çalışmasını destekler.</a:t>
              </a:r>
            </a:p>
            <a:p>
              <a:pPr algn="just">
                <a:lnSpc>
                  <a:spcPts val="5180"/>
                </a:lnSpc>
              </a:pPr>
              <a:r>
                <a:rPr lang="en-US" sz="3500">
                  <a:solidFill>
                    <a:srgbClr val="33326D"/>
                  </a:solidFill>
                  <a:latin typeface="Times New Roman"/>
                  <a:ea typeface="Times New Roman"/>
                  <a:cs typeface="Times New Roman"/>
                  <a:sym typeface="Times New Roman"/>
                </a:rPr>
                <a:t>•Çalışmanın sürekliliğini sağlama yöntemidir.</a:t>
              </a:r>
            </a:p>
            <a:p>
              <a:pPr algn="just">
                <a:lnSpc>
                  <a:spcPts val="5180"/>
                </a:lnSpc>
              </a:pPr>
            </a:p>
            <a:p>
              <a:pPr algn="ctr">
                <a:lnSpc>
                  <a:spcPts val="3256"/>
                </a:lnSpc>
              </a:pPr>
            </a:p>
          </p:txBody>
        </p:sp>
      </p:grpSp>
      <p:sp>
        <p:nvSpPr>
          <p:cNvPr name="Freeform 8" id="8"/>
          <p:cNvSpPr/>
          <p:nvPr/>
        </p:nvSpPr>
        <p:spPr>
          <a:xfrm flipH="false" flipV="false" rot="0">
            <a:off x="12606542" y="751101"/>
            <a:ext cx="5369555" cy="7468262"/>
          </a:xfrm>
          <a:custGeom>
            <a:avLst/>
            <a:gdLst/>
            <a:ahLst/>
            <a:cxnLst/>
            <a:rect r="r" b="b" t="t" l="l"/>
            <a:pathLst>
              <a:path h="7468262" w="5369555">
                <a:moveTo>
                  <a:pt x="0" y="0"/>
                </a:moveTo>
                <a:lnTo>
                  <a:pt x="5369555" y="0"/>
                </a:lnTo>
                <a:lnTo>
                  <a:pt x="5369555" y="7468263"/>
                </a:lnTo>
                <a:lnTo>
                  <a:pt x="0" y="7468263"/>
                </a:lnTo>
                <a:lnTo>
                  <a:pt x="0" y="0"/>
                </a:lnTo>
                <a:close/>
              </a:path>
            </a:pathLst>
          </a:custGeom>
          <a:blipFill>
            <a:blip r:embed="rId2"/>
            <a:stretch>
              <a:fillRect l="-8181" t="-4747" r="0" b="-4747"/>
            </a:stretch>
          </a:blipFill>
        </p:spPr>
      </p:sp>
      <p:sp>
        <p:nvSpPr>
          <p:cNvPr name="TextBox 9" id="9"/>
          <p:cNvSpPr txBox="true"/>
          <p:nvPr/>
        </p:nvSpPr>
        <p:spPr>
          <a:xfrm rot="0">
            <a:off x="1099490" y="570126"/>
            <a:ext cx="11293951" cy="29241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PUKÖ’YÜ NEDEN KULLANIRIZ?</a:t>
            </a:r>
          </a:p>
        </p:txBody>
      </p:sp>
      <p:sp>
        <p:nvSpPr>
          <p:cNvPr name="TextBox 10" id="10"/>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11" id="11"/>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grpSp>
        <p:nvGrpSpPr>
          <p:cNvPr name="Group 4" id="4"/>
          <p:cNvGrpSpPr/>
          <p:nvPr/>
        </p:nvGrpSpPr>
        <p:grpSpPr>
          <a:xfrm rot="0">
            <a:off x="1028700" y="1262062"/>
            <a:ext cx="12281967" cy="7399338"/>
            <a:chOff x="0" y="0"/>
            <a:chExt cx="2729003" cy="1644103"/>
          </a:xfrm>
        </p:grpSpPr>
        <p:sp>
          <p:nvSpPr>
            <p:cNvPr name="Freeform 5" id="5"/>
            <p:cNvSpPr/>
            <p:nvPr/>
          </p:nvSpPr>
          <p:spPr>
            <a:xfrm flipH="false" flipV="false" rot="0">
              <a:off x="0" y="0"/>
              <a:ext cx="2729003" cy="1644103"/>
            </a:xfrm>
            <a:custGeom>
              <a:avLst/>
              <a:gdLst/>
              <a:ahLst/>
              <a:cxnLst/>
              <a:rect r="r" b="b" t="t" l="l"/>
              <a:pathLst>
                <a:path h="1644103" w="2729003">
                  <a:moveTo>
                    <a:pt x="18910" y="0"/>
                  </a:moveTo>
                  <a:lnTo>
                    <a:pt x="2710092" y="0"/>
                  </a:lnTo>
                  <a:cubicBezTo>
                    <a:pt x="2720536" y="0"/>
                    <a:pt x="2729003" y="8466"/>
                    <a:pt x="2729003" y="18910"/>
                  </a:cubicBezTo>
                  <a:lnTo>
                    <a:pt x="2729003" y="1625192"/>
                  </a:lnTo>
                  <a:cubicBezTo>
                    <a:pt x="2729003" y="1635636"/>
                    <a:pt x="2720536" y="1644103"/>
                    <a:pt x="2710092" y="1644103"/>
                  </a:cubicBezTo>
                  <a:lnTo>
                    <a:pt x="18910" y="1644103"/>
                  </a:lnTo>
                  <a:cubicBezTo>
                    <a:pt x="8466" y="1644103"/>
                    <a:pt x="0" y="1635636"/>
                    <a:pt x="0" y="1625192"/>
                  </a:cubicBezTo>
                  <a:lnTo>
                    <a:pt x="0" y="18910"/>
                  </a:lnTo>
                  <a:cubicBezTo>
                    <a:pt x="0" y="8466"/>
                    <a:pt x="8466" y="0"/>
                    <a:pt x="18910" y="0"/>
                  </a:cubicBezTo>
                  <a:close/>
                </a:path>
              </a:pathLst>
            </a:custGeom>
            <a:solidFill>
              <a:srgbClr val="EDF1F2"/>
            </a:solidFill>
          </p:spPr>
        </p:sp>
        <p:sp>
          <p:nvSpPr>
            <p:cNvPr name="TextBox 6" id="6"/>
            <p:cNvSpPr txBox="true"/>
            <p:nvPr/>
          </p:nvSpPr>
          <p:spPr>
            <a:xfrm>
              <a:off x="0" y="-123825"/>
              <a:ext cx="2729003" cy="1767928"/>
            </a:xfrm>
            <a:prstGeom prst="rect">
              <a:avLst/>
            </a:prstGeom>
          </p:spPr>
          <p:txBody>
            <a:bodyPr anchor="ctr" rtlCol="false" tIns="254000" lIns="254000" bIns="254000" rIns="254000"/>
            <a:lstStyle/>
            <a:p>
              <a:pPr algn="just">
                <a:lnSpc>
                  <a:spcPts val="3700"/>
                </a:lnSpc>
              </a:pPr>
              <a:r>
                <a:rPr lang="en-US" sz="2500" b="true">
                  <a:solidFill>
                    <a:srgbClr val="33326D"/>
                  </a:solidFill>
                  <a:latin typeface="Times New Roman Semi-Bold"/>
                  <a:ea typeface="Times New Roman Semi-Bold"/>
                  <a:cs typeface="Times New Roman Semi-Bold"/>
                  <a:sym typeface="Times New Roman Semi-Bold"/>
                </a:rPr>
                <a:t>1.</a:t>
              </a:r>
              <a:r>
                <a:rPr lang="en-US" sz="2500">
                  <a:solidFill>
                    <a:srgbClr val="33326D"/>
                  </a:solidFill>
                  <a:latin typeface="Times New Roman"/>
                  <a:ea typeface="Times New Roman"/>
                  <a:cs typeface="Times New Roman"/>
                  <a:sym typeface="Times New Roman"/>
                </a:rPr>
                <a:t>A Kenti Devlet hastanesi 1995 yılında kurulmuştur. Kentin Turistik bir yer olması sebebiyle özellikle yaz aylarında hastanede yoğunluk yaşanmaktadır. </a:t>
              </a:r>
            </a:p>
            <a:p>
              <a:pPr algn="just">
                <a:lnSpc>
                  <a:spcPts val="3700"/>
                </a:lnSpc>
              </a:pPr>
            </a:p>
            <a:p>
              <a:pPr algn="just">
                <a:lnSpc>
                  <a:spcPts val="3700"/>
                </a:lnSpc>
              </a:pPr>
              <a:r>
                <a:rPr lang="en-US" sz="2500">
                  <a:solidFill>
                    <a:srgbClr val="33326D"/>
                  </a:solidFill>
                  <a:latin typeface="Times New Roman"/>
                  <a:ea typeface="Times New Roman"/>
                  <a:cs typeface="Times New Roman"/>
                  <a:sym typeface="Times New Roman"/>
                </a:rPr>
                <a:t>2.A Sahil kenti olmasına rağmen etrafının dağlık oluşu nedeniyle ender düz alanlardan birine yapılmış olan havaalanının yanına Hastane inşa edilmiştir.</a:t>
              </a:r>
            </a:p>
            <a:p>
              <a:pPr algn="just">
                <a:lnSpc>
                  <a:spcPts val="3700"/>
                </a:lnSpc>
              </a:pPr>
            </a:p>
            <a:p>
              <a:pPr algn="just">
                <a:lnSpc>
                  <a:spcPts val="3700"/>
                </a:lnSpc>
              </a:pPr>
              <a:r>
                <a:rPr lang="en-US" sz="2500">
                  <a:solidFill>
                    <a:srgbClr val="33326D"/>
                  </a:solidFill>
                  <a:latin typeface="Times New Roman"/>
                  <a:ea typeface="Times New Roman"/>
                  <a:cs typeface="Times New Roman"/>
                  <a:sym typeface="Times New Roman"/>
                </a:rPr>
                <a:t>3.Uçakların iniş ve kalkışlarında çıkarmış olduğu gürültü ve titreşim sebebiyle hastane personelinde ve hastalarda endişe, zaman zaman da korku meydana gelmektedir. </a:t>
              </a:r>
            </a:p>
            <a:p>
              <a:pPr algn="just">
                <a:lnSpc>
                  <a:spcPts val="3700"/>
                </a:lnSpc>
              </a:pPr>
            </a:p>
            <a:p>
              <a:pPr algn="just">
                <a:lnSpc>
                  <a:spcPts val="3700"/>
                </a:lnSpc>
              </a:pPr>
              <a:r>
                <a:rPr lang="en-US" sz="2500">
                  <a:solidFill>
                    <a:srgbClr val="33326D"/>
                  </a:solidFill>
                  <a:latin typeface="Times New Roman"/>
                  <a:ea typeface="Times New Roman"/>
                  <a:cs typeface="Times New Roman"/>
                  <a:sym typeface="Times New Roman"/>
                </a:rPr>
                <a:t>4.Ayrıca çalışanların gürültü dolayısıyla depresif davranışlarındaki artmalar sonucu hastane personeli ile hastalar arasında sürtüşmeler meydana gelmektedir.</a:t>
              </a:r>
            </a:p>
            <a:p>
              <a:pPr algn="just">
                <a:lnSpc>
                  <a:spcPts val="3700"/>
                </a:lnSpc>
              </a:pPr>
              <a:r>
                <a:rPr lang="en-US" sz="2500">
                  <a:solidFill>
                    <a:srgbClr val="33326D"/>
                  </a:solidFill>
                  <a:latin typeface="Times New Roman"/>
                  <a:ea typeface="Times New Roman"/>
                  <a:cs typeface="Times New Roman"/>
                  <a:sym typeface="Times New Roman"/>
                </a:rPr>
                <a:t> </a:t>
              </a:r>
            </a:p>
            <a:p>
              <a:pPr algn="just">
                <a:lnSpc>
                  <a:spcPts val="3700"/>
                </a:lnSpc>
              </a:pPr>
              <a:r>
                <a:rPr lang="en-US" sz="2500">
                  <a:solidFill>
                    <a:srgbClr val="33326D"/>
                  </a:solidFill>
                  <a:latin typeface="Times New Roman"/>
                  <a:ea typeface="Times New Roman"/>
                  <a:cs typeface="Times New Roman"/>
                  <a:sym typeface="Times New Roman"/>
                </a:rPr>
                <a:t>5.Hastane, şehrin dışında olduğundan ve lojman desteği de sağlanamadığından çalışan personel hastaneye ancak servislerle gelebilmektedir. Bu da istemeden de olsa gecikmelere ve planlanan çalışmaların aksamasına sebep olmaktadır</a:t>
              </a:r>
            </a:p>
          </p:txBody>
        </p:sp>
      </p:grpSp>
      <p:sp>
        <p:nvSpPr>
          <p:cNvPr name="Freeform 7" id="7"/>
          <p:cNvSpPr/>
          <p:nvPr/>
        </p:nvSpPr>
        <p:spPr>
          <a:xfrm flipH="false" flipV="false" rot="0">
            <a:off x="13533181" y="1256175"/>
            <a:ext cx="4340659" cy="7399338"/>
          </a:xfrm>
          <a:custGeom>
            <a:avLst/>
            <a:gdLst/>
            <a:ahLst/>
            <a:cxnLst/>
            <a:rect r="r" b="b" t="t" l="l"/>
            <a:pathLst>
              <a:path h="7399338" w="4340659">
                <a:moveTo>
                  <a:pt x="0" y="0"/>
                </a:moveTo>
                <a:lnTo>
                  <a:pt x="4340659" y="0"/>
                </a:lnTo>
                <a:lnTo>
                  <a:pt x="4340659" y="7399338"/>
                </a:lnTo>
                <a:lnTo>
                  <a:pt x="0" y="7399338"/>
                </a:lnTo>
                <a:lnTo>
                  <a:pt x="0" y="0"/>
                </a:lnTo>
                <a:close/>
              </a:path>
            </a:pathLst>
          </a:custGeom>
          <a:blipFill>
            <a:blip r:embed="rId2"/>
            <a:stretch>
              <a:fillRect l="0" t="-19240" r="-3210" b="-19084"/>
            </a:stretch>
          </a:blipFill>
        </p:spPr>
      </p:sp>
      <p:sp>
        <p:nvSpPr>
          <p:cNvPr name="TextBox 8" id="8"/>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9" id="9"/>
          <p:cNvSpPr txBox="true"/>
          <p:nvPr/>
        </p:nvSpPr>
        <p:spPr>
          <a:xfrm rot="0">
            <a:off x="1028700" y="122203"/>
            <a:ext cx="11293951"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VAKA ANALİZİ</a:t>
            </a:r>
          </a:p>
        </p:txBody>
      </p:sp>
      <p:sp>
        <p:nvSpPr>
          <p:cNvPr name="TextBox 10" id="10"/>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OKANÜNİVERSİTESİ </a:t>
            </a:r>
          </a:p>
          <a:p>
            <a:pPr algn="l">
              <a:lnSpc>
                <a:spcPts val="4078"/>
              </a:lnSpc>
              <a:spcBef>
                <a:spcPct val="0"/>
              </a:spcBef>
            </a:pPr>
          </a:p>
        </p:txBody>
      </p:sp>
      <p:sp>
        <p:nvSpPr>
          <p:cNvPr name="TextBox 11" id="11"/>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5" id="5"/>
          <p:cNvSpPr txBox="true"/>
          <p:nvPr/>
        </p:nvSpPr>
        <p:spPr>
          <a:xfrm rot="0">
            <a:off x="3595491" y="399801"/>
            <a:ext cx="11293951"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TANIMLAMA</a:t>
            </a:r>
          </a:p>
        </p:txBody>
      </p:sp>
      <p:sp>
        <p:nvSpPr>
          <p:cNvPr name="TextBox 6" id="6"/>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aphicFrame>
        <p:nvGraphicFramePr>
          <p:cNvPr name="Table 7" id="7"/>
          <p:cNvGraphicFramePr>
            <a:graphicFrameLocks noGrp="true"/>
          </p:cNvGraphicFramePr>
          <p:nvPr/>
        </p:nvGraphicFramePr>
        <p:xfrm>
          <a:off x="13987274" y="4358347"/>
          <a:ext cx="3265170" cy="944246"/>
        </p:xfrm>
        <a:graphic>
          <a:graphicData uri="http://schemas.openxmlformats.org/drawingml/2006/table">
            <a:tbl>
              <a:tblPr/>
              <a:tblGrid>
                <a:gridCol w="3265170"/>
              </a:tblGrid>
              <a:tr h="944246">
                <a:tc>
                  <a:txBody>
                    <a:bodyPr anchor="t" rtlCol="false"/>
                    <a:lstStyle/>
                    <a:p>
                      <a:pPr algn="ctr">
                        <a:lnSpc>
                          <a:spcPts val="2520"/>
                        </a:lnSpc>
                        <a:defRPr/>
                      </a:pPr>
                      <a:r>
                        <a:rPr lang="en-US" sz="1800" b="true">
                          <a:solidFill>
                            <a:srgbClr val="33326D"/>
                          </a:solidFill>
                          <a:latin typeface="Times New Roman Ultra-Bold"/>
                          <a:ea typeface="Times New Roman Ultra-Bold"/>
                          <a:cs typeface="Times New Roman Ultra-Bold"/>
                          <a:sym typeface="Times New Roman Ultra-Bold"/>
                        </a:rPr>
                        <a:t>Önceki Yıl</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315D98"/>
                    </a:solidFill>
                  </a:tcPr>
                </a:tc>
              </a:tr>
            </a:tbl>
          </a:graphicData>
        </a:graphic>
      </p:graphicFrame>
      <p:graphicFrame>
        <p:nvGraphicFramePr>
          <p:cNvPr name="Table 8" id="8"/>
          <p:cNvGraphicFramePr>
            <a:graphicFrameLocks noGrp="true"/>
          </p:cNvGraphicFramePr>
          <p:nvPr/>
        </p:nvGraphicFramePr>
        <p:xfrm>
          <a:off x="2074836" y="1407726"/>
          <a:ext cx="15468202" cy="7125572"/>
        </p:xfrm>
        <a:graphic>
          <a:graphicData uri="http://schemas.openxmlformats.org/drawingml/2006/table">
            <a:tbl>
              <a:tblPr/>
              <a:tblGrid>
                <a:gridCol w="3875524"/>
                <a:gridCol w="11592678"/>
              </a:tblGrid>
              <a:tr h="903400">
                <a:tc>
                  <a:txBody>
                    <a:bodyPr anchor="t" rtlCol="false"/>
                    <a:lstStyle/>
                    <a:p>
                      <a:pPr algn="just">
                        <a:lnSpc>
                          <a:spcPts val="3499"/>
                        </a:lnSpc>
                        <a:defRPr/>
                      </a:pPr>
                      <a:r>
                        <a:rPr lang="en-US" sz="2499" b="true">
                          <a:solidFill>
                            <a:srgbClr val="33326D"/>
                          </a:solidFill>
                          <a:latin typeface="Times New Roman Bold"/>
                          <a:ea typeface="Times New Roman Bold"/>
                          <a:cs typeface="Times New Roman Bold"/>
                          <a:sym typeface="Times New Roman Bold"/>
                        </a:rPr>
                        <a:t>Birim </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l">
                        <a:lnSpc>
                          <a:spcPts val="3499"/>
                        </a:lnSpc>
                        <a:defRPr/>
                      </a:pPr>
                      <a:r>
                        <a:rPr lang="en-US" sz="2499">
                          <a:solidFill>
                            <a:srgbClr val="33326D"/>
                          </a:solidFill>
                          <a:latin typeface="Times New Roman"/>
                          <a:ea typeface="Times New Roman"/>
                          <a:cs typeface="Times New Roman"/>
                          <a:sym typeface="Times New Roman"/>
                        </a:rPr>
                        <a:t>Kalite Yönetim</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888200">
                <a:tc>
                  <a:txBody>
                    <a:bodyPr anchor="t" rtlCol="false"/>
                    <a:lstStyle/>
                    <a:p>
                      <a:pPr algn="just">
                        <a:lnSpc>
                          <a:spcPts val="3499"/>
                        </a:lnSpc>
                        <a:defRPr/>
                      </a:pPr>
                      <a:r>
                        <a:rPr lang="en-US" sz="2499" b="true">
                          <a:solidFill>
                            <a:srgbClr val="33326D"/>
                          </a:solidFill>
                          <a:latin typeface="Times New Roman Bold"/>
                          <a:ea typeface="Times New Roman Bold"/>
                          <a:cs typeface="Times New Roman Bold"/>
                          <a:sym typeface="Times New Roman Bold"/>
                        </a:rPr>
                        <a:t>Hazırlama Tarihi</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ctr">
                        <a:lnSpc>
                          <a:spcPts val="3499"/>
                        </a:lnSpc>
                        <a:defRPr/>
                      </a:pP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2206173">
                <a:tc>
                  <a:txBody>
                    <a:bodyPr anchor="t" rtlCol="false"/>
                    <a:lstStyle/>
                    <a:p>
                      <a:pPr algn="just">
                        <a:lnSpc>
                          <a:spcPts val="3499"/>
                        </a:lnSpc>
                        <a:defRPr/>
                      </a:pPr>
                      <a:r>
                        <a:rPr lang="en-US" sz="2499" b="true">
                          <a:solidFill>
                            <a:srgbClr val="33326D"/>
                          </a:solidFill>
                          <a:latin typeface="Times New Roman Bold"/>
                          <a:ea typeface="Times New Roman Bold"/>
                          <a:cs typeface="Times New Roman Bold"/>
                          <a:sym typeface="Times New Roman Bold"/>
                        </a:rPr>
                        <a:t>Konu </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l">
                        <a:lnSpc>
                          <a:spcPts val="3499"/>
                        </a:lnSpc>
                        <a:defRPr/>
                      </a:pPr>
                      <a:r>
                        <a:rPr lang="en-US" sz="2499">
                          <a:solidFill>
                            <a:srgbClr val="33326D"/>
                          </a:solidFill>
                          <a:latin typeface="Times New Roman"/>
                          <a:ea typeface="Times New Roman"/>
                          <a:cs typeface="Times New Roman"/>
                          <a:sym typeface="Times New Roman"/>
                        </a:rPr>
                        <a:t>Hastanedeki gürültünün, personel operasyonlarındaki olumsuz durumların engellenmesi.</a:t>
                      </a:r>
                      <a:r>
                        <a:rPr lang="en-US" sz="2499">
                          <a:solidFill>
                            <a:srgbClr val="33326D"/>
                          </a:solidFill>
                          <a:latin typeface="Times New Roman"/>
                          <a:ea typeface="Times New Roman"/>
                          <a:cs typeface="Times New Roman"/>
                          <a:sym typeface="Times New Roman"/>
                        </a:rPr>
                        <a:t> </a:t>
                      </a:r>
                      <a:endParaRPr lang="en-US" sz="1100"/>
                    </a:p>
                    <a:p>
                      <a:pPr algn="l">
                        <a:lnSpc>
                          <a:spcPts val="3499"/>
                        </a:lnSpc>
                      </a:pPr>
                      <a:r>
                        <a:rPr lang="en-US" sz="2499" b="true">
                          <a:solidFill>
                            <a:srgbClr val="33326D"/>
                          </a:solidFill>
                          <a:latin typeface="Times New Roman Bold"/>
                          <a:ea typeface="Times New Roman Bold"/>
                          <a:cs typeface="Times New Roman Bold"/>
                          <a:sym typeface="Times New Roman Bold"/>
                        </a:rPr>
                        <a:t> </a:t>
                      </a:r>
                    </a:p>
                    <a:p>
                      <a:pPr algn="l">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766849">
                <a:tc>
                  <a:txBody>
                    <a:bodyPr anchor="t" rtlCol="false"/>
                    <a:lstStyle/>
                    <a:p>
                      <a:pPr algn="just">
                        <a:lnSpc>
                          <a:spcPts val="3499"/>
                        </a:lnSpc>
                        <a:defRPr/>
                      </a:pPr>
                      <a:r>
                        <a:rPr lang="en-US" sz="2499" b="true">
                          <a:solidFill>
                            <a:srgbClr val="33326D"/>
                          </a:solidFill>
                          <a:latin typeface="Times New Roman Bold"/>
                          <a:ea typeface="Times New Roman Bold"/>
                          <a:cs typeface="Times New Roman Bold"/>
                          <a:sym typeface="Times New Roman Bold"/>
                        </a:rPr>
                        <a:t>İlgili Kontrol Faaliyeti ve </a:t>
                      </a:r>
                      <a:endParaRPr lang="en-US" sz="1100"/>
                    </a:p>
                    <a:p>
                      <a:pPr algn="just">
                        <a:lnSpc>
                          <a:spcPts val="3499"/>
                        </a:lnSpc>
                      </a:pPr>
                      <a:r>
                        <a:rPr lang="en-US" sz="2499" b="true">
                          <a:solidFill>
                            <a:srgbClr val="33326D"/>
                          </a:solidFill>
                          <a:latin typeface="Times New Roman Bold"/>
                          <a:ea typeface="Times New Roman Bold"/>
                          <a:cs typeface="Times New Roman Bold"/>
                          <a:sym typeface="Times New Roman Bold"/>
                        </a:rPr>
                        <a:t>Paydaş Katılımı</a:t>
                      </a:r>
                    </a:p>
                    <a:p>
                      <a:pPr algn="just">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Yönetimi</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360951">
                <a:tc>
                  <a:txBody>
                    <a:bodyPr anchor="t" rtlCol="false"/>
                    <a:lstStyle/>
                    <a:p>
                      <a:pPr algn="just">
                        <a:lnSpc>
                          <a:spcPts val="3499"/>
                        </a:lnSpc>
                        <a:defRPr/>
                      </a:pPr>
                      <a:r>
                        <a:rPr lang="en-US" sz="2499" b="true">
                          <a:solidFill>
                            <a:srgbClr val="33326D"/>
                          </a:solidFill>
                          <a:latin typeface="Times New Roman Bold"/>
                          <a:ea typeface="Times New Roman Bold"/>
                          <a:cs typeface="Times New Roman Bold"/>
                          <a:sym typeface="Times New Roman Bold"/>
                        </a:rPr>
                        <a:t>İyileştirme periyodu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Yılda 2 dönem</a:t>
                      </a:r>
                      <a:endParaRPr lang="en-US" sz="1100"/>
                    </a:p>
                    <a:p>
                      <a:pPr algn="just">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bl>
          </a:graphicData>
        </a:graphic>
      </p:graphicFrame>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5" id="5"/>
          <p:cNvSpPr txBox="true"/>
          <p:nvPr/>
        </p:nvSpPr>
        <p:spPr>
          <a:xfrm rot="0">
            <a:off x="3595491" y="399801"/>
            <a:ext cx="11293951"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PLANLAMA</a:t>
            </a:r>
          </a:p>
        </p:txBody>
      </p:sp>
      <p:sp>
        <p:nvSpPr>
          <p:cNvPr name="TextBox 6" id="6"/>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aphicFrame>
        <p:nvGraphicFramePr>
          <p:cNvPr name="Table 7" id="7"/>
          <p:cNvGraphicFramePr>
            <a:graphicFrameLocks noGrp="true"/>
          </p:cNvGraphicFramePr>
          <p:nvPr/>
        </p:nvGraphicFramePr>
        <p:xfrm>
          <a:off x="13987274" y="4358347"/>
          <a:ext cx="3265170" cy="944246"/>
        </p:xfrm>
        <a:graphic>
          <a:graphicData uri="http://schemas.openxmlformats.org/drawingml/2006/table">
            <a:tbl>
              <a:tblPr/>
              <a:tblGrid>
                <a:gridCol w="3265170"/>
              </a:tblGrid>
              <a:tr h="944246">
                <a:tc>
                  <a:txBody>
                    <a:bodyPr anchor="t" rtlCol="false"/>
                    <a:lstStyle/>
                    <a:p>
                      <a:pPr algn="ctr">
                        <a:lnSpc>
                          <a:spcPts val="2520"/>
                        </a:lnSpc>
                        <a:defRPr/>
                      </a:pPr>
                      <a:r>
                        <a:rPr lang="en-US" sz="1800" b="true">
                          <a:solidFill>
                            <a:srgbClr val="33326D"/>
                          </a:solidFill>
                          <a:latin typeface="Times New Roman Ultra-Bold"/>
                          <a:ea typeface="Times New Roman Ultra-Bold"/>
                          <a:cs typeface="Times New Roman Ultra-Bold"/>
                          <a:sym typeface="Times New Roman Ultra-Bold"/>
                        </a:rPr>
                        <a:t>Önceki Yıl</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315D98"/>
                    </a:solidFill>
                  </a:tcPr>
                </a:tc>
              </a:tr>
            </a:tbl>
          </a:graphicData>
        </a:graphic>
      </p:graphicFrame>
      <p:graphicFrame>
        <p:nvGraphicFramePr>
          <p:cNvPr name="Table 8" id="8"/>
          <p:cNvGraphicFramePr>
            <a:graphicFrameLocks noGrp="true"/>
          </p:cNvGraphicFramePr>
          <p:nvPr/>
        </p:nvGraphicFramePr>
        <p:xfrm>
          <a:off x="1117641" y="1533774"/>
          <a:ext cx="16540243" cy="6278785"/>
        </p:xfrm>
        <a:graphic>
          <a:graphicData uri="http://schemas.openxmlformats.org/drawingml/2006/table">
            <a:tbl>
              <a:tblPr/>
              <a:tblGrid>
                <a:gridCol w="3140086"/>
                <a:gridCol w="13400157"/>
              </a:tblGrid>
              <a:tr h="2397669">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Faaliyet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binasındaki yalıtımsal eksiklikler ile ilgili ses ölçümlerinin yapılması ve analiz edilmesi, servislerdeki gecikmelerin takibi amacıyla servis saatlerinin kontrol edilerek hangi servisin hangi saatlerde geciktiğinin tespit edilmesi ve saat veya servis sayısı değişikliklerinin planlanması, personel eğitimlerinin planlanması</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328004">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Sorumlu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Yönetimi</a:t>
                      </a:r>
                      <a:endParaRPr lang="en-US" sz="1100"/>
                    </a:p>
                    <a:p>
                      <a:pPr algn="ctr">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72878">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Nesnel Kanıt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Ses ölçüm evrakları, personel giriş çıkış saatleri çizelgesi, şikayet formları ve eğitim sunumları</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80234">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Planlama Periyodu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Yılda 2 dönem</a:t>
                      </a:r>
                      <a:endParaRPr lang="en-US" sz="1100"/>
                    </a:p>
                    <a:p>
                      <a:pPr algn="ctr">
                        <a:lnSpc>
                          <a:spcPts val="307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bl>
          </a:graphicData>
        </a:graphic>
      </p:graphicFrame>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5" id="5"/>
          <p:cNvSpPr txBox="true"/>
          <p:nvPr/>
        </p:nvSpPr>
        <p:spPr>
          <a:xfrm rot="0">
            <a:off x="3595491" y="399801"/>
            <a:ext cx="11293951"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UYGULAMA</a:t>
            </a:r>
          </a:p>
        </p:txBody>
      </p:sp>
      <p:sp>
        <p:nvSpPr>
          <p:cNvPr name="TextBox 6" id="6"/>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aphicFrame>
        <p:nvGraphicFramePr>
          <p:cNvPr name="Table 7" id="7"/>
          <p:cNvGraphicFramePr>
            <a:graphicFrameLocks noGrp="true"/>
          </p:cNvGraphicFramePr>
          <p:nvPr/>
        </p:nvGraphicFramePr>
        <p:xfrm>
          <a:off x="13987274" y="4358347"/>
          <a:ext cx="3265170" cy="944246"/>
        </p:xfrm>
        <a:graphic>
          <a:graphicData uri="http://schemas.openxmlformats.org/drawingml/2006/table">
            <a:tbl>
              <a:tblPr/>
              <a:tblGrid>
                <a:gridCol w="3265170"/>
              </a:tblGrid>
              <a:tr h="944246">
                <a:tc>
                  <a:txBody>
                    <a:bodyPr anchor="t" rtlCol="false"/>
                    <a:lstStyle/>
                    <a:p>
                      <a:pPr algn="ctr">
                        <a:lnSpc>
                          <a:spcPts val="2520"/>
                        </a:lnSpc>
                        <a:defRPr/>
                      </a:pPr>
                      <a:r>
                        <a:rPr lang="en-US" sz="1800" b="true">
                          <a:solidFill>
                            <a:srgbClr val="33326D"/>
                          </a:solidFill>
                          <a:latin typeface="Times New Roman Ultra-Bold"/>
                          <a:ea typeface="Times New Roman Ultra-Bold"/>
                          <a:cs typeface="Times New Roman Ultra-Bold"/>
                          <a:sym typeface="Times New Roman Ultra-Bold"/>
                        </a:rPr>
                        <a:t>Önceki Yıl</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315D98"/>
                    </a:solidFill>
                  </a:tcPr>
                </a:tc>
              </a:tr>
            </a:tbl>
          </a:graphicData>
        </a:graphic>
      </p:graphicFrame>
      <p:graphicFrame>
        <p:nvGraphicFramePr>
          <p:cNvPr name="Table 8" id="8"/>
          <p:cNvGraphicFramePr>
            <a:graphicFrameLocks noGrp="true"/>
          </p:cNvGraphicFramePr>
          <p:nvPr/>
        </p:nvGraphicFramePr>
        <p:xfrm>
          <a:off x="1117641" y="1533774"/>
          <a:ext cx="16540243" cy="6278785"/>
        </p:xfrm>
        <a:graphic>
          <a:graphicData uri="http://schemas.openxmlformats.org/drawingml/2006/table">
            <a:tbl>
              <a:tblPr/>
              <a:tblGrid>
                <a:gridCol w="3140086"/>
                <a:gridCol w="13400157"/>
              </a:tblGrid>
              <a:tr h="2397669">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Faaliyet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binasında yalıtım çalışması için fiyat alınması, sözleşme yapılarak çalışmanın başlatılması ve sürecin takip edilmesi,yeni servis araç sayılarının ve saatlerinin uygulamaya geçmesi ve personele eğitim verilmesi</a:t>
                      </a:r>
                      <a:endParaRPr lang="en-US" sz="1100"/>
                    </a:p>
                    <a:p>
                      <a:pPr algn="just">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328004">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Sorumlu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Yönetimi</a:t>
                      </a:r>
                      <a:endParaRPr lang="en-US" sz="1100"/>
                    </a:p>
                    <a:p>
                      <a:pPr algn="ctr">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72878">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Nesnel Kanıt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Fiyat antlaşması, sözleşme, yeni servis saati planları, eğitim imza tutanakları </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80234">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Planlama Periyodu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Yılda 2 dönem</a:t>
                      </a:r>
                      <a:endParaRPr lang="en-US" sz="1100"/>
                    </a:p>
                    <a:p>
                      <a:pPr algn="ctr">
                        <a:lnSpc>
                          <a:spcPts val="307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bl>
          </a:graphicData>
        </a:graphic>
      </p:graphicFrame>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Freeform 4" id="4"/>
          <p:cNvSpPr/>
          <p:nvPr/>
        </p:nvSpPr>
        <p:spPr>
          <a:xfrm flipH="false" flipV="false" rot="0">
            <a:off x="10994637" y="2018355"/>
            <a:ext cx="4323929" cy="4120231"/>
          </a:xfrm>
          <a:custGeom>
            <a:avLst/>
            <a:gdLst/>
            <a:ahLst/>
            <a:cxnLst/>
            <a:rect r="r" b="b" t="t" l="l"/>
            <a:pathLst>
              <a:path h="4120231" w="4323929">
                <a:moveTo>
                  <a:pt x="0" y="0"/>
                </a:moveTo>
                <a:lnTo>
                  <a:pt x="4323929" y="0"/>
                </a:lnTo>
                <a:lnTo>
                  <a:pt x="4323929" y="4120231"/>
                </a:lnTo>
                <a:lnTo>
                  <a:pt x="0" y="4120231"/>
                </a:lnTo>
                <a:lnTo>
                  <a:pt x="0" y="0"/>
                </a:lnTo>
                <a:close/>
              </a:path>
            </a:pathLst>
          </a:custGeom>
          <a:blipFill>
            <a:blip r:embed="rId2"/>
            <a:stretch>
              <a:fillRect l="-25767" t="0" r="-36528" b="-27566"/>
            </a:stretch>
          </a:blipFill>
        </p:spPr>
      </p:sp>
      <p:sp>
        <p:nvSpPr>
          <p:cNvPr name="Freeform 5" id="5"/>
          <p:cNvSpPr/>
          <p:nvPr/>
        </p:nvSpPr>
        <p:spPr>
          <a:xfrm flipH="false" flipV="false" rot="0">
            <a:off x="3818681" y="2018355"/>
            <a:ext cx="4495856" cy="4120231"/>
          </a:xfrm>
          <a:custGeom>
            <a:avLst/>
            <a:gdLst/>
            <a:ahLst/>
            <a:cxnLst/>
            <a:rect r="r" b="b" t="t" l="l"/>
            <a:pathLst>
              <a:path h="4120231" w="4495856">
                <a:moveTo>
                  <a:pt x="0" y="0"/>
                </a:moveTo>
                <a:lnTo>
                  <a:pt x="4495855" y="0"/>
                </a:lnTo>
                <a:lnTo>
                  <a:pt x="4495855" y="4120231"/>
                </a:lnTo>
                <a:lnTo>
                  <a:pt x="0" y="4120231"/>
                </a:lnTo>
                <a:lnTo>
                  <a:pt x="0" y="0"/>
                </a:lnTo>
                <a:close/>
              </a:path>
            </a:pathLst>
          </a:custGeom>
          <a:blipFill>
            <a:blip r:embed="rId3"/>
            <a:stretch>
              <a:fillRect l="-34729" t="-2546" r="-10800" b="-16551"/>
            </a:stretch>
          </a:blipFill>
        </p:spPr>
      </p:sp>
      <p:sp>
        <p:nvSpPr>
          <p:cNvPr name="TextBox 6" id="6"/>
          <p:cNvSpPr txBox="true"/>
          <p:nvPr/>
        </p:nvSpPr>
        <p:spPr>
          <a:xfrm rot="0">
            <a:off x="2485346" y="688543"/>
            <a:ext cx="11830306" cy="1381125"/>
          </a:xfrm>
          <a:prstGeom prst="rect">
            <a:avLst/>
          </a:prstGeom>
        </p:spPr>
        <p:txBody>
          <a:bodyPr anchor="t" rtlCol="false" tIns="0" lIns="0" bIns="0" rIns="0">
            <a:spAutoFit/>
          </a:bodyPr>
          <a:lstStyle/>
          <a:p>
            <a:pPr algn="l">
              <a:lnSpc>
                <a:spcPts val="9000"/>
              </a:lnSpc>
            </a:pPr>
            <a:r>
              <a:rPr lang="en-US" sz="9000" b="true">
                <a:solidFill>
                  <a:srgbClr val="33326D"/>
                </a:solidFill>
                <a:latin typeface="Times New Roman Bold"/>
                <a:ea typeface="Times New Roman Bold"/>
                <a:cs typeface="Times New Roman Bold"/>
                <a:sym typeface="Times New Roman Bold"/>
              </a:rPr>
              <a:t>               EKIBIMIZ</a:t>
            </a:r>
          </a:p>
        </p:txBody>
      </p:sp>
      <p:grpSp>
        <p:nvGrpSpPr>
          <p:cNvPr name="Group 7" id="7"/>
          <p:cNvGrpSpPr/>
          <p:nvPr/>
        </p:nvGrpSpPr>
        <p:grpSpPr>
          <a:xfrm rot="0">
            <a:off x="3990607" y="6567211"/>
            <a:ext cx="4323929" cy="2003581"/>
            <a:chOff x="0" y="0"/>
            <a:chExt cx="5765239" cy="2671442"/>
          </a:xfrm>
        </p:grpSpPr>
        <p:sp>
          <p:nvSpPr>
            <p:cNvPr name="TextBox 8" id="8"/>
            <p:cNvSpPr txBox="true"/>
            <p:nvPr/>
          </p:nvSpPr>
          <p:spPr>
            <a:xfrm rot="0">
              <a:off x="0" y="-104775"/>
              <a:ext cx="5765239" cy="1772708"/>
            </a:xfrm>
            <a:prstGeom prst="rect">
              <a:avLst/>
            </a:prstGeom>
          </p:spPr>
          <p:txBody>
            <a:bodyPr anchor="t" rtlCol="false" tIns="0" lIns="0" bIns="0" rIns="0">
              <a:spAutoFit/>
            </a:bodyPr>
            <a:lstStyle/>
            <a:p>
              <a:pPr algn="ctr">
                <a:lnSpc>
                  <a:spcPts val="3500"/>
                </a:lnSpc>
              </a:pPr>
              <a:r>
                <a:rPr lang="en-US" sz="2500" b="true">
                  <a:solidFill>
                    <a:srgbClr val="2E2E2E"/>
                  </a:solidFill>
                  <a:latin typeface="Times New Roman Bold"/>
                  <a:ea typeface="Times New Roman Bold"/>
                  <a:cs typeface="Times New Roman Bold"/>
                  <a:sym typeface="Times New Roman Bold"/>
                </a:rPr>
                <a:t>Nilgün DENİZ KORKMAZ</a:t>
              </a:r>
            </a:p>
            <a:p>
              <a:pPr algn="ctr">
                <a:lnSpc>
                  <a:spcPts val="3500"/>
                </a:lnSpc>
              </a:pPr>
              <a:r>
                <a:rPr lang="en-US" sz="2500" b="true">
                  <a:solidFill>
                    <a:srgbClr val="2E2E2E"/>
                  </a:solidFill>
                  <a:latin typeface="Times New Roman Bold"/>
                  <a:ea typeface="Times New Roman Bold"/>
                  <a:cs typeface="Times New Roman Bold"/>
                  <a:sym typeface="Times New Roman Bold"/>
                </a:rPr>
                <a:t>Genel Sekreter Danışmanı </a:t>
              </a:r>
            </a:p>
            <a:p>
              <a:pPr algn="ctr">
                <a:lnSpc>
                  <a:spcPts val="3500"/>
                </a:lnSpc>
              </a:pPr>
            </a:p>
          </p:txBody>
        </p:sp>
        <p:sp>
          <p:nvSpPr>
            <p:cNvPr name="TextBox 9" id="9"/>
            <p:cNvSpPr txBox="true"/>
            <p:nvPr/>
          </p:nvSpPr>
          <p:spPr>
            <a:xfrm rot="0">
              <a:off x="0" y="1647246"/>
              <a:ext cx="5765239" cy="1024195"/>
            </a:xfrm>
            <a:prstGeom prst="rect">
              <a:avLst/>
            </a:prstGeom>
          </p:spPr>
          <p:txBody>
            <a:bodyPr anchor="t" rtlCol="false" tIns="0" lIns="0" bIns="0" rIns="0">
              <a:spAutoFit/>
            </a:bodyPr>
            <a:lstStyle/>
            <a:p>
              <a:pPr algn="ctr">
                <a:lnSpc>
                  <a:spcPts val="3055"/>
                </a:lnSpc>
              </a:pPr>
              <a:r>
                <a:rPr lang="en-US" sz="2182" b="true">
                  <a:solidFill>
                    <a:srgbClr val="2E2E2E"/>
                  </a:solidFill>
                  <a:latin typeface="Times New Roman Bold"/>
                  <a:ea typeface="Times New Roman Bold"/>
                  <a:cs typeface="Times New Roman Bold"/>
                  <a:sym typeface="Times New Roman Bold"/>
                </a:rPr>
                <a:t>nilgun.korkmaz@okan.edu.tr</a:t>
              </a:r>
            </a:p>
            <a:p>
              <a:pPr algn="ctr">
                <a:lnSpc>
                  <a:spcPts val="3055"/>
                </a:lnSpc>
              </a:pPr>
            </a:p>
          </p:txBody>
        </p:sp>
      </p:grpSp>
      <p:grpSp>
        <p:nvGrpSpPr>
          <p:cNvPr name="Group 10" id="10"/>
          <p:cNvGrpSpPr/>
          <p:nvPr/>
        </p:nvGrpSpPr>
        <p:grpSpPr>
          <a:xfrm rot="0">
            <a:off x="10910317" y="6377387"/>
            <a:ext cx="4492569" cy="2383228"/>
            <a:chOff x="0" y="0"/>
            <a:chExt cx="5990092" cy="3177637"/>
          </a:xfrm>
        </p:grpSpPr>
        <p:sp>
          <p:nvSpPr>
            <p:cNvPr name="TextBox 11" id="11"/>
            <p:cNvSpPr txBox="true"/>
            <p:nvPr/>
          </p:nvSpPr>
          <p:spPr>
            <a:xfrm rot="0">
              <a:off x="0" y="-95250"/>
              <a:ext cx="5990092" cy="1763183"/>
            </a:xfrm>
            <a:prstGeom prst="rect">
              <a:avLst/>
            </a:prstGeom>
          </p:spPr>
          <p:txBody>
            <a:bodyPr anchor="t" rtlCol="false" tIns="0" lIns="0" bIns="0" rIns="0">
              <a:spAutoFit/>
            </a:bodyPr>
            <a:lstStyle/>
            <a:p>
              <a:pPr algn="ctr">
                <a:lnSpc>
                  <a:spcPts val="3499"/>
                </a:lnSpc>
              </a:pPr>
              <a:r>
                <a:rPr lang="en-US" sz="2499" b="true">
                  <a:solidFill>
                    <a:srgbClr val="2E2E2E"/>
                  </a:solidFill>
                  <a:latin typeface="Times New Roman Bold"/>
                  <a:ea typeface="Times New Roman Bold"/>
                  <a:cs typeface="Times New Roman Bold"/>
                  <a:sym typeface="Times New Roman Bold"/>
                </a:rPr>
                <a:t>BANU AÇIKGÖZ</a:t>
              </a:r>
            </a:p>
            <a:p>
              <a:pPr algn="ctr">
                <a:lnSpc>
                  <a:spcPts val="3499"/>
                </a:lnSpc>
              </a:pPr>
              <a:r>
                <a:rPr lang="en-US" sz="2499" b="true">
                  <a:solidFill>
                    <a:srgbClr val="2E2E2E"/>
                  </a:solidFill>
                  <a:latin typeface="Times New Roman Bold"/>
                  <a:ea typeface="Times New Roman Bold"/>
                  <a:cs typeface="Times New Roman Bold"/>
                  <a:sym typeface="Times New Roman Bold"/>
                </a:rPr>
                <a:t>Kalite Yöneticisi</a:t>
              </a:r>
            </a:p>
            <a:p>
              <a:pPr algn="ctr">
                <a:lnSpc>
                  <a:spcPts val="3499"/>
                </a:lnSpc>
              </a:pPr>
            </a:p>
          </p:txBody>
        </p:sp>
        <p:sp>
          <p:nvSpPr>
            <p:cNvPr name="TextBox 12" id="12"/>
            <p:cNvSpPr txBox="true"/>
            <p:nvPr/>
          </p:nvSpPr>
          <p:spPr>
            <a:xfrm rot="0">
              <a:off x="0" y="1647246"/>
              <a:ext cx="5990092" cy="1530391"/>
            </a:xfrm>
            <a:prstGeom prst="rect">
              <a:avLst/>
            </a:prstGeom>
          </p:spPr>
          <p:txBody>
            <a:bodyPr anchor="t" rtlCol="false" tIns="0" lIns="0" bIns="0" rIns="0">
              <a:spAutoFit/>
            </a:bodyPr>
            <a:lstStyle/>
            <a:p>
              <a:pPr algn="ctr">
                <a:lnSpc>
                  <a:spcPts val="3055"/>
                </a:lnSpc>
              </a:pPr>
              <a:r>
                <a:rPr lang="en-US" sz="2182" b="true">
                  <a:solidFill>
                    <a:srgbClr val="2E2E2E"/>
                  </a:solidFill>
                  <a:latin typeface="Times New Roman Bold"/>
                  <a:ea typeface="Times New Roman Bold"/>
                  <a:cs typeface="Times New Roman Bold"/>
                  <a:sym typeface="Times New Roman Bold"/>
                </a:rPr>
                <a:t>banu.acikgoz@okan.edu.tr</a:t>
              </a:r>
            </a:p>
            <a:p>
              <a:pPr algn="ctr">
                <a:lnSpc>
                  <a:spcPts val="3055"/>
                </a:lnSpc>
              </a:pPr>
            </a:p>
            <a:p>
              <a:pPr algn="ctr">
                <a:lnSpc>
                  <a:spcPts val="3055"/>
                </a:lnSpc>
              </a:pPr>
            </a:p>
          </p:txBody>
        </p:sp>
      </p:grpSp>
      <p:sp>
        <p:nvSpPr>
          <p:cNvPr name="TextBox 13" id="13"/>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
        <p:nvSpPr>
          <p:cNvPr name="TextBox 14" id="14"/>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5" id="5"/>
          <p:cNvSpPr txBox="true"/>
          <p:nvPr/>
        </p:nvSpPr>
        <p:spPr>
          <a:xfrm rot="0">
            <a:off x="3595491" y="399801"/>
            <a:ext cx="11293951"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KONTROL</a:t>
            </a:r>
          </a:p>
        </p:txBody>
      </p:sp>
      <p:sp>
        <p:nvSpPr>
          <p:cNvPr name="TextBox 6" id="6"/>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aphicFrame>
        <p:nvGraphicFramePr>
          <p:cNvPr name="Table 7" id="7"/>
          <p:cNvGraphicFramePr>
            <a:graphicFrameLocks noGrp="true"/>
          </p:cNvGraphicFramePr>
          <p:nvPr/>
        </p:nvGraphicFramePr>
        <p:xfrm>
          <a:off x="13987274" y="4358347"/>
          <a:ext cx="3265170" cy="944246"/>
        </p:xfrm>
        <a:graphic>
          <a:graphicData uri="http://schemas.openxmlformats.org/drawingml/2006/table">
            <a:tbl>
              <a:tblPr/>
              <a:tblGrid>
                <a:gridCol w="3265170"/>
              </a:tblGrid>
              <a:tr h="944246">
                <a:tc>
                  <a:txBody>
                    <a:bodyPr anchor="t" rtlCol="false"/>
                    <a:lstStyle/>
                    <a:p>
                      <a:pPr algn="ctr">
                        <a:lnSpc>
                          <a:spcPts val="2520"/>
                        </a:lnSpc>
                        <a:defRPr/>
                      </a:pPr>
                      <a:r>
                        <a:rPr lang="en-US" sz="1800" b="true">
                          <a:solidFill>
                            <a:srgbClr val="33326D"/>
                          </a:solidFill>
                          <a:latin typeface="Times New Roman Ultra-Bold"/>
                          <a:ea typeface="Times New Roman Ultra-Bold"/>
                          <a:cs typeface="Times New Roman Ultra-Bold"/>
                          <a:sym typeface="Times New Roman Ultra-Bold"/>
                        </a:rPr>
                        <a:t>Önceki Yıl</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315D98"/>
                    </a:solidFill>
                  </a:tcPr>
                </a:tc>
              </a:tr>
            </a:tbl>
          </a:graphicData>
        </a:graphic>
      </p:graphicFrame>
      <p:graphicFrame>
        <p:nvGraphicFramePr>
          <p:cNvPr name="Table 8" id="8"/>
          <p:cNvGraphicFramePr>
            <a:graphicFrameLocks noGrp="true"/>
          </p:cNvGraphicFramePr>
          <p:nvPr/>
        </p:nvGraphicFramePr>
        <p:xfrm>
          <a:off x="1401836" y="1417590"/>
          <a:ext cx="16540243" cy="6531578"/>
        </p:xfrm>
        <a:graphic>
          <a:graphicData uri="http://schemas.openxmlformats.org/drawingml/2006/table">
            <a:tbl>
              <a:tblPr/>
              <a:tblGrid>
                <a:gridCol w="3140086"/>
                <a:gridCol w="13400157"/>
              </a:tblGrid>
              <a:tr h="2641366">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Faaliyet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Yalıtım firmasından çalışmanın tamamlandığına dair bilgi alınması ve ses ölçümlerinin yapılarak ölçümlerle olan değişikliğin gözlenmesi, servislerde olan gecikmelerin devam edip etmediğine dair giriş çıkış saatlerinin karşılaştırılması ve hastalara memnuniyet anketi yapılarak personelden olan memnuniyetlerinin ölçülmesi</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327848">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Sorumlu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Yönetimi</a:t>
                      </a:r>
                      <a:endParaRPr lang="en-US" sz="1100"/>
                    </a:p>
                    <a:p>
                      <a:pPr algn="ctr">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82281">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Nesnel Kanıt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Fiyat antlaşması, sözleşme, yeni servis saati planları, eğitim imza tutanakları </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80083">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Planlama Periyodu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Yılda 2 dönem</a:t>
                      </a:r>
                      <a:endParaRPr lang="en-US" sz="1100"/>
                    </a:p>
                    <a:p>
                      <a:pPr algn="ctr">
                        <a:lnSpc>
                          <a:spcPts val="307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bl>
          </a:graphicData>
        </a:graphic>
      </p:graphicFrame>
      <p:sp>
        <p:nvSpPr>
          <p:cNvPr name="TextBox 9" id="9"/>
          <p:cNvSpPr txBox="true"/>
          <p:nvPr/>
        </p:nvSpPr>
        <p:spPr>
          <a:xfrm rot="0">
            <a:off x="13854644" y="94624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5" id="5"/>
          <p:cNvSpPr txBox="true"/>
          <p:nvPr/>
        </p:nvSpPr>
        <p:spPr>
          <a:xfrm rot="0">
            <a:off x="3595491" y="399801"/>
            <a:ext cx="11293951"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ÖNLEM ALMA</a:t>
            </a:r>
          </a:p>
        </p:txBody>
      </p:sp>
      <p:sp>
        <p:nvSpPr>
          <p:cNvPr name="TextBox 6" id="6"/>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aphicFrame>
        <p:nvGraphicFramePr>
          <p:cNvPr name="Table 7" id="7"/>
          <p:cNvGraphicFramePr>
            <a:graphicFrameLocks noGrp="true"/>
          </p:cNvGraphicFramePr>
          <p:nvPr/>
        </p:nvGraphicFramePr>
        <p:xfrm>
          <a:off x="13987274" y="4358347"/>
          <a:ext cx="3265170" cy="944246"/>
        </p:xfrm>
        <a:graphic>
          <a:graphicData uri="http://schemas.openxmlformats.org/drawingml/2006/table">
            <a:tbl>
              <a:tblPr/>
              <a:tblGrid>
                <a:gridCol w="3265170"/>
              </a:tblGrid>
              <a:tr h="944246">
                <a:tc>
                  <a:txBody>
                    <a:bodyPr anchor="t" rtlCol="false"/>
                    <a:lstStyle/>
                    <a:p>
                      <a:pPr algn="ctr">
                        <a:lnSpc>
                          <a:spcPts val="2520"/>
                        </a:lnSpc>
                        <a:defRPr/>
                      </a:pPr>
                      <a:r>
                        <a:rPr lang="en-US" sz="1800" b="true">
                          <a:solidFill>
                            <a:srgbClr val="33326D"/>
                          </a:solidFill>
                          <a:latin typeface="Times New Roman Ultra-Bold"/>
                          <a:ea typeface="Times New Roman Ultra-Bold"/>
                          <a:cs typeface="Times New Roman Ultra-Bold"/>
                          <a:sym typeface="Times New Roman Ultra-Bold"/>
                        </a:rPr>
                        <a:t>Önceki Yıl</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315D98"/>
                    </a:solidFill>
                  </a:tcPr>
                </a:tc>
              </a:tr>
            </a:tbl>
          </a:graphicData>
        </a:graphic>
      </p:graphicFrame>
      <p:graphicFrame>
        <p:nvGraphicFramePr>
          <p:cNvPr name="Table 8" id="8"/>
          <p:cNvGraphicFramePr>
            <a:graphicFrameLocks noGrp="true"/>
          </p:cNvGraphicFramePr>
          <p:nvPr/>
        </p:nvGraphicFramePr>
        <p:xfrm>
          <a:off x="1401836" y="1417590"/>
          <a:ext cx="16540243" cy="6545866"/>
        </p:xfrm>
        <a:graphic>
          <a:graphicData uri="http://schemas.openxmlformats.org/drawingml/2006/table">
            <a:tbl>
              <a:tblPr/>
              <a:tblGrid>
                <a:gridCol w="3140086"/>
                <a:gridCol w="13400157"/>
              </a:tblGrid>
              <a:tr h="2646126">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Faaliyet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Yapılan yalıtım işleminin gürültüyü azalttığı, servis saatlerinin yeniden planlaması ile personelin giriş çıkış saatlerinde gecikme olmadığı gözlemlendi, hasta memnuniyet anketlerinden çıkan sonuçlara göre şikayetlerin azaldığı gözlemlendi. Tüm çalışmaların kontrol edilerek güncellenmesi ile ilgili toplantı yapıldı.</a:t>
                      </a:r>
                      <a:endParaRPr lang="en-US" sz="1100"/>
                    </a:p>
                    <a:p>
                      <a:pPr algn="just">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337392">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Sorumlu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Hastane Yönetimi</a:t>
                      </a:r>
                      <a:endParaRPr lang="en-US" sz="1100"/>
                    </a:p>
                    <a:p>
                      <a:pPr algn="ctr">
                        <a:lnSpc>
                          <a:spcPts val="349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82273">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Nesnel Kanıt</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Toplantı Tutanağı</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r h="1280075">
                <a:tc>
                  <a:txBody>
                    <a:bodyPr anchor="t" rtlCol="false"/>
                    <a:lstStyle/>
                    <a:p>
                      <a:pPr algn="ctr">
                        <a:lnSpc>
                          <a:spcPts val="3499"/>
                        </a:lnSpc>
                        <a:defRPr/>
                      </a:pPr>
                      <a:r>
                        <a:rPr lang="en-US" sz="2499" b="true">
                          <a:solidFill>
                            <a:srgbClr val="33326D"/>
                          </a:solidFill>
                          <a:latin typeface="Times New Roman Bold"/>
                          <a:ea typeface="Times New Roman Bold"/>
                          <a:cs typeface="Times New Roman Bold"/>
                          <a:sym typeface="Times New Roman Bold"/>
                        </a:rPr>
                        <a:t>Planlama Periyodu</a:t>
                      </a:r>
                      <a:endParaRPr lang="en-US" sz="1100"/>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c>
                  <a:txBody>
                    <a:bodyPr anchor="t" rtlCol="false"/>
                    <a:lstStyle/>
                    <a:p>
                      <a:pPr algn="just">
                        <a:lnSpc>
                          <a:spcPts val="3499"/>
                        </a:lnSpc>
                        <a:defRPr/>
                      </a:pPr>
                      <a:r>
                        <a:rPr lang="en-US" sz="2499">
                          <a:solidFill>
                            <a:srgbClr val="33326D"/>
                          </a:solidFill>
                          <a:latin typeface="Times New Roman"/>
                          <a:ea typeface="Times New Roman"/>
                          <a:cs typeface="Times New Roman"/>
                          <a:sym typeface="Times New Roman"/>
                        </a:rPr>
                        <a:t>Yılda 2 dönem</a:t>
                      </a:r>
                      <a:endParaRPr lang="en-US" sz="1100"/>
                    </a:p>
                    <a:p>
                      <a:pPr algn="ctr">
                        <a:lnSpc>
                          <a:spcPts val="3079"/>
                        </a:lnSpc>
                      </a:pPr>
                    </a:p>
                  </a:txBody>
                  <a:tcPr marL="190500" marR="190500" marT="190500" marB="190500" anchor="ctr">
                    <a:lnL cmpd="sng" algn="ctr" cap="flat" w="19050">
                      <a:solidFill>
                        <a:srgbClr val="203850"/>
                      </a:solidFill>
                      <a:prstDash val="solid"/>
                      <a:round/>
                      <a:headEnd type="none" w="med" len="med"/>
                      <a:tailEnd type="none" w="med" len="med"/>
                    </a:lnL>
                    <a:lnR cmpd="sng" algn="ctr" cap="flat" w="19050">
                      <a:solidFill>
                        <a:srgbClr val="203850"/>
                      </a:solidFill>
                      <a:prstDash val="solid"/>
                      <a:round/>
                      <a:headEnd type="none" w="med" len="med"/>
                      <a:tailEnd type="none" w="med" len="med"/>
                    </a:lnR>
                    <a:lnT cmpd="sng" algn="ctr" cap="flat" w="19050">
                      <a:solidFill>
                        <a:srgbClr val="203850"/>
                      </a:solidFill>
                      <a:prstDash val="solid"/>
                      <a:round/>
                      <a:headEnd type="none" w="med" len="med"/>
                      <a:tailEnd type="none" w="med" len="med"/>
                    </a:lnT>
                    <a:lnB cmpd="sng" algn="ctr" cap="flat" w="19050">
                      <a:solidFill>
                        <a:srgbClr val="203850"/>
                      </a:solidFill>
                      <a:prstDash val="solid"/>
                      <a:round/>
                      <a:headEnd type="none" w="med" len="med"/>
                      <a:tailEnd type="none" w="med" len="med"/>
                    </a:lnB>
                    <a:solidFill>
                      <a:srgbClr val="FFFFFF"/>
                    </a:solidFill>
                  </a:tcPr>
                </a:tc>
              </a:tr>
            </a:tbl>
          </a:graphicData>
        </a:graphic>
      </p:graphicFrame>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grpSp>
        <p:nvGrpSpPr>
          <p:cNvPr name="Group 4" id="4"/>
          <p:cNvGrpSpPr/>
          <p:nvPr/>
        </p:nvGrpSpPr>
        <p:grpSpPr>
          <a:xfrm rot="0">
            <a:off x="1629259" y="1256175"/>
            <a:ext cx="12072985" cy="6854523"/>
            <a:chOff x="0" y="0"/>
            <a:chExt cx="2682568" cy="1523047"/>
          </a:xfrm>
        </p:grpSpPr>
        <p:sp>
          <p:nvSpPr>
            <p:cNvPr name="Freeform 5" id="5"/>
            <p:cNvSpPr/>
            <p:nvPr/>
          </p:nvSpPr>
          <p:spPr>
            <a:xfrm flipH="false" flipV="false" rot="0">
              <a:off x="0" y="0"/>
              <a:ext cx="2682568" cy="1523047"/>
            </a:xfrm>
            <a:custGeom>
              <a:avLst/>
              <a:gdLst/>
              <a:ahLst/>
              <a:cxnLst/>
              <a:rect r="r" b="b" t="t" l="l"/>
              <a:pathLst>
                <a:path h="1523047" w="2682568">
                  <a:moveTo>
                    <a:pt x="19238" y="0"/>
                  </a:moveTo>
                  <a:lnTo>
                    <a:pt x="2663330" y="0"/>
                  </a:lnTo>
                  <a:cubicBezTo>
                    <a:pt x="2668432" y="0"/>
                    <a:pt x="2673325" y="2027"/>
                    <a:pt x="2676933" y="5635"/>
                  </a:cubicBezTo>
                  <a:cubicBezTo>
                    <a:pt x="2680541" y="9242"/>
                    <a:pt x="2682568" y="14136"/>
                    <a:pt x="2682568" y="19238"/>
                  </a:cubicBezTo>
                  <a:lnTo>
                    <a:pt x="2682568" y="1503809"/>
                  </a:lnTo>
                  <a:cubicBezTo>
                    <a:pt x="2682568" y="1508911"/>
                    <a:pt x="2680541" y="1513805"/>
                    <a:pt x="2676933" y="1517412"/>
                  </a:cubicBezTo>
                  <a:cubicBezTo>
                    <a:pt x="2673325" y="1521020"/>
                    <a:pt x="2668432" y="1523047"/>
                    <a:pt x="2663330" y="1523047"/>
                  </a:cubicBezTo>
                  <a:lnTo>
                    <a:pt x="19238" y="1523047"/>
                  </a:lnTo>
                  <a:cubicBezTo>
                    <a:pt x="14136" y="1523047"/>
                    <a:pt x="9242" y="1521020"/>
                    <a:pt x="5635" y="1517412"/>
                  </a:cubicBezTo>
                  <a:cubicBezTo>
                    <a:pt x="2027" y="1513805"/>
                    <a:pt x="0" y="1508911"/>
                    <a:pt x="0" y="1503809"/>
                  </a:cubicBezTo>
                  <a:lnTo>
                    <a:pt x="0" y="19238"/>
                  </a:lnTo>
                  <a:cubicBezTo>
                    <a:pt x="0" y="14136"/>
                    <a:pt x="2027" y="9242"/>
                    <a:pt x="5635" y="5635"/>
                  </a:cubicBezTo>
                  <a:cubicBezTo>
                    <a:pt x="9242" y="2027"/>
                    <a:pt x="14136" y="0"/>
                    <a:pt x="19238" y="0"/>
                  </a:cubicBezTo>
                  <a:close/>
                </a:path>
              </a:pathLst>
            </a:custGeom>
            <a:solidFill>
              <a:srgbClr val="EDF1F2"/>
            </a:solidFill>
          </p:spPr>
        </p:sp>
        <p:sp>
          <p:nvSpPr>
            <p:cNvPr name="TextBox 6" id="6"/>
            <p:cNvSpPr txBox="true"/>
            <p:nvPr/>
          </p:nvSpPr>
          <p:spPr>
            <a:xfrm>
              <a:off x="0" y="-123825"/>
              <a:ext cx="2682568" cy="1646872"/>
            </a:xfrm>
            <a:prstGeom prst="rect">
              <a:avLst/>
            </a:prstGeom>
          </p:spPr>
          <p:txBody>
            <a:bodyPr anchor="ctr" rtlCol="false" tIns="254000" lIns="254000" bIns="254000" rIns="254000"/>
            <a:lstStyle/>
            <a:p>
              <a:pPr algn="just">
                <a:lnSpc>
                  <a:spcPts val="3700"/>
                </a:lnSpc>
              </a:pPr>
              <a:r>
                <a:rPr lang="en-US" sz="2500" b="true">
                  <a:solidFill>
                    <a:srgbClr val="33326D"/>
                  </a:solidFill>
                  <a:latin typeface="Times New Roman Semi-Bold"/>
                  <a:ea typeface="Times New Roman Semi-Bold"/>
                  <a:cs typeface="Times New Roman Semi-Bold"/>
                  <a:sym typeface="Times New Roman Semi-Bold"/>
                </a:rPr>
                <a:t>1.</a:t>
              </a:r>
              <a:r>
                <a:rPr lang="en-US" sz="2500">
                  <a:solidFill>
                    <a:srgbClr val="33326D"/>
                  </a:solidFill>
                  <a:latin typeface="Times New Roman"/>
                  <a:ea typeface="Times New Roman"/>
                  <a:cs typeface="Times New Roman"/>
                  <a:sym typeface="Times New Roman"/>
                </a:rPr>
                <a:t>Hastanede yeni göreve getirilen Başhekim Yusuf Yavaş’ın daha önce başhekimlik tecrübesi bulunmamaktadır. </a:t>
              </a:r>
            </a:p>
            <a:p>
              <a:pPr algn="just">
                <a:lnSpc>
                  <a:spcPts val="3700"/>
                </a:lnSpc>
              </a:pPr>
            </a:p>
            <a:p>
              <a:pPr algn="just">
                <a:lnSpc>
                  <a:spcPts val="3700"/>
                </a:lnSpc>
              </a:pPr>
              <a:r>
                <a:rPr lang="en-US" sz="2500" b="true">
                  <a:solidFill>
                    <a:srgbClr val="33326D"/>
                  </a:solidFill>
                  <a:latin typeface="Times New Roman Semi-Bold"/>
                  <a:ea typeface="Times New Roman Semi-Bold"/>
                  <a:cs typeface="Times New Roman Semi-Bold"/>
                  <a:sym typeface="Times New Roman Semi-Bold"/>
                </a:rPr>
                <a:t>2.</a:t>
              </a:r>
              <a:r>
                <a:rPr lang="en-US" sz="2500">
                  <a:solidFill>
                    <a:srgbClr val="33326D"/>
                  </a:solidFill>
                  <a:latin typeface="Times New Roman"/>
                  <a:ea typeface="Times New Roman"/>
                  <a:cs typeface="Times New Roman"/>
                  <a:sym typeface="Times New Roman"/>
                </a:rPr>
                <a:t>Yöneticilik konusunda yetersiz olduğu çok rahat görülebilmektedir. Başhekim de dâhil olmak üzere yeni gelen personele hastanenin yapısı, prosedürler ve Görev Tanımları ilgili yazılı evrak verilmemiştir. </a:t>
              </a:r>
            </a:p>
            <a:p>
              <a:pPr algn="just">
                <a:lnSpc>
                  <a:spcPts val="3700"/>
                </a:lnSpc>
              </a:pPr>
            </a:p>
            <a:p>
              <a:pPr algn="just">
                <a:lnSpc>
                  <a:spcPts val="3700"/>
                </a:lnSpc>
              </a:pPr>
              <a:r>
                <a:rPr lang="en-US" sz="2500" b="true">
                  <a:solidFill>
                    <a:srgbClr val="33326D"/>
                  </a:solidFill>
                  <a:latin typeface="Times New Roman Semi-Bold"/>
                  <a:ea typeface="Times New Roman Semi-Bold"/>
                  <a:cs typeface="Times New Roman Semi-Bold"/>
                  <a:sym typeface="Times New Roman Semi-Bold"/>
                </a:rPr>
                <a:t>3.</a:t>
              </a:r>
              <a:r>
                <a:rPr lang="en-US" sz="2500">
                  <a:solidFill>
                    <a:srgbClr val="33326D"/>
                  </a:solidFill>
                  <a:latin typeface="Times New Roman"/>
                  <a:ea typeface="Times New Roman"/>
                  <a:cs typeface="Times New Roman"/>
                  <a:sym typeface="Times New Roman"/>
                </a:rPr>
                <a:t>Başhekim evrakları istemiş; ancak evrakların bir ay önce arşivi su bastığı için geçmiş tüm kayıtlarla birlikte kullanılamaz halde olduğu öğrenmiştir.</a:t>
              </a:r>
              <a:r>
                <a:rPr lang="en-US" sz="2500" b="true">
                  <a:solidFill>
                    <a:srgbClr val="33326D"/>
                  </a:solidFill>
                  <a:latin typeface="Times New Roman Bold"/>
                  <a:ea typeface="Times New Roman Bold"/>
                  <a:cs typeface="Times New Roman Bold"/>
                  <a:sym typeface="Times New Roman Bold"/>
                </a:rPr>
                <a:t> </a:t>
              </a:r>
            </a:p>
            <a:p>
              <a:pPr algn="just">
                <a:lnSpc>
                  <a:spcPts val="3700"/>
                </a:lnSpc>
              </a:pPr>
            </a:p>
          </p:txBody>
        </p:sp>
      </p:grpSp>
      <p:sp>
        <p:nvSpPr>
          <p:cNvPr name="Freeform 7" id="7"/>
          <p:cNvSpPr/>
          <p:nvPr/>
        </p:nvSpPr>
        <p:spPr>
          <a:xfrm flipH="false" flipV="false" rot="0">
            <a:off x="13980400" y="1256175"/>
            <a:ext cx="3414510" cy="6854523"/>
          </a:xfrm>
          <a:custGeom>
            <a:avLst/>
            <a:gdLst/>
            <a:ahLst/>
            <a:cxnLst/>
            <a:rect r="r" b="b" t="t" l="l"/>
            <a:pathLst>
              <a:path h="6854523" w="3414510">
                <a:moveTo>
                  <a:pt x="0" y="0"/>
                </a:moveTo>
                <a:lnTo>
                  <a:pt x="3414510" y="0"/>
                </a:lnTo>
                <a:lnTo>
                  <a:pt x="3414510" y="6854523"/>
                </a:lnTo>
                <a:lnTo>
                  <a:pt x="0" y="6854523"/>
                </a:lnTo>
                <a:lnTo>
                  <a:pt x="0" y="0"/>
                </a:lnTo>
                <a:close/>
              </a:path>
            </a:pathLst>
          </a:custGeom>
          <a:blipFill>
            <a:blip r:embed="rId2"/>
            <a:stretch>
              <a:fillRect l="0" t="-2120" r="0" b="-11685"/>
            </a:stretch>
          </a:blipFill>
        </p:spPr>
      </p:sp>
      <p:sp>
        <p:nvSpPr>
          <p:cNvPr name="TextBox 8" id="8"/>
          <p:cNvSpPr txBox="true"/>
          <p:nvPr/>
        </p:nvSpPr>
        <p:spPr>
          <a:xfrm rot="0">
            <a:off x="0" y="3104771"/>
            <a:ext cx="1401836" cy="645422"/>
          </a:xfrm>
          <a:prstGeom prst="rect">
            <a:avLst/>
          </a:prstGeom>
        </p:spPr>
        <p:txBody>
          <a:bodyPr anchor="t" rtlCol="false" tIns="0" lIns="0" bIns="0" rIns="0">
            <a:spAutoFit/>
          </a:bodyPr>
          <a:lstStyle/>
          <a:p>
            <a:pPr algn="l">
              <a:lnSpc>
                <a:spcPts val="4650"/>
              </a:lnSpc>
            </a:pPr>
          </a:p>
        </p:txBody>
      </p:sp>
      <p:sp>
        <p:nvSpPr>
          <p:cNvPr name="TextBox 9" id="9"/>
          <p:cNvSpPr txBox="true"/>
          <p:nvPr/>
        </p:nvSpPr>
        <p:spPr>
          <a:xfrm rot="0">
            <a:off x="1629259" y="122203"/>
            <a:ext cx="12072985" cy="1133972"/>
          </a:xfrm>
          <a:prstGeom prst="rect">
            <a:avLst/>
          </a:prstGeom>
        </p:spPr>
        <p:txBody>
          <a:bodyPr anchor="t" rtlCol="false" tIns="0" lIns="0" bIns="0" rIns="0">
            <a:spAutoFit/>
          </a:bodyPr>
          <a:lstStyle/>
          <a:p>
            <a:pPr algn="ctr">
              <a:lnSpc>
                <a:spcPts val="7982"/>
              </a:lnSpc>
            </a:pPr>
            <a:r>
              <a:rPr lang="en-US" b="true" sz="6651" spc="-133">
                <a:solidFill>
                  <a:srgbClr val="33326D"/>
                </a:solidFill>
                <a:latin typeface="Times New Roman Bold"/>
                <a:ea typeface="Times New Roman Bold"/>
                <a:cs typeface="Times New Roman Bold"/>
                <a:sym typeface="Times New Roman Bold"/>
              </a:rPr>
              <a:t>VAKA ANALİZİ-SIRA SİZDE </a:t>
            </a:r>
          </a:p>
        </p:txBody>
      </p:sp>
      <p:sp>
        <p:nvSpPr>
          <p:cNvPr name="TextBox 10" id="10"/>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
        <p:nvSpPr>
          <p:cNvPr name="TextBox 11" id="11"/>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DF1F2"/>
        </a:solidFill>
      </p:bgPr>
    </p:bg>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Freeform 4" id="4"/>
          <p:cNvSpPr/>
          <p:nvPr/>
        </p:nvSpPr>
        <p:spPr>
          <a:xfrm flipH="false" flipV="false" rot="0">
            <a:off x="11618108" y="1351576"/>
            <a:ext cx="6254450" cy="6935710"/>
          </a:xfrm>
          <a:custGeom>
            <a:avLst/>
            <a:gdLst/>
            <a:ahLst/>
            <a:cxnLst/>
            <a:rect r="r" b="b" t="t" l="l"/>
            <a:pathLst>
              <a:path h="6935710" w="6254450">
                <a:moveTo>
                  <a:pt x="0" y="0"/>
                </a:moveTo>
                <a:lnTo>
                  <a:pt x="6254450" y="0"/>
                </a:lnTo>
                <a:lnTo>
                  <a:pt x="6254450" y="6935710"/>
                </a:lnTo>
                <a:lnTo>
                  <a:pt x="0" y="6935710"/>
                </a:lnTo>
                <a:lnTo>
                  <a:pt x="0" y="0"/>
                </a:lnTo>
                <a:close/>
              </a:path>
            </a:pathLst>
          </a:custGeom>
          <a:blipFill>
            <a:blip r:embed="rId2"/>
            <a:stretch>
              <a:fillRect l="-19550" t="0" r="-17692" b="0"/>
            </a:stretch>
          </a:blipFill>
        </p:spPr>
      </p:sp>
      <p:sp>
        <p:nvSpPr>
          <p:cNvPr name="TextBox 5" id="5"/>
          <p:cNvSpPr txBox="true"/>
          <p:nvPr/>
        </p:nvSpPr>
        <p:spPr>
          <a:xfrm rot="0">
            <a:off x="0" y="1218226"/>
            <a:ext cx="12354535" cy="3305175"/>
          </a:xfrm>
          <a:prstGeom prst="rect">
            <a:avLst/>
          </a:prstGeom>
        </p:spPr>
        <p:txBody>
          <a:bodyPr anchor="t" rtlCol="false" tIns="0" lIns="0" bIns="0" rIns="0">
            <a:spAutoFit/>
          </a:bodyPr>
          <a:lstStyle/>
          <a:p>
            <a:pPr algn="ctr">
              <a:lnSpc>
                <a:spcPts val="8399"/>
              </a:lnSpc>
            </a:pPr>
            <a:r>
              <a:rPr lang="en-US" b="true" sz="6999" spc="-139">
                <a:solidFill>
                  <a:srgbClr val="33326D"/>
                </a:solidFill>
                <a:latin typeface="Times New Roman Bold"/>
                <a:ea typeface="Times New Roman Bold"/>
                <a:cs typeface="Times New Roman Bold"/>
                <a:sym typeface="Times New Roman Bold"/>
              </a:rPr>
              <a:t>Hiçbir şey ve durum iyileştirilemeyecek kadar </a:t>
            </a:r>
          </a:p>
          <a:p>
            <a:pPr algn="just">
              <a:lnSpc>
                <a:spcPts val="8399"/>
              </a:lnSpc>
            </a:pPr>
          </a:p>
        </p:txBody>
      </p:sp>
      <p:sp>
        <p:nvSpPr>
          <p:cNvPr name="TextBox 6" id="6"/>
          <p:cNvSpPr txBox="true"/>
          <p:nvPr/>
        </p:nvSpPr>
        <p:spPr>
          <a:xfrm rot="0">
            <a:off x="1205250" y="6790351"/>
            <a:ext cx="10412858" cy="790575"/>
          </a:xfrm>
          <a:prstGeom prst="rect">
            <a:avLst/>
          </a:prstGeom>
        </p:spPr>
        <p:txBody>
          <a:bodyPr anchor="t" rtlCol="false" tIns="0" lIns="0" bIns="0" rIns="0">
            <a:spAutoFit/>
          </a:bodyPr>
          <a:lstStyle/>
          <a:p>
            <a:pPr algn="ctr" marL="0" indent="0" lvl="0">
              <a:lnSpc>
                <a:spcPts val="5520"/>
              </a:lnSpc>
              <a:spcBef>
                <a:spcPct val="0"/>
              </a:spcBef>
            </a:pPr>
            <a:r>
              <a:rPr lang="en-US" sz="4600">
                <a:solidFill>
                  <a:srgbClr val="33326D"/>
                </a:solidFill>
                <a:latin typeface="Times New Roman"/>
                <a:ea typeface="Times New Roman"/>
                <a:cs typeface="Times New Roman"/>
                <a:sym typeface="Times New Roman"/>
              </a:rPr>
              <a:t>KAIZEN</a:t>
            </a:r>
          </a:p>
        </p:txBody>
      </p:sp>
      <p:sp>
        <p:nvSpPr>
          <p:cNvPr name="TextBox 7" id="7"/>
          <p:cNvSpPr txBox="true"/>
          <p:nvPr/>
        </p:nvSpPr>
        <p:spPr>
          <a:xfrm rot="0">
            <a:off x="1405881" y="3656626"/>
            <a:ext cx="10412858" cy="1552575"/>
          </a:xfrm>
          <a:prstGeom prst="rect">
            <a:avLst/>
          </a:prstGeom>
        </p:spPr>
        <p:txBody>
          <a:bodyPr anchor="t" rtlCol="false" tIns="0" lIns="0" bIns="0" rIns="0">
            <a:spAutoFit/>
          </a:bodyPr>
          <a:lstStyle/>
          <a:p>
            <a:pPr algn="ctr" marL="0" indent="0" lvl="0">
              <a:lnSpc>
                <a:spcPts val="10800"/>
              </a:lnSpc>
              <a:spcBef>
                <a:spcPct val="0"/>
              </a:spcBef>
            </a:pPr>
            <a:r>
              <a:rPr lang="en-US" b="true" sz="9000" i="true">
                <a:solidFill>
                  <a:srgbClr val="FF3131"/>
                </a:solidFill>
                <a:latin typeface="Times New Roman Bold Italics"/>
                <a:ea typeface="Times New Roman Bold Italics"/>
                <a:cs typeface="Times New Roman Bold Italics"/>
                <a:sym typeface="Times New Roman Bold Italics"/>
              </a:rPr>
              <a:t>mükemmel değildir.</a:t>
            </a:r>
          </a:p>
        </p:txBody>
      </p:sp>
      <p:sp>
        <p:nvSpPr>
          <p:cNvPr name="TextBox 8" id="8"/>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034882" y="329002"/>
            <a:ext cx="6211789" cy="7814563"/>
            <a:chOff x="0" y="0"/>
            <a:chExt cx="4493691" cy="5653159"/>
          </a:xfrm>
        </p:grpSpPr>
        <p:sp>
          <p:nvSpPr>
            <p:cNvPr name="Freeform 3" id="3"/>
            <p:cNvSpPr/>
            <p:nvPr/>
          </p:nvSpPr>
          <p:spPr>
            <a:xfrm flipH="false" flipV="false" rot="0">
              <a:off x="-68580" y="0"/>
              <a:ext cx="4561372" cy="5653159"/>
            </a:xfrm>
            <a:custGeom>
              <a:avLst/>
              <a:gdLst/>
              <a:ahLst/>
              <a:cxnLst/>
              <a:rect r="r" b="b" t="t" l="l"/>
              <a:pathLst>
                <a:path h="5653159" w="4561372">
                  <a:moveTo>
                    <a:pt x="880141" y="384973"/>
                  </a:moveTo>
                  <a:lnTo>
                    <a:pt x="145871" y="2096102"/>
                  </a:lnTo>
                  <a:cubicBezTo>
                    <a:pt x="0" y="2388779"/>
                    <a:pt x="43180" y="2757964"/>
                    <a:pt x="220467" y="3006922"/>
                  </a:cubicBezTo>
                  <a:lnTo>
                    <a:pt x="1856170" y="5404202"/>
                  </a:lnTo>
                  <a:cubicBezTo>
                    <a:pt x="1964019" y="5563291"/>
                    <a:pt x="2116804" y="5653159"/>
                    <a:pt x="2275881" y="5653159"/>
                  </a:cubicBezTo>
                  <a:lnTo>
                    <a:pt x="3989775" y="5653159"/>
                  </a:lnTo>
                  <a:cubicBezTo>
                    <a:pt x="4305232" y="5653159"/>
                    <a:pt x="4561372" y="5307047"/>
                    <a:pt x="4561372" y="4880783"/>
                  </a:cubicBezTo>
                  <a:lnTo>
                    <a:pt x="4561372" y="1808282"/>
                  </a:lnTo>
                  <a:cubicBezTo>
                    <a:pt x="4561372" y="1649192"/>
                    <a:pt x="4525423" y="1493746"/>
                    <a:pt x="4457119" y="1363802"/>
                  </a:cubicBezTo>
                  <a:lnTo>
                    <a:pt x="3917876" y="327895"/>
                  </a:lnTo>
                  <a:cubicBezTo>
                    <a:pt x="3810926" y="122657"/>
                    <a:pt x="3636571" y="0"/>
                    <a:pt x="3450532" y="0"/>
                  </a:cubicBezTo>
                  <a:lnTo>
                    <a:pt x="1374447" y="0"/>
                  </a:lnTo>
                  <a:cubicBezTo>
                    <a:pt x="1170433" y="0"/>
                    <a:pt x="981698" y="146946"/>
                    <a:pt x="880141" y="384973"/>
                  </a:cubicBezTo>
                  <a:close/>
                </a:path>
              </a:pathLst>
            </a:custGeom>
            <a:blipFill>
              <a:blip r:embed="rId2">
                <a:alphaModFix amt="80000"/>
              </a:blip>
              <a:stretch>
                <a:fillRect l="234" t="-15428" r="-6324" b="-5929"/>
              </a:stretch>
            </a:blipFill>
          </p:spPr>
        </p:sp>
      </p:grpSp>
      <p:grpSp>
        <p:nvGrpSpPr>
          <p:cNvPr name="Group 4" id="4"/>
          <p:cNvGrpSpPr/>
          <p:nvPr/>
        </p:nvGrpSpPr>
        <p:grpSpPr>
          <a:xfrm rot="0">
            <a:off x="4880059" y="169023"/>
            <a:ext cx="6908662" cy="8134521"/>
            <a:chOff x="0" y="0"/>
            <a:chExt cx="9211550" cy="10846029"/>
          </a:xfrm>
        </p:grpSpPr>
        <p:sp>
          <p:nvSpPr>
            <p:cNvPr name="TextBox 5" id="5"/>
            <p:cNvSpPr txBox="true"/>
            <p:nvPr/>
          </p:nvSpPr>
          <p:spPr>
            <a:xfrm rot="0">
              <a:off x="0" y="2401597"/>
              <a:ext cx="9211550" cy="1006643"/>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a:solidFill>
                    <a:srgbClr val="33326D"/>
                  </a:solidFill>
                  <a:latin typeface="Times New Roman Bold"/>
                  <a:ea typeface="Times New Roman Bold"/>
                  <a:cs typeface="Times New Roman Bold"/>
                  <a:sym typeface="Times New Roman Bold"/>
                </a:rPr>
                <a:t>Toplam Kalite Yönetimi </a:t>
              </a:r>
            </a:p>
          </p:txBody>
        </p:sp>
        <p:sp>
          <p:nvSpPr>
            <p:cNvPr name="TextBox 6" id="6"/>
            <p:cNvSpPr txBox="true"/>
            <p:nvPr/>
          </p:nvSpPr>
          <p:spPr>
            <a:xfrm rot="0">
              <a:off x="0" y="4965119"/>
              <a:ext cx="9211550" cy="1006643"/>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a:solidFill>
                    <a:srgbClr val="33326D"/>
                  </a:solidFill>
                  <a:latin typeface="Times New Roman Bold"/>
                  <a:ea typeface="Times New Roman Bold"/>
                  <a:cs typeface="Times New Roman Bold"/>
                  <a:sym typeface="Times New Roman Bold"/>
                </a:rPr>
                <a:t>OKAN’da Kalite Yönetimi </a:t>
              </a:r>
            </a:p>
          </p:txBody>
        </p:sp>
        <p:sp>
          <p:nvSpPr>
            <p:cNvPr name="TextBox 7" id="7"/>
            <p:cNvSpPr txBox="true"/>
            <p:nvPr/>
          </p:nvSpPr>
          <p:spPr>
            <a:xfrm rot="0">
              <a:off x="0" y="6246880"/>
              <a:ext cx="9211550" cy="1006643"/>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u="none">
                  <a:solidFill>
                    <a:srgbClr val="33326D"/>
                  </a:solidFill>
                  <a:latin typeface="Times New Roman Bold"/>
                  <a:ea typeface="Times New Roman Bold"/>
                  <a:cs typeface="Times New Roman Bold"/>
                  <a:sym typeface="Times New Roman Bold"/>
                </a:rPr>
                <a:t>Sürekli İyileştirme </a:t>
              </a:r>
            </a:p>
          </p:txBody>
        </p:sp>
        <p:sp>
          <p:nvSpPr>
            <p:cNvPr name="TextBox 8" id="8"/>
            <p:cNvSpPr txBox="true"/>
            <p:nvPr/>
          </p:nvSpPr>
          <p:spPr>
            <a:xfrm rot="0">
              <a:off x="0" y="7528641"/>
              <a:ext cx="9211550" cy="1023373"/>
            </a:xfrm>
            <a:prstGeom prst="rect">
              <a:avLst/>
            </a:prstGeom>
          </p:spPr>
          <p:txBody>
            <a:bodyPr anchor="t" rtlCol="false" tIns="0" lIns="0" bIns="0" rIns="0">
              <a:spAutoFit/>
            </a:bodyPr>
            <a:lstStyle/>
            <a:p>
              <a:pPr algn="l" marL="924923" indent="-462461" lvl="1">
                <a:lnSpc>
                  <a:spcPts val="5997"/>
                </a:lnSpc>
                <a:buFont typeface="Arial"/>
                <a:buChar char="•"/>
              </a:pPr>
              <a:r>
                <a:rPr lang="en-US" b="true" sz="4284" u="none">
                  <a:solidFill>
                    <a:srgbClr val="33326D"/>
                  </a:solidFill>
                  <a:latin typeface="Times New Roman Bold"/>
                  <a:ea typeface="Times New Roman Bold"/>
                  <a:cs typeface="Times New Roman Bold"/>
                  <a:sym typeface="Times New Roman Bold"/>
                </a:rPr>
                <a:t>PUKÖ Döngüsü</a:t>
              </a:r>
            </a:p>
          </p:txBody>
        </p:sp>
        <p:sp>
          <p:nvSpPr>
            <p:cNvPr name="TextBox 9" id="9"/>
            <p:cNvSpPr txBox="true"/>
            <p:nvPr/>
          </p:nvSpPr>
          <p:spPr>
            <a:xfrm rot="0">
              <a:off x="0" y="8827132"/>
              <a:ext cx="9211550" cy="2018896"/>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u="none">
                  <a:solidFill>
                    <a:srgbClr val="33326D"/>
                  </a:solidFill>
                  <a:latin typeface="Times New Roman Bold"/>
                  <a:ea typeface="Times New Roman Bold"/>
                  <a:cs typeface="Times New Roman Bold"/>
                  <a:sym typeface="Times New Roman Bold"/>
                </a:rPr>
                <a:t>Örnek Vaka Çalışması</a:t>
              </a:r>
            </a:p>
            <a:p>
              <a:pPr algn="l">
                <a:lnSpc>
                  <a:spcPts val="5997"/>
                </a:lnSpc>
              </a:pPr>
            </a:p>
          </p:txBody>
        </p:sp>
        <p:sp>
          <p:nvSpPr>
            <p:cNvPr name="TextBox 10" id="10"/>
            <p:cNvSpPr txBox="true"/>
            <p:nvPr/>
          </p:nvSpPr>
          <p:spPr>
            <a:xfrm rot="0">
              <a:off x="0" y="1119836"/>
              <a:ext cx="9211550" cy="1006643"/>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a:solidFill>
                    <a:srgbClr val="33326D"/>
                  </a:solidFill>
                  <a:latin typeface="Times New Roman Bold"/>
                  <a:ea typeface="Times New Roman Bold"/>
                  <a:cs typeface="Times New Roman Bold"/>
                  <a:sym typeface="Times New Roman Bold"/>
                </a:rPr>
                <a:t>Kalite Yönetimi </a:t>
              </a:r>
            </a:p>
          </p:txBody>
        </p:sp>
        <p:sp>
          <p:nvSpPr>
            <p:cNvPr name="TextBox 11" id="11"/>
            <p:cNvSpPr txBox="true"/>
            <p:nvPr/>
          </p:nvSpPr>
          <p:spPr>
            <a:xfrm rot="0">
              <a:off x="0" y="3683358"/>
              <a:ext cx="9211550" cy="1006643"/>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u="none">
                  <a:solidFill>
                    <a:srgbClr val="33326D"/>
                  </a:solidFill>
                  <a:latin typeface="Times New Roman Bold"/>
                  <a:ea typeface="Times New Roman Bold"/>
                  <a:cs typeface="Times New Roman Bold"/>
                  <a:sym typeface="Times New Roman Bold"/>
                </a:rPr>
                <a:t>Kalite Güvence Sistemi</a:t>
              </a:r>
            </a:p>
          </p:txBody>
        </p:sp>
        <p:sp>
          <p:nvSpPr>
            <p:cNvPr name="TextBox 12" id="12"/>
            <p:cNvSpPr txBox="true"/>
            <p:nvPr/>
          </p:nvSpPr>
          <p:spPr>
            <a:xfrm rot="0">
              <a:off x="0" y="-161925"/>
              <a:ext cx="9211550" cy="1006643"/>
            </a:xfrm>
            <a:prstGeom prst="rect">
              <a:avLst/>
            </a:prstGeom>
          </p:spPr>
          <p:txBody>
            <a:bodyPr anchor="t" rtlCol="false" tIns="0" lIns="0" bIns="0" rIns="0">
              <a:spAutoFit/>
            </a:bodyPr>
            <a:lstStyle/>
            <a:p>
              <a:pPr algn="l" marL="906962" indent="-453481" lvl="1">
                <a:lnSpc>
                  <a:spcPts val="5881"/>
                </a:lnSpc>
                <a:buFont typeface="Arial"/>
                <a:buChar char="•"/>
              </a:pPr>
              <a:r>
                <a:rPr lang="en-US" b="true" sz="4200">
                  <a:solidFill>
                    <a:srgbClr val="33326D"/>
                  </a:solidFill>
                  <a:latin typeface="Times New Roman Bold"/>
                  <a:ea typeface="Times New Roman Bold"/>
                  <a:cs typeface="Times New Roman Bold"/>
                  <a:sym typeface="Times New Roman Bold"/>
                </a:rPr>
                <a:t>Kalite Kavramı</a:t>
              </a:r>
            </a:p>
          </p:txBody>
        </p:sp>
      </p:grpSp>
      <p:grpSp>
        <p:nvGrpSpPr>
          <p:cNvPr name="Group 13" id="13"/>
          <p:cNvGrpSpPr/>
          <p:nvPr/>
        </p:nvGrpSpPr>
        <p:grpSpPr>
          <a:xfrm rot="-10800000">
            <a:off x="-1538091" y="7949168"/>
            <a:ext cx="5133582" cy="4779365"/>
            <a:chOff x="0" y="0"/>
            <a:chExt cx="6350000" cy="5911850"/>
          </a:xfrm>
        </p:grpSpPr>
        <p:sp>
          <p:nvSpPr>
            <p:cNvPr name="Freeform 14" id="14"/>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grpSp>
        <p:nvGrpSpPr>
          <p:cNvPr name="Group 15" id="15"/>
          <p:cNvGrpSpPr/>
          <p:nvPr/>
        </p:nvGrpSpPr>
        <p:grpSpPr>
          <a:xfrm rot="0">
            <a:off x="484100" y="3565779"/>
            <a:ext cx="9760117" cy="2361396"/>
            <a:chOff x="0" y="0"/>
            <a:chExt cx="13013489" cy="3148528"/>
          </a:xfrm>
        </p:grpSpPr>
        <p:sp>
          <p:nvSpPr>
            <p:cNvPr name="TextBox 16" id="16"/>
            <p:cNvSpPr txBox="true"/>
            <p:nvPr/>
          </p:nvSpPr>
          <p:spPr>
            <a:xfrm rot="0">
              <a:off x="0" y="-95316"/>
              <a:ext cx="13013489" cy="1931670"/>
            </a:xfrm>
            <a:prstGeom prst="rect">
              <a:avLst/>
            </a:prstGeom>
          </p:spPr>
          <p:txBody>
            <a:bodyPr anchor="t" rtlCol="false" tIns="0" lIns="0" bIns="0" rIns="0">
              <a:spAutoFit/>
            </a:bodyPr>
            <a:lstStyle/>
            <a:p>
              <a:pPr algn="l">
                <a:lnSpc>
                  <a:spcPts val="9990"/>
                </a:lnSpc>
              </a:pPr>
              <a:r>
                <a:rPr lang="en-US" sz="9000" spc="-179" b="true">
                  <a:solidFill>
                    <a:srgbClr val="33326D"/>
                  </a:solidFill>
                  <a:latin typeface="Times New Roman Ultra-Bold"/>
                  <a:ea typeface="Times New Roman Ultra-Bold"/>
                  <a:cs typeface="Times New Roman Ultra-Bold"/>
                  <a:sym typeface="Times New Roman Ultra-Bold"/>
                </a:rPr>
                <a:t>İÇERİK</a:t>
              </a:r>
            </a:p>
          </p:txBody>
        </p:sp>
        <p:sp>
          <p:nvSpPr>
            <p:cNvPr name="TextBox 17" id="17"/>
            <p:cNvSpPr txBox="true"/>
            <p:nvPr/>
          </p:nvSpPr>
          <p:spPr>
            <a:xfrm rot="0">
              <a:off x="0" y="2434164"/>
              <a:ext cx="13013489" cy="714375"/>
            </a:xfrm>
            <a:prstGeom prst="rect">
              <a:avLst/>
            </a:prstGeom>
          </p:spPr>
          <p:txBody>
            <a:bodyPr anchor="t" rtlCol="false" tIns="0" lIns="0" bIns="0" rIns="0">
              <a:spAutoFit/>
            </a:bodyPr>
            <a:lstStyle/>
            <a:p>
              <a:pPr algn="l">
                <a:lnSpc>
                  <a:spcPts val="3839"/>
                </a:lnSpc>
              </a:pPr>
            </a:p>
          </p:txBody>
        </p:sp>
      </p:grpSp>
      <p:sp>
        <p:nvSpPr>
          <p:cNvPr name="TextBox 18" id="18"/>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
        <p:nvSpPr>
          <p:cNvPr name="TextBox 19" id="19"/>
          <p:cNvSpPr txBox="true"/>
          <p:nvPr/>
        </p:nvSpPr>
        <p:spPr>
          <a:xfrm rot="0">
            <a:off x="13854644" y="94624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448517" y="1999151"/>
            <a:ext cx="10172527" cy="15525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KALİTE KAVRAMI</a:t>
            </a:r>
          </a:p>
        </p:txBody>
      </p:sp>
      <p:grpSp>
        <p:nvGrpSpPr>
          <p:cNvPr name="Group 5" id="5"/>
          <p:cNvGrpSpPr/>
          <p:nvPr/>
        </p:nvGrpSpPr>
        <p:grpSpPr>
          <a:xfrm rot="0">
            <a:off x="-1321472" y="4053467"/>
            <a:ext cx="11942515" cy="3064921"/>
            <a:chOff x="0" y="0"/>
            <a:chExt cx="15923354" cy="4086561"/>
          </a:xfrm>
        </p:grpSpPr>
        <p:sp>
          <p:nvSpPr>
            <p:cNvPr name="TextBox 6" id="6"/>
            <p:cNvSpPr txBox="true"/>
            <p:nvPr/>
          </p:nvSpPr>
          <p:spPr>
            <a:xfrm rot="0">
              <a:off x="2434903" y="9861"/>
              <a:ext cx="13488451" cy="4076700"/>
            </a:xfrm>
            <a:prstGeom prst="rect">
              <a:avLst/>
            </a:prstGeom>
          </p:spPr>
          <p:txBody>
            <a:bodyPr anchor="t" rtlCol="false" tIns="0" lIns="0" bIns="0" rIns="0">
              <a:spAutoFit/>
            </a:bodyPr>
            <a:lstStyle/>
            <a:p>
              <a:pPr algn="just">
                <a:lnSpc>
                  <a:spcPts val="4799"/>
                </a:lnSpc>
              </a:pPr>
              <a:r>
                <a:rPr lang="en-US" sz="3999" b="true">
                  <a:solidFill>
                    <a:srgbClr val="33326D"/>
                  </a:solidFill>
                  <a:latin typeface="Times New Roman Semi-Bold"/>
                  <a:ea typeface="Times New Roman Semi-Bold"/>
                  <a:cs typeface="Times New Roman Semi-Bold"/>
                  <a:sym typeface="Times New Roman Semi-Bold"/>
                </a:rPr>
                <a:t>Bir hizmet, belirlenen veya olabilecek ihtiyaçları, istenilen zaman içerisinde karşılama kabiliyetine dayanan özelliklerinin toplamıdır.</a:t>
              </a:r>
            </a:p>
            <a:p>
              <a:pPr algn="just" marL="0" indent="0" lvl="0">
                <a:lnSpc>
                  <a:spcPts val="4768"/>
                </a:lnSpc>
                <a:spcBef>
                  <a:spcPct val="0"/>
                </a:spcBef>
              </a:pPr>
            </a:p>
          </p:txBody>
        </p:sp>
        <p:sp>
          <p:nvSpPr>
            <p:cNvPr name="TextBox 7" id="7"/>
            <p:cNvSpPr txBox="true"/>
            <p:nvPr/>
          </p:nvSpPr>
          <p:spPr>
            <a:xfrm rot="0">
              <a:off x="0" y="-114300"/>
              <a:ext cx="1802333" cy="872912"/>
            </a:xfrm>
            <a:prstGeom prst="rect">
              <a:avLst/>
            </a:prstGeom>
          </p:spPr>
          <p:txBody>
            <a:bodyPr anchor="t" rtlCol="false" tIns="0" lIns="0" bIns="0" rIns="0">
              <a:spAutoFit/>
            </a:bodyPr>
            <a:lstStyle/>
            <a:p>
              <a:pPr algn="l">
                <a:lnSpc>
                  <a:spcPts val="4894"/>
                </a:lnSpc>
              </a:pPr>
            </a:p>
          </p:txBody>
        </p:sp>
      </p:grpSp>
      <p:grpSp>
        <p:nvGrpSpPr>
          <p:cNvPr name="Group 8" id="8"/>
          <p:cNvGrpSpPr/>
          <p:nvPr/>
        </p:nvGrpSpPr>
        <p:grpSpPr>
          <a:xfrm rot="0">
            <a:off x="11926130" y="400004"/>
            <a:ext cx="5780684" cy="7796569"/>
            <a:chOff x="0" y="0"/>
            <a:chExt cx="3357214" cy="4527968"/>
          </a:xfrm>
        </p:grpSpPr>
        <p:sp>
          <p:nvSpPr>
            <p:cNvPr name="Freeform 9" id="9"/>
            <p:cNvSpPr/>
            <p:nvPr/>
          </p:nvSpPr>
          <p:spPr>
            <a:xfrm flipH="false" flipV="false" rot="0">
              <a:off x="-68580" y="0"/>
              <a:ext cx="3425122" cy="4527968"/>
            </a:xfrm>
            <a:custGeom>
              <a:avLst/>
              <a:gdLst/>
              <a:ahLst/>
              <a:cxnLst/>
              <a:rect r="r" b="b" t="t" l="l"/>
              <a:pathLst>
                <a:path h="4527968" w="3425122">
                  <a:moveTo>
                    <a:pt x="674893" y="308349"/>
                  </a:moveTo>
                  <a:lnTo>
                    <a:pt x="126324" y="1678898"/>
                  </a:lnTo>
                  <a:cubicBezTo>
                    <a:pt x="0" y="1913322"/>
                    <a:pt x="43180" y="2209026"/>
                    <a:pt x="182054" y="2408431"/>
                  </a:cubicBezTo>
                  <a:lnTo>
                    <a:pt x="1404080" y="4328562"/>
                  </a:lnTo>
                  <a:cubicBezTo>
                    <a:pt x="1484653" y="4455987"/>
                    <a:pt x="1598798" y="4527968"/>
                    <a:pt x="1717643" y="4527968"/>
                  </a:cubicBezTo>
                  <a:lnTo>
                    <a:pt x="2998085" y="4527968"/>
                  </a:lnTo>
                  <a:cubicBezTo>
                    <a:pt x="3233761" y="4527968"/>
                    <a:pt x="3425122" y="4250745"/>
                    <a:pt x="3425122" y="3909324"/>
                  </a:cubicBezTo>
                  <a:lnTo>
                    <a:pt x="3425122" y="1448366"/>
                  </a:lnTo>
                  <a:cubicBezTo>
                    <a:pt x="3425122" y="1320941"/>
                    <a:pt x="3398265" y="1196434"/>
                    <a:pt x="3347235" y="1092354"/>
                  </a:cubicBezTo>
                  <a:lnTo>
                    <a:pt x="2944370" y="262632"/>
                  </a:lnTo>
                  <a:cubicBezTo>
                    <a:pt x="2864468" y="98244"/>
                    <a:pt x="2734208" y="0"/>
                    <a:pt x="2595219" y="0"/>
                  </a:cubicBezTo>
                  <a:lnTo>
                    <a:pt x="1044186" y="0"/>
                  </a:lnTo>
                  <a:cubicBezTo>
                    <a:pt x="891769" y="0"/>
                    <a:pt x="750766" y="117698"/>
                    <a:pt x="674893" y="308349"/>
                  </a:cubicBezTo>
                  <a:close/>
                </a:path>
              </a:pathLst>
            </a:custGeom>
            <a:blipFill>
              <a:blip r:embed="rId2">
                <a:alphaModFix amt="80000"/>
              </a:blip>
              <a:stretch>
                <a:fillRect l="185" t="-5132" r="-269" b="0"/>
              </a:stretch>
            </a:blipFill>
          </p:spPr>
        </p:sp>
      </p:grpSp>
      <p:sp>
        <p:nvSpPr>
          <p:cNvPr name="TextBox 10" id="10"/>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
        <p:nvSpPr>
          <p:cNvPr name="TextBox 11" id="11"/>
          <p:cNvSpPr txBox="true"/>
          <p:nvPr/>
        </p:nvSpPr>
        <p:spPr>
          <a:xfrm rot="0">
            <a:off x="3747891" y="93345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grpSp>
        <p:nvGrpSpPr>
          <p:cNvPr name="Group 4" id="4"/>
          <p:cNvGrpSpPr/>
          <p:nvPr/>
        </p:nvGrpSpPr>
        <p:grpSpPr>
          <a:xfrm rot="0">
            <a:off x="944784" y="1028700"/>
            <a:ext cx="7350625" cy="3260520"/>
            <a:chOff x="0" y="0"/>
            <a:chExt cx="1633279" cy="724474"/>
          </a:xfrm>
        </p:grpSpPr>
        <p:sp>
          <p:nvSpPr>
            <p:cNvPr name="Freeform 5" id="5"/>
            <p:cNvSpPr/>
            <p:nvPr/>
          </p:nvSpPr>
          <p:spPr>
            <a:xfrm flipH="false" flipV="false" rot="0">
              <a:off x="0" y="0"/>
              <a:ext cx="1633279" cy="724474"/>
            </a:xfrm>
            <a:custGeom>
              <a:avLst/>
              <a:gdLst/>
              <a:ahLst/>
              <a:cxnLst/>
              <a:rect r="r" b="b" t="t" l="l"/>
              <a:pathLst>
                <a:path h="724474" w="1633279">
                  <a:moveTo>
                    <a:pt x="31597" y="0"/>
                  </a:moveTo>
                  <a:lnTo>
                    <a:pt x="1601682" y="0"/>
                  </a:lnTo>
                  <a:cubicBezTo>
                    <a:pt x="1619132" y="0"/>
                    <a:pt x="1633279" y="14146"/>
                    <a:pt x="1633279" y="31597"/>
                  </a:cubicBezTo>
                  <a:lnTo>
                    <a:pt x="1633279" y="692877"/>
                  </a:lnTo>
                  <a:cubicBezTo>
                    <a:pt x="1633279" y="710328"/>
                    <a:pt x="1619132" y="724474"/>
                    <a:pt x="1601682" y="724474"/>
                  </a:cubicBezTo>
                  <a:lnTo>
                    <a:pt x="31597" y="724474"/>
                  </a:lnTo>
                  <a:cubicBezTo>
                    <a:pt x="14146" y="724474"/>
                    <a:pt x="0" y="710328"/>
                    <a:pt x="0" y="692877"/>
                  </a:cubicBezTo>
                  <a:lnTo>
                    <a:pt x="0" y="31597"/>
                  </a:lnTo>
                  <a:cubicBezTo>
                    <a:pt x="0" y="14146"/>
                    <a:pt x="14146" y="0"/>
                    <a:pt x="31597" y="0"/>
                  </a:cubicBezTo>
                  <a:close/>
                </a:path>
              </a:pathLst>
            </a:custGeom>
            <a:solidFill>
              <a:srgbClr val="EDF1F2"/>
            </a:solidFill>
          </p:spPr>
        </p:sp>
        <p:sp>
          <p:nvSpPr>
            <p:cNvPr name="TextBox 6" id="6"/>
            <p:cNvSpPr txBox="true"/>
            <p:nvPr/>
          </p:nvSpPr>
          <p:spPr>
            <a:xfrm>
              <a:off x="0" y="-285750"/>
              <a:ext cx="1633279" cy="1010224"/>
            </a:xfrm>
            <a:prstGeom prst="rect">
              <a:avLst/>
            </a:prstGeom>
          </p:spPr>
          <p:txBody>
            <a:bodyPr anchor="ctr" rtlCol="false" tIns="254000" lIns="254000" bIns="254000" rIns="254000"/>
            <a:lstStyle/>
            <a:p>
              <a:pPr algn="ctr">
                <a:lnSpc>
                  <a:spcPts val="9027"/>
                </a:lnSpc>
              </a:pPr>
              <a:r>
                <a:rPr lang="en-US" sz="6099" b="true">
                  <a:solidFill>
                    <a:srgbClr val="33326D"/>
                  </a:solidFill>
                  <a:latin typeface="Times New Roman Bold"/>
                  <a:ea typeface="Times New Roman Bold"/>
                  <a:cs typeface="Times New Roman Bold"/>
                  <a:sym typeface="Times New Roman Bold"/>
                </a:rPr>
                <a:t>Geleneksel Bakış</a:t>
              </a:r>
            </a:p>
            <a:p>
              <a:pPr algn="ctr">
                <a:lnSpc>
                  <a:spcPts val="3404"/>
                </a:lnSpc>
              </a:pPr>
            </a:p>
          </p:txBody>
        </p:sp>
      </p:grpSp>
      <p:grpSp>
        <p:nvGrpSpPr>
          <p:cNvPr name="Group 7" id="7"/>
          <p:cNvGrpSpPr/>
          <p:nvPr/>
        </p:nvGrpSpPr>
        <p:grpSpPr>
          <a:xfrm rot="0">
            <a:off x="935064" y="4757541"/>
            <a:ext cx="7182794" cy="3209735"/>
            <a:chOff x="0" y="0"/>
            <a:chExt cx="1595987" cy="713190"/>
          </a:xfrm>
        </p:grpSpPr>
        <p:sp>
          <p:nvSpPr>
            <p:cNvPr name="Freeform 8" id="8"/>
            <p:cNvSpPr/>
            <p:nvPr/>
          </p:nvSpPr>
          <p:spPr>
            <a:xfrm flipH="false" flipV="false" rot="0">
              <a:off x="0" y="0"/>
              <a:ext cx="1595987" cy="713190"/>
            </a:xfrm>
            <a:custGeom>
              <a:avLst/>
              <a:gdLst/>
              <a:ahLst/>
              <a:cxnLst/>
              <a:rect r="r" b="b" t="t" l="l"/>
              <a:pathLst>
                <a:path h="713190" w="1595987">
                  <a:moveTo>
                    <a:pt x="32335" y="0"/>
                  </a:moveTo>
                  <a:lnTo>
                    <a:pt x="1563652" y="0"/>
                  </a:lnTo>
                  <a:cubicBezTo>
                    <a:pt x="1581510" y="0"/>
                    <a:pt x="1595987" y="14477"/>
                    <a:pt x="1595987" y="32335"/>
                  </a:cubicBezTo>
                  <a:lnTo>
                    <a:pt x="1595987" y="680855"/>
                  </a:lnTo>
                  <a:cubicBezTo>
                    <a:pt x="1595987" y="698713"/>
                    <a:pt x="1581510" y="713190"/>
                    <a:pt x="1563652" y="713190"/>
                  </a:cubicBezTo>
                  <a:lnTo>
                    <a:pt x="32335" y="713190"/>
                  </a:lnTo>
                  <a:cubicBezTo>
                    <a:pt x="14477" y="713190"/>
                    <a:pt x="0" y="698713"/>
                    <a:pt x="0" y="680855"/>
                  </a:cubicBezTo>
                  <a:lnTo>
                    <a:pt x="0" y="32335"/>
                  </a:lnTo>
                  <a:cubicBezTo>
                    <a:pt x="0" y="14477"/>
                    <a:pt x="14477" y="0"/>
                    <a:pt x="32335" y="0"/>
                  </a:cubicBezTo>
                  <a:close/>
                </a:path>
              </a:pathLst>
            </a:custGeom>
            <a:solidFill>
              <a:srgbClr val="EDF1F2"/>
            </a:solidFill>
          </p:spPr>
        </p:sp>
        <p:sp>
          <p:nvSpPr>
            <p:cNvPr name="TextBox 9" id="9"/>
            <p:cNvSpPr txBox="true"/>
            <p:nvPr/>
          </p:nvSpPr>
          <p:spPr>
            <a:xfrm>
              <a:off x="0" y="-152400"/>
              <a:ext cx="1595987" cy="865590"/>
            </a:xfrm>
            <a:prstGeom prst="rect">
              <a:avLst/>
            </a:prstGeom>
          </p:spPr>
          <p:txBody>
            <a:bodyPr anchor="ctr" rtlCol="false" tIns="254000" lIns="254000" bIns="254000" rIns="254000"/>
            <a:lstStyle/>
            <a:p>
              <a:pPr algn="ctr">
                <a:lnSpc>
                  <a:spcPts val="4735"/>
                </a:lnSpc>
              </a:pPr>
              <a:r>
                <a:rPr lang="en-US" sz="3199" b="true">
                  <a:solidFill>
                    <a:srgbClr val="33326D"/>
                  </a:solidFill>
                  <a:latin typeface="Times New Roman Semi-Bold"/>
                  <a:ea typeface="Times New Roman Semi-Bold"/>
                  <a:cs typeface="Times New Roman Semi-Bold"/>
                  <a:sym typeface="Times New Roman Semi-Bold"/>
                </a:rPr>
                <a:t>HATA YAKALAMAK</a:t>
              </a:r>
            </a:p>
            <a:p>
              <a:pPr algn="ctr">
                <a:lnSpc>
                  <a:spcPts val="4735"/>
                </a:lnSpc>
              </a:pPr>
              <a:r>
                <a:rPr lang="en-US" sz="3199" b="true">
                  <a:solidFill>
                    <a:srgbClr val="33326D"/>
                  </a:solidFill>
                  <a:latin typeface="Times New Roman Semi-Bold"/>
                  <a:ea typeface="Times New Roman Semi-Bold"/>
                  <a:cs typeface="Times New Roman Semi-Bold"/>
                  <a:sym typeface="Times New Roman Semi-Bold"/>
                </a:rPr>
                <a:t>Hataları tespit etme yaklaşımı </a:t>
              </a:r>
            </a:p>
            <a:p>
              <a:pPr algn="ctr">
                <a:lnSpc>
                  <a:spcPts val="4735"/>
                </a:lnSpc>
              </a:pPr>
              <a:r>
                <a:rPr lang="en-US" sz="3199" b="true">
                  <a:solidFill>
                    <a:srgbClr val="33326D"/>
                  </a:solidFill>
                  <a:latin typeface="Times New Roman Semi-Bold"/>
                  <a:ea typeface="Times New Roman Semi-Bold"/>
                  <a:cs typeface="Times New Roman Semi-Bold"/>
                  <a:sym typeface="Times New Roman Semi-Bold"/>
                </a:rPr>
                <a:t> (Detecting-Dedektiflik)</a:t>
              </a:r>
            </a:p>
            <a:p>
              <a:pPr algn="ctr">
                <a:lnSpc>
                  <a:spcPts val="3256"/>
                </a:lnSpc>
              </a:pPr>
            </a:p>
          </p:txBody>
        </p:sp>
      </p:grpSp>
      <p:grpSp>
        <p:nvGrpSpPr>
          <p:cNvPr name="Group 10" id="10"/>
          <p:cNvGrpSpPr/>
          <p:nvPr/>
        </p:nvGrpSpPr>
        <p:grpSpPr>
          <a:xfrm rot="0">
            <a:off x="9776571" y="1028700"/>
            <a:ext cx="6963167" cy="3260520"/>
            <a:chOff x="0" y="0"/>
            <a:chExt cx="1547187" cy="724474"/>
          </a:xfrm>
        </p:grpSpPr>
        <p:sp>
          <p:nvSpPr>
            <p:cNvPr name="Freeform 11" id="11"/>
            <p:cNvSpPr/>
            <p:nvPr/>
          </p:nvSpPr>
          <p:spPr>
            <a:xfrm flipH="false" flipV="false" rot="0">
              <a:off x="0" y="0"/>
              <a:ext cx="1547187" cy="724474"/>
            </a:xfrm>
            <a:custGeom>
              <a:avLst/>
              <a:gdLst/>
              <a:ahLst/>
              <a:cxnLst/>
              <a:rect r="r" b="b" t="t" l="l"/>
              <a:pathLst>
                <a:path h="724474" w="1547187">
                  <a:moveTo>
                    <a:pt x="33355" y="0"/>
                  </a:moveTo>
                  <a:lnTo>
                    <a:pt x="1513832" y="0"/>
                  </a:lnTo>
                  <a:cubicBezTo>
                    <a:pt x="1532254" y="0"/>
                    <a:pt x="1547187" y="14934"/>
                    <a:pt x="1547187" y="33355"/>
                  </a:cubicBezTo>
                  <a:lnTo>
                    <a:pt x="1547187" y="691119"/>
                  </a:lnTo>
                  <a:cubicBezTo>
                    <a:pt x="1547187" y="709540"/>
                    <a:pt x="1532254" y="724474"/>
                    <a:pt x="1513832" y="724474"/>
                  </a:cubicBezTo>
                  <a:lnTo>
                    <a:pt x="33355" y="724474"/>
                  </a:lnTo>
                  <a:cubicBezTo>
                    <a:pt x="14934" y="724474"/>
                    <a:pt x="0" y="709540"/>
                    <a:pt x="0" y="691119"/>
                  </a:cubicBezTo>
                  <a:lnTo>
                    <a:pt x="0" y="33355"/>
                  </a:lnTo>
                  <a:cubicBezTo>
                    <a:pt x="0" y="14934"/>
                    <a:pt x="14934" y="0"/>
                    <a:pt x="33355" y="0"/>
                  </a:cubicBezTo>
                  <a:close/>
                </a:path>
              </a:pathLst>
            </a:custGeom>
            <a:solidFill>
              <a:srgbClr val="EDF1F2"/>
            </a:solidFill>
          </p:spPr>
        </p:sp>
        <p:sp>
          <p:nvSpPr>
            <p:cNvPr name="TextBox 12" id="12"/>
            <p:cNvSpPr txBox="true"/>
            <p:nvPr/>
          </p:nvSpPr>
          <p:spPr>
            <a:xfrm>
              <a:off x="0" y="-276225"/>
              <a:ext cx="1547187" cy="1000699"/>
            </a:xfrm>
            <a:prstGeom prst="rect">
              <a:avLst/>
            </a:prstGeom>
          </p:spPr>
          <p:txBody>
            <a:bodyPr anchor="ctr" rtlCol="false" tIns="254000" lIns="254000" bIns="254000" rIns="254000"/>
            <a:lstStyle/>
            <a:p>
              <a:pPr algn="ctr">
                <a:lnSpc>
                  <a:spcPts val="8880"/>
                </a:lnSpc>
              </a:pPr>
              <a:r>
                <a:rPr lang="en-US" sz="6000" b="true">
                  <a:solidFill>
                    <a:srgbClr val="33326D"/>
                  </a:solidFill>
                  <a:latin typeface="Times New Roman Bold"/>
                  <a:ea typeface="Times New Roman Bold"/>
                  <a:cs typeface="Times New Roman Bold"/>
                  <a:sym typeface="Times New Roman Bold"/>
                </a:rPr>
                <a:t>Çağdaş Anlayış</a:t>
              </a:r>
            </a:p>
            <a:p>
              <a:pPr algn="ctr">
                <a:lnSpc>
                  <a:spcPts val="3256"/>
                </a:lnSpc>
              </a:pPr>
            </a:p>
          </p:txBody>
        </p:sp>
      </p:grpSp>
      <p:grpSp>
        <p:nvGrpSpPr>
          <p:cNvPr name="Group 13" id="13"/>
          <p:cNvGrpSpPr/>
          <p:nvPr/>
        </p:nvGrpSpPr>
        <p:grpSpPr>
          <a:xfrm rot="0">
            <a:off x="9699079" y="4757541"/>
            <a:ext cx="7040659" cy="3209735"/>
            <a:chOff x="0" y="0"/>
            <a:chExt cx="1564406" cy="713190"/>
          </a:xfrm>
        </p:grpSpPr>
        <p:sp>
          <p:nvSpPr>
            <p:cNvPr name="Freeform 14" id="14"/>
            <p:cNvSpPr/>
            <p:nvPr/>
          </p:nvSpPr>
          <p:spPr>
            <a:xfrm flipH="false" flipV="false" rot="0">
              <a:off x="0" y="0"/>
              <a:ext cx="1564406" cy="713190"/>
            </a:xfrm>
            <a:custGeom>
              <a:avLst/>
              <a:gdLst/>
              <a:ahLst/>
              <a:cxnLst/>
              <a:rect r="r" b="b" t="t" l="l"/>
              <a:pathLst>
                <a:path h="713190" w="1564406">
                  <a:moveTo>
                    <a:pt x="32988" y="0"/>
                  </a:moveTo>
                  <a:lnTo>
                    <a:pt x="1531418" y="0"/>
                  </a:lnTo>
                  <a:cubicBezTo>
                    <a:pt x="1549636" y="0"/>
                    <a:pt x="1564406" y="14769"/>
                    <a:pt x="1564406" y="32988"/>
                  </a:cubicBezTo>
                  <a:lnTo>
                    <a:pt x="1564406" y="680202"/>
                  </a:lnTo>
                  <a:cubicBezTo>
                    <a:pt x="1564406" y="688951"/>
                    <a:pt x="1560930" y="697341"/>
                    <a:pt x="1554744" y="703528"/>
                  </a:cubicBezTo>
                  <a:cubicBezTo>
                    <a:pt x="1548557" y="709714"/>
                    <a:pt x="1540166" y="713190"/>
                    <a:pt x="1531418" y="713190"/>
                  </a:cubicBezTo>
                  <a:lnTo>
                    <a:pt x="32988" y="713190"/>
                  </a:lnTo>
                  <a:cubicBezTo>
                    <a:pt x="14769" y="713190"/>
                    <a:pt x="0" y="698421"/>
                    <a:pt x="0" y="680202"/>
                  </a:cubicBezTo>
                  <a:lnTo>
                    <a:pt x="0" y="32988"/>
                  </a:lnTo>
                  <a:cubicBezTo>
                    <a:pt x="0" y="14769"/>
                    <a:pt x="14769" y="0"/>
                    <a:pt x="32988" y="0"/>
                  </a:cubicBezTo>
                  <a:close/>
                </a:path>
              </a:pathLst>
            </a:custGeom>
            <a:solidFill>
              <a:srgbClr val="EDF1F2"/>
            </a:solidFill>
          </p:spPr>
        </p:sp>
        <p:sp>
          <p:nvSpPr>
            <p:cNvPr name="TextBox 15" id="15"/>
            <p:cNvSpPr txBox="true"/>
            <p:nvPr/>
          </p:nvSpPr>
          <p:spPr>
            <a:xfrm>
              <a:off x="0" y="-152400"/>
              <a:ext cx="1564406" cy="865590"/>
            </a:xfrm>
            <a:prstGeom prst="rect">
              <a:avLst/>
            </a:prstGeom>
          </p:spPr>
          <p:txBody>
            <a:bodyPr anchor="ctr" rtlCol="false" tIns="254000" lIns="254000" bIns="254000" rIns="254000"/>
            <a:lstStyle/>
            <a:p>
              <a:pPr algn="ctr">
                <a:lnSpc>
                  <a:spcPts val="4735"/>
                </a:lnSpc>
              </a:pPr>
              <a:r>
                <a:rPr lang="en-US" sz="3199" b="true">
                  <a:solidFill>
                    <a:srgbClr val="33326D"/>
                  </a:solidFill>
                  <a:latin typeface="Times New Roman Semi-Bold"/>
                  <a:ea typeface="Times New Roman Semi-Bold"/>
                  <a:cs typeface="Times New Roman Semi-Bold"/>
                  <a:sym typeface="Times New Roman Semi-Bold"/>
                </a:rPr>
                <a:t>HATALARI ÖNLEMEK</a:t>
              </a:r>
            </a:p>
            <a:p>
              <a:pPr algn="ctr">
                <a:lnSpc>
                  <a:spcPts val="4735"/>
                </a:lnSpc>
              </a:pPr>
              <a:r>
                <a:rPr lang="en-US" sz="3199" b="true">
                  <a:solidFill>
                    <a:srgbClr val="33326D"/>
                  </a:solidFill>
                  <a:latin typeface="Times New Roman Semi-Bold"/>
                  <a:ea typeface="Times New Roman Semi-Bold"/>
                  <a:cs typeface="Times New Roman Semi-Bold"/>
                  <a:sym typeface="Times New Roman Semi-Bold"/>
                </a:rPr>
                <a:t>Hataları önleme yaklaşımı </a:t>
              </a:r>
            </a:p>
            <a:p>
              <a:pPr algn="ctr">
                <a:lnSpc>
                  <a:spcPts val="4735"/>
                </a:lnSpc>
              </a:pPr>
              <a:r>
                <a:rPr lang="en-US" sz="3199" b="true">
                  <a:solidFill>
                    <a:srgbClr val="33326D"/>
                  </a:solidFill>
                  <a:latin typeface="Times New Roman Semi-Bold"/>
                  <a:ea typeface="Times New Roman Semi-Bold"/>
                  <a:cs typeface="Times New Roman Semi-Bold"/>
                  <a:sym typeface="Times New Roman Semi-Bold"/>
                </a:rPr>
                <a:t> (Proactive-Önüne geçme)</a:t>
              </a:r>
            </a:p>
            <a:p>
              <a:pPr algn="ctr">
                <a:lnSpc>
                  <a:spcPts val="4735"/>
                </a:lnSpc>
              </a:pPr>
            </a:p>
            <a:p>
              <a:pPr algn="ctr">
                <a:lnSpc>
                  <a:spcPts val="3256"/>
                </a:lnSpc>
              </a:pPr>
            </a:p>
          </p:txBody>
        </p:sp>
      </p:grpSp>
      <p:sp>
        <p:nvSpPr>
          <p:cNvPr name="TextBox 16" id="16"/>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
        <p:nvSpPr>
          <p:cNvPr name="AutoShape 17" id="17"/>
          <p:cNvSpPr/>
          <p:nvPr/>
        </p:nvSpPr>
        <p:spPr>
          <a:xfrm>
            <a:off x="8308358" y="3677076"/>
            <a:ext cx="1080755" cy="0"/>
          </a:xfrm>
          <a:prstGeom prst="line">
            <a:avLst/>
          </a:prstGeom>
          <a:ln cap="rnd" w="28575">
            <a:solidFill>
              <a:srgbClr val="203850"/>
            </a:solidFill>
            <a:prstDash val="solid"/>
            <a:headEnd type="none" len="sm" w="sm"/>
            <a:tailEnd type="triangle" len="med" w="lg"/>
          </a:ln>
        </p:spPr>
      </p:sp>
      <p:sp>
        <p:nvSpPr>
          <p:cNvPr name="AutoShape 18" id="18"/>
          <p:cNvSpPr/>
          <p:nvPr/>
        </p:nvSpPr>
        <p:spPr>
          <a:xfrm>
            <a:off x="8308358" y="6762655"/>
            <a:ext cx="1080755" cy="0"/>
          </a:xfrm>
          <a:prstGeom prst="line">
            <a:avLst/>
          </a:prstGeom>
          <a:ln cap="rnd" w="28575">
            <a:solidFill>
              <a:srgbClr val="203850"/>
            </a:solidFill>
            <a:prstDash val="solid"/>
            <a:headEnd type="none" len="sm" w="sm"/>
            <a:tailEnd type="triangle" len="med" w="lg"/>
          </a:ln>
        </p:spPr>
      </p:sp>
      <p:sp>
        <p:nvSpPr>
          <p:cNvPr name="TextBox 19" id="1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1028700" y="847725"/>
            <a:ext cx="11364740" cy="29241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TOPLAM KALİTE YÖNETİMİ </a:t>
            </a:r>
          </a:p>
        </p:txBody>
      </p:sp>
      <p:grpSp>
        <p:nvGrpSpPr>
          <p:cNvPr name="Group 5" id="5"/>
          <p:cNvGrpSpPr/>
          <p:nvPr/>
        </p:nvGrpSpPr>
        <p:grpSpPr>
          <a:xfrm rot="0">
            <a:off x="-1040082" y="3790750"/>
            <a:ext cx="13566771" cy="4633334"/>
            <a:chOff x="0" y="0"/>
            <a:chExt cx="18089028" cy="6177778"/>
          </a:xfrm>
        </p:grpSpPr>
        <p:sp>
          <p:nvSpPr>
            <p:cNvPr name="TextBox 6" id="6"/>
            <p:cNvSpPr txBox="true"/>
            <p:nvPr/>
          </p:nvSpPr>
          <p:spPr>
            <a:xfrm rot="0">
              <a:off x="2766064" y="15103"/>
              <a:ext cx="15322964" cy="6162675"/>
            </a:xfrm>
            <a:prstGeom prst="rect">
              <a:avLst/>
            </a:prstGeom>
          </p:spPr>
          <p:txBody>
            <a:bodyPr anchor="t" rtlCol="false" tIns="0" lIns="0" bIns="0" rIns="0">
              <a:spAutoFit/>
            </a:bodyPr>
            <a:lstStyle/>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Bir organizasyonun amaçlarını gerçekleştirmek için insan ve maddi kaynaklarını en etkin biçimde kullanmayı amaçlayan bir yönetim felsefesi ve kurum uygulamalarıdır.</a:t>
              </a:r>
            </a:p>
            <a:p>
              <a:pPr algn="just">
                <a:lnSpc>
                  <a:spcPts val="3600"/>
                </a:lnSpc>
              </a:pPr>
            </a:p>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Genel yönetim fonksiyonunun, kalite politikasını, hedeflerini ve sorumluluklarını saptayan; ve onları kalite sistemi içinde kalite planlama, kalite kontrol, kalite güvence ve kalite iyileştirme gibi araçlarla uygulamaya koyan tüm faaliyetlerdir.</a:t>
              </a:r>
            </a:p>
            <a:p>
              <a:pPr algn="just">
                <a:lnSpc>
                  <a:spcPts val="3600"/>
                </a:lnSpc>
              </a:pPr>
            </a:p>
            <a:p>
              <a:pPr algn="just" marL="0" indent="0" lvl="0">
                <a:lnSpc>
                  <a:spcPts val="3600"/>
                </a:lnSpc>
                <a:spcBef>
                  <a:spcPct val="0"/>
                </a:spcBef>
              </a:pPr>
            </a:p>
          </p:txBody>
        </p:sp>
        <p:sp>
          <p:nvSpPr>
            <p:cNvPr name="TextBox 7" id="7"/>
            <p:cNvSpPr txBox="true"/>
            <p:nvPr/>
          </p:nvSpPr>
          <p:spPr>
            <a:xfrm rot="0">
              <a:off x="0" y="-104775"/>
              <a:ext cx="2047461" cy="825637"/>
            </a:xfrm>
            <a:prstGeom prst="rect">
              <a:avLst/>
            </a:prstGeom>
          </p:spPr>
          <p:txBody>
            <a:bodyPr anchor="t" rtlCol="false" tIns="0" lIns="0" bIns="0" rIns="0">
              <a:spAutoFit/>
            </a:bodyPr>
            <a:lstStyle/>
            <a:p>
              <a:pPr algn="l">
                <a:lnSpc>
                  <a:spcPts val="4650"/>
                </a:lnSpc>
              </a:pPr>
            </a:p>
          </p:txBody>
        </p:sp>
      </p:grpSp>
      <p:sp>
        <p:nvSpPr>
          <p:cNvPr name="TextBox 8" id="8"/>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pSp>
        <p:nvGrpSpPr>
          <p:cNvPr name="Group 9" id="9"/>
          <p:cNvGrpSpPr/>
          <p:nvPr/>
        </p:nvGrpSpPr>
        <p:grpSpPr>
          <a:xfrm rot="0">
            <a:off x="12642926" y="1159989"/>
            <a:ext cx="5276989" cy="6963535"/>
            <a:chOff x="0" y="0"/>
            <a:chExt cx="3064686" cy="4044172"/>
          </a:xfrm>
        </p:grpSpPr>
        <p:sp>
          <p:nvSpPr>
            <p:cNvPr name="Freeform 10" id="10"/>
            <p:cNvSpPr/>
            <p:nvPr/>
          </p:nvSpPr>
          <p:spPr>
            <a:xfrm flipH="false" flipV="false" rot="0">
              <a:off x="-68580" y="0"/>
              <a:ext cx="3132653" cy="4044171"/>
            </a:xfrm>
            <a:custGeom>
              <a:avLst/>
              <a:gdLst/>
              <a:ahLst/>
              <a:cxnLst/>
              <a:rect r="r" b="b" t="t" l="l"/>
              <a:pathLst>
                <a:path h="4044171" w="3132653">
                  <a:moveTo>
                    <a:pt x="622062" y="275403"/>
                  </a:moveTo>
                  <a:lnTo>
                    <a:pt x="121293" y="1499515"/>
                  </a:lnTo>
                  <a:cubicBezTo>
                    <a:pt x="0" y="1708891"/>
                    <a:pt x="43180" y="1973000"/>
                    <a:pt x="172166" y="2151100"/>
                  </a:cubicBezTo>
                  <a:lnTo>
                    <a:pt x="1287712" y="3866072"/>
                  </a:lnTo>
                  <a:cubicBezTo>
                    <a:pt x="1361265" y="3979882"/>
                    <a:pt x="1465464" y="4044171"/>
                    <a:pt x="1573954" y="4044171"/>
                  </a:cubicBezTo>
                  <a:lnTo>
                    <a:pt x="2742825" y="4044171"/>
                  </a:lnTo>
                  <a:cubicBezTo>
                    <a:pt x="2957966" y="4044171"/>
                    <a:pt x="3132653" y="3796569"/>
                    <a:pt x="3132653" y="3491627"/>
                  </a:cubicBezTo>
                  <a:lnTo>
                    <a:pt x="3132653" y="1293614"/>
                  </a:lnTo>
                  <a:cubicBezTo>
                    <a:pt x="3132653" y="1179803"/>
                    <a:pt x="3108136" y="1068600"/>
                    <a:pt x="3061552" y="975640"/>
                  </a:cubicBezTo>
                  <a:lnTo>
                    <a:pt x="2693790" y="234571"/>
                  </a:lnTo>
                  <a:cubicBezTo>
                    <a:pt x="2620851" y="87747"/>
                    <a:pt x="2501941" y="0"/>
                    <a:pt x="2375063" y="0"/>
                  </a:cubicBezTo>
                  <a:lnTo>
                    <a:pt x="959178" y="0"/>
                  </a:lnTo>
                  <a:cubicBezTo>
                    <a:pt x="820041" y="0"/>
                    <a:pt x="691324" y="105122"/>
                    <a:pt x="622062" y="275403"/>
                  </a:cubicBezTo>
                  <a:close/>
                </a:path>
              </a:pathLst>
            </a:custGeom>
            <a:blipFill>
              <a:blip r:embed="rId2">
                <a:alphaModFix amt="80000"/>
              </a:blip>
              <a:stretch>
                <a:fillRect l="564" t="-6040" r="4" b="-823"/>
              </a:stretch>
            </a:blipFill>
          </p:spPr>
        </p:sp>
      </p:grpSp>
      <p:sp>
        <p:nvSpPr>
          <p:cNvPr name="TextBox 11" id="11"/>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TextBox 4" id="4"/>
          <p:cNvSpPr txBox="true"/>
          <p:nvPr/>
        </p:nvSpPr>
        <p:spPr>
          <a:xfrm rot="0">
            <a:off x="1028700" y="847725"/>
            <a:ext cx="11364740" cy="29241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KALİTE GÜVENCE SİSTEMİ</a:t>
            </a:r>
          </a:p>
        </p:txBody>
      </p:sp>
      <p:grpSp>
        <p:nvGrpSpPr>
          <p:cNvPr name="Group 5" id="5"/>
          <p:cNvGrpSpPr/>
          <p:nvPr/>
        </p:nvGrpSpPr>
        <p:grpSpPr>
          <a:xfrm rot="0">
            <a:off x="-1040082" y="3790750"/>
            <a:ext cx="13566771" cy="3261734"/>
            <a:chOff x="0" y="0"/>
            <a:chExt cx="18089028" cy="4348978"/>
          </a:xfrm>
        </p:grpSpPr>
        <p:sp>
          <p:nvSpPr>
            <p:cNvPr name="TextBox 6" id="6"/>
            <p:cNvSpPr txBox="true"/>
            <p:nvPr/>
          </p:nvSpPr>
          <p:spPr>
            <a:xfrm rot="0">
              <a:off x="2766064" y="15103"/>
              <a:ext cx="15322964" cy="4333875"/>
            </a:xfrm>
            <a:prstGeom prst="rect">
              <a:avLst/>
            </a:prstGeom>
          </p:spPr>
          <p:txBody>
            <a:bodyPr anchor="t" rtlCol="false" tIns="0" lIns="0" bIns="0" rIns="0">
              <a:spAutoFit/>
            </a:bodyPr>
            <a:lstStyle/>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Üniversitenin Kalite Komisyonu, “Yükseköğretim Kalite Güvencesi ve Yükseköğretim Kalite Kurulu Yönetmeliği’ne” göre oluşturmuş olduğumuz “Kalite Komisyonu Çalışma Usul ve Esasları Yönergesine“ dayanılarak çalışmalarına devam etmektedir. </a:t>
              </a:r>
            </a:p>
            <a:p>
              <a:pPr algn="just">
                <a:lnSpc>
                  <a:spcPts val="3600"/>
                </a:lnSpc>
              </a:pPr>
            </a:p>
            <a:p>
              <a:pPr algn="just" marL="0" indent="0" lvl="0">
                <a:lnSpc>
                  <a:spcPts val="3600"/>
                </a:lnSpc>
                <a:spcBef>
                  <a:spcPct val="0"/>
                </a:spcBef>
              </a:pPr>
            </a:p>
          </p:txBody>
        </p:sp>
        <p:sp>
          <p:nvSpPr>
            <p:cNvPr name="TextBox 7" id="7"/>
            <p:cNvSpPr txBox="true"/>
            <p:nvPr/>
          </p:nvSpPr>
          <p:spPr>
            <a:xfrm rot="0">
              <a:off x="0" y="-104775"/>
              <a:ext cx="2047461" cy="825637"/>
            </a:xfrm>
            <a:prstGeom prst="rect">
              <a:avLst/>
            </a:prstGeom>
          </p:spPr>
          <p:txBody>
            <a:bodyPr anchor="t" rtlCol="false" tIns="0" lIns="0" bIns="0" rIns="0">
              <a:spAutoFit/>
            </a:bodyPr>
            <a:lstStyle/>
            <a:p>
              <a:pPr algn="l">
                <a:lnSpc>
                  <a:spcPts val="4650"/>
                </a:lnSpc>
              </a:pPr>
            </a:p>
          </p:txBody>
        </p:sp>
      </p:grpSp>
      <p:sp>
        <p:nvSpPr>
          <p:cNvPr name="TextBox 8" id="8"/>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pSp>
        <p:nvGrpSpPr>
          <p:cNvPr name="Group 9" id="9"/>
          <p:cNvGrpSpPr/>
          <p:nvPr/>
        </p:nvGrpSpPr>
        <p:grpSpPr>
          <a:xfrm rot="0">
            <a:off x="12739791" y="1028700"/>
            <a:ext cx="5160752" cy="6207993"/>
            <a:chOff x="0" y="0"/>
            <a:chExt cx="2997180" cy="3605380"/>
          </a:xfrm>
        </p:grpSpPr>
        <p:sp>
          <p:nvSpPr>
            <p:cNvPr name="Freeform 10" id="10"/>
            <p:cNvSpPr/>
            <p:nvPr/>
          </p:nvSpPr>
          <p:spPr>
            <a:xfrm flipH="false" flipV="false" rot="0">
              <a:off x="-68580" y="0"/>
              <a:ext cx="3065160" cy="3605380"/>
            </a:xfrm>
            <a:custGeom>
              <a:avLst/>
              <a:gdLst/>
              <a:ahLst/>
              <a:cxnLst/>
              <a:rect r="r" b="b" t="t" l="l"/>
              <a:pathLst>
                <a:path h="3605380" w="3065160">
                  <a:moveTo>
                    <a:pt x="609871" y="245522"/>
                  </a:moveTo>
                  <a:lnTo>
                    <a:pt x="120131" y="1336818"/>
                  </a:lnTo>
                  <a:cubicBezTo>
                    <a:pt x="0" y="1523476"/>
                    <a:pt x="43180" y="1758930"/>
                    <a:pt x="169885" y="1917706"/>
                  </a:cubicBezTo>
                  <a:lnTo>
                    <a:pt x="1260858" y="3446604"/>
                  </a:lnTo>
                  <a:cubicBezTo>
                    <a:pt x="1332790" y="3548065"/>
                    <a:pt x="1434694" y="3605380"/>
                    <a:pt x="1540795" y="3605380"/>
                  </a:cubicBezTo>
                  <a:lnTo>
                    <a:pt x="2683919" y="3605380"/>
                  </a:lnTo>
                  <a:cubicBezTo>
                    <a:pt x="2894321" y="3605380"/>
                    <a:pt x="3065160" y="3384642"/>
                    <a:pt x="3065160" y="3112786"/>
                  </a:cubicBezTo>
                  <a:lnTo>
                    <a:pt x="3065160" y="1153257"/>
                  </a:lnTo>
                  <a:cubicBezTo>
                    <a:pt x="3065160" y="1051795"/>
                    <a:pt x="3041183" y="952657"/>
                    <a:pt x="2995626" y="869783"/>
                  </a:cubicBezTo>
                  <a:lnTo>
                    <a:pt x="2635964" y="209120"/>
                  </a:lnTo>
                  <a:cubicBezTo>
                    <a:pt x="2564631" y="78226"/>
                    <a:pt x="2448341" y="0"/>
                    <a:pt x="2324257" y="0"/>
                  </a:cubicBezTo>
                  <a:lnTo>
                    <a:pt x="939560" y="0"/>
                  </a:lnTo>
                  <a:cubicBezTo>
                    <a:pt x="803488" y="0"/>
                    <a:pt x="677607" y="93717"/>
                    <a:pt x="609871" y="245522"/>
                  </a:cubicBezTo>
                  <a:close/>
                </a:path>
              </a:pathLst>
            </a:custGeom>
            <a:blipFill>
              <a:blip r:embed="rId2">
                <a:alphaModFix amt="80000"/>
              </a:blip>
              <a:stretch>
                <a:fillRect l="591" t="-11476" r="4" b="-5752"/>
              </a:stretch>
            </a:blipFill>
          </p:spPr>
        </p:sp>
      </p:grpSp>
      <p:sp>
        <p:nvSpPr>
          <p:cNvPr name="TextBox 11" id="11"/>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Freeform 4" id="4"/>
          <p:cNvSpPr/>
          <p:nvPr/>
        </p:nvSpPr>
        <p:spPr>
          <a:xfrm flipH="false" flipV="false" rot="0">
            <a:off x="12553819" y="1338666"/>
            <a:ext cx="5366096" cy="8705950"/>
          </a:xfrm>
          <a:custGeom>
            <a:avLst/>
            <a:gdLst/>
            <a:ahLst/>
            <a:cxnLst/>
            <a:rect r="r" b="b" t="t" l="l"/>
            <a:pathLst>
              <a:path h="8705950" w="5366096">
                <a:moveTo>
                  <a:pt x="0" y="0"/>
                </a:moveTo>
                <a:lnTo>
                  <a:pt x="5366096" y="0"/>
                </a:lnTo>
                <a:lnTo>
                  <a:pt x="5366096" y="8705950"/>
                </a:lnTo>
                <a:lnTo>
                  <a:pt x="0" y="8705950"/>
                </a:lnTo>
                <a:lnTo>
                  <a:pt x="0" y="0"/>
                </a:lnTo>
                <a:close/>
              </a:path>
            </a:pathLst>
          </a:custGeom>
          <a:blipFill>
            <a:blip r:embed="rId2"/>
            <a:stretch>
              <a:fillRect l="-4626" t="-5577" r="-2206" b="0"/>
            </a:stretch>
          </a:blipFill>
        </p:spPr>
      </p:sp>
      <p:sp>
        <p:nvSpPr>
          <p:cNvPr name="TextBox 5" id="5"/>
          <p:cNvSpPr txBox="true"/>
          <p:nvPr/>
        </p:nvSpPr>
        <p:spPr>
          <a:xfrm rot="0">
            <a:off x="1028700" y="1157691"/>
            <a:ext cx="11364740" cy="1552575"/>
          </a:xfrm>
          <a:prstGeom prst="rect">
            <a:avLst/>
          </a:prstGeom>
        </p:spPr>
        <p:txBody>
          <a:bodyPr anchor="t" rtlCol="false" tIns="0" lIns="0" bIns="0" rIns="0">
            <a:spAutoFit/>
          </a:bodyPr>
          <a:lstStyle/>
          <a:p>
            <a:pPr algn="ctr">
              <a:lnSpc>
                <a:spcPts val="10800"/>
              </a:lnSpc>
            </a:pPr>
            <a:r>
              <a:rPr lang="en-US" b="true" sz="9000" spc="-179">
                <a:solidFill>
                  <a:srgbClr val="33326D"/>
                </a:solidFill>
                <a:latin typeface="Times New Roman Bold"/>
                <a:ea typeface="Times New Roman Bold"/>
                <a:cs typeface="Times New Roman Bold"/>
                <a:sym typeface="Times New Roman Bold"/>
              </a:rPr>
              <a:t>KALİTE POLİTİKASI</a:t>
            </a:r>
          </a:p>
        </p:txBody>
      </p:sp>
      <p:grpSp>
        <p:nvGrpSpPr>
          <p:cNvPr name="Group 6" id="6"/>
          <p:cNvGrpSpPr/>
          <p:nvPr/>
        </p:nvGrpSpPr>
        <p:grpSpPr>
          <a:xfrm rot="0">
            <a:off x="-1173331" y="4294445"/>
            <a:ext cx="13566771" cy="1432934"/>
            <a:chOff x="0" y="0"/>
            <a:chExt cx="18089028" cy="1910578"/>
          </a:xfrm>
        </p:grpSpPr>
        <p:sp>
          <p:nvSpPr>
            <p:cNvPr name="TextBox 7" id="7"/>
            <p:cNvSpPr txBox="true"/>
            <p:nvPr/>
          </p:nvSpPr>
          <p:spPr>
            <a:xfrm rot="0">
              <a:off x="2766064" y="15103"/>
              <a:ext cx="15322964" cy="1895475"/>
            </a:xfrm>
            <a:prstGeom prst="rect">
              <a:avLst/>
            </a:prstGeom>
          </p:spPr>
          <p:txBody>
            <a:bodyPr anchor="t" rtlCol="false" tIns="0" lIns="0" bIns="0" rIns="0">
              <a:spAutoFit/>
            </a:bodyPr>
            <a:lstStyle/>
            <a:p>
              <a:pPr algn="just">
                <a:lnSpc>
                  <a:spcPts val="3600"/>
                </a:lnSpc>
              </a:pPr>
              <a:r>
                <a:rPr lang="en-US" sz="3000" b="true">
                  <a:solidFill>
                    <a:srgbClr val="33326D"/>
                  </a:solidFill>
                  <a:latin typeface="Times New Roman Semi-Bold"/>
                  <a:ea typeface="Times New Roman Semi-Bold"/>
                  <a:cs typeface="Times New Roman Semi-Bold"/>
                  <a:sym typeface="Times New Roman Semi-Bold"/>
                </a:rPr>
                <a:t>İstanbul Okan Üniversitesi Kalite Politikası web sayfamızda ve ortak alan U klasöründe bulunmaktadır.</a:t>
              </a:r>
            </a:p>
            <a:p>
              <a:pPr algn="just" marL="0" indent="0" lvl="0">
                <a:lnSpc>
                  <a:spcPts val="3600"/>
                </a:lnSpc>
                <a:spcBef>
                  <a:spcPct val="0"/>
                </a:spcBef>
              </a:pPr>
            </a:p>
          </p:txBody>
        </p:sp>
        <p:sp>
          <p:nvSpPr>
            <p:cNvPr name="TextBox 8" id="8"/>
            <p:cNvSpPr txBox="true"/>
            <p:nvPr/>
          </p:nvSpPr>
          <p:spPr>
            <a:xfrm rot="0">
              <a:off x="0" y="-104775"/>
              <a:ext cx="2047461" cy="825637"/>
            </a:xfrm>
            <a:prstGeom prst="rect">
              <a:avLst/>
            </a:prstGeom>
          </p:spPr>
          <p:txBody>
            <a:bodyPr anchor="t" rtlCol="false" tIns="0" lIns="0" bIns="0" rIns="0">
              <a:spAutoFit/>
            </a:bodyPr>
            <a:lstStyle/>
            <a:p>
              <a:pPr algn="l">
                <a:lnSpc>
                  <a:spcPts val="4650"/>
                </a:lnSpc>
              </a:pPr>
            </a:p>
          </p:txBody>
        </p:sp>
      </p:grpSp>
      <p:sp>
        <p:nvSpPr>
          <p:cNvPr name="TextBox 9" id="9"/>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sp>
        <p:nvSpPr>
          <p:cNvPr name="TextBox 10" id="10"/>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538091" y="7949168"/>
            <a:ext cx="5133582" cy="4779365"/>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315D98"/>
            </a:solidFill>
            <a:ln w="12700">
              <a:solidFill>
                <a:srgbClr val="000000"/>
              </a:solidFill>
            </a:ln>
          </p:spPr>
        </p:sp>
      </p:grpSp>
      <p:sp>
        <p:nvSpPr>
          <p:cNvPr name="Freeform 4" id="4"/>
          <p:cNvSpPr/>
          <p:nvPr/>
        </p:nvSpPr>
        <p:spPr>
          <a:xfrm flipH="false" flipV="false" rot="0">
            <a:off x="10981976" y="1540870"/>
            <a:ext cx="6879821" cy="7505701"/>
          </a:xfrm>
          <a:custGeom>
            <a:avLst/>
            <a:gdLst/>
            <a:ahLst/>
            <a:cxnLst/>
            <a:rect r="r" b="b" t="t" l="l"/>
            <a:pathLst>
              <a:path h="7505701" w="6879821">
                <a:moveTo>
                  <a:pt x="0" y="0"/>
                </a:moveTo>
                <a:lnTo>
                  <a:pt x="6879821" y="0"/>
                </a:lnTo>
                <a:lnTo>
                  <a:pt x="6879821" y="7505701"/>
                </a:lnTo>
                <a:lnTo>
                  <a:pt x="0" y="7505701"/>
                </a:lnTo>
                <a:lnTo>
                  <a:pt x="0" y="0"/>
                </a:lnTo>
                <a:close/>
              </a:path>
            </a:pathLst>
          </a:custGeom>
          <a:blipFill>
            <a:blip r:embed="rId2"/>
            <a:stretch>
              <a:fillRect l="-66659" t="0" r="-116993" b="0"/>
            </a:stretch>
          </a:blipFill>
        </p:spPr>
      </p:sp>
      <p:sp>
        <p:nvSpPr>
          <p:cNvPr name="TextBox 5" id="5"/>
          <p:cNvSpPr txBox="true"/>
          <p:nvPr/>
        </p:nvSpPr>
        <p:spPr>
          <a:xfrm rot="0">
            <a:off x="1997344" y="-11705"/>
            <a:ext cx="9109196" cy="1552575"/>
          </a:xfrm>
          <a:prstGeom prst="rect">
            <a:avLst/>
          </a:prstGeom>
        </p:spPr>
        <p:txBody>
          <a:bodyPr anchor="t" rtlCol="false" tIns="0" lIns="0" bIns="0" rIns="0">
            <a:spAutoFit/>
          </a:bodyPr>
          <a:lstStyle/>
          <a:p>
            <a:pPr algn="l">
              <a:lnSpc>
                <a:spcPts val="10800"/>
              </a:lnSpc>
            </a:pPr>
            <a:r>
              <a:rPr lang="en-US" sz="9000" spc="-179" b="true">
                <a:solidFill>
                  <a:srgbClr val="33326D"/>
                </a:solidFill>
                <a:latin typeface="Times New Roman Bold"/>
                <a:ea typeface="Times New Roman Bold"/>
                <a:cs typeface="Times New Roman Bold"/>
                <a:sym typeface="Times New Roman Bold"/>
              </a:rPr>
              <a:t>STANDARTLAR</a:t>
            </a:r>
          </a:p>
        </p:txBody>
      </p:sp>
      <p:sp>
        <p:nvSpPr>
          <p:cNvPr name="TextBox 6" id="6"/>
          <p:cNvSpPr txBox="true"/>
          <p:nvPr/>
        </p:nvSpPr>
        <p:spPr>
          <a:xfrm rot="0">
            <a:off x="-1173331" y="4189670"/>
            <a:ext cx="1450077" cy="645422"/>
          </a:xfrm>
          <a:prstGeom prst="rect">
            <a:avLst/>
          </a:prstGeom>
        </p:spPr>
        <p:txBody>
          <a:bodyPr anchor="t" rtlCol="false" tIns="0" lIns="0" bIns="0" rIns="0">
            <a:spAutoFit/>
          </a:bodyPr>
          <a:lstStyle/>
          <a:p>
            <a:pPr algn="l">
              <a:lnSpc>
                <a:spcPts val="4650"/>
              </a:lnSpc>
            </a:pPr>
          </a:p>
        </p:txBody>
      </p:sp>
      <p:sp>
        <p:nvSpPr>
          <p:cNvPr name="TextBox 7" id="7"/>
          <p:cNvSpPr txBox="true"/>
          <p:nvPr/>
        </p:nvSpPr>
        <p:spPr>
          <a:xfrm rot="0">
            <a:off x="3595491" y="9182100"/>
            <a:ext cx="3016819" cy="377825"/>
          </a:xfrm>
          <a:prstGeom prst="rect">
            <a:avLst/>
          </a:prstGeom>
        </p:spPr>
        <p:txBody>
          <a:bodyPr anchor="t" rtlCol="false" tIns="0" lIns="0" bIns="0" rIns="0">
            <a:spAutoFit/>
          </a:bodyPr>
          <a:lstStyle/>
          <a:p>
            <a:pPr algn="l">
              <a:lnSpc>
                <a:spcPts val="2799"/>
              </a:lnSpc>
              <a:spcBef>
                <a:spcPct val="0"/>
              </a:spcBef>
            </a:pPr>
            <a:r>
              <a:rPr lang="en-US" b="true" sz="1999">
                <a:solidFill>
                  <a:srgbClr val="33326D"/>
                </a:solidFill>
                <a:latin typeface="Times New Roman Bold"/>
                <a:ea typeface="Times New Roman Bold"/>
                <a:cs typeface="Times New Roman Bold"/>
                <a:sym typeface="Times New Roman Bold"/>
              </a:rPr>
              <a:t>2025</a:t>
            </a:r>
          </a:p>
        </p:txBody>
      </p:sp>
      <p:graphicFrame>
        <p:nvGraphicFramePr>
          <p:cNvPr name="Table 8" id="8"/>
          <p:cNvGraphicFramePr>
            <a:graphicFrameLocks noGrp="true"/>
          </p:cNvGraphicFramePr>
          <p:nvPr/>
        </p:nvGraphicFramePr>
        <p:xfrm>
          <a:off x="1997344" y="1540870"/>
          <a:ext cx="8846266" cy="7515226"/>
        </p:xfrm>
        <a:graphic>
          <a:graphicData uri="http://schemas.openxmlformats.org/drawingml/2006/table">
            <a:tbl>
              <a:tblPr/>
              <a:tblGrid>
                <a:gridCol w="8846266"/>
              </a:tblGrid>
              <a:tr h="1325655">
                <a:tc>
                  <a:txBody>
                    <a:bodyPr anchor="t" rtlCol="false"/>
                    <a:lstStyle/>
                    <a:p>
                      <a:pPr algn="l">
                        <a:lnSpc>
                          <a:spcPts val="3499"/>
                        </a:lnSpc>
                        <a:defRPr/>
                      </a:pPr>
                      <a:r>
                        <a:rPr lang="en-US" sz="2499" b="true">
                          <a:solidFill>
                            <a:srgbClr val="33326D"/>
                          </a:solidFill>
                          <a:latin typeface="Times New Roman Bold"/>
                          <a:ea typeface="Times New Roman Bold"/>
                          <a:cs typeface="Times New Roman Bold"/>
                          <a:sym typeface="Times New Roman Bold"/>
                        </a:rPr>
                        <a:t>ISO 9001:2015 Kalite Yönetim Sistemi</a:t>
                      </a:r>
                      <a:endParaRPr lang="en-US" sz="1100"/>
                    </a:p>
                    <a:p>
                      <a:pPr algn="ctr">
                        <a:lnSpc>
                          <a:spcPts val="3499"/>
                        </a:lnSpc>
                      </a:pPr>
                    </a:p>
                  </a:txBody>
                  <a:tcPr marL="190500" marR="190500" marT="190500" marB="19050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solidFill>
                      <a:srgbClr val="FFFFFF"/>
                    </a:solidFill>
                  </a:tcPr>
                </a:tc>
              </a:tr>
              <a:tr h="910792">
                <a:tc>
                  <a:txBody>
                    <a:bodyPr anchor="t" rtlCol="false"/>
                    <a:lstStyle/>
                    <a:p>
                      <a:pPr algn="l">
                        <a:lnSpc>
                          <a:spcPts val="3499"/>
                        </a:lnSpc>
                        <a:defRPr/>
                      </a:pPr>
                      <a:r>
                        <a:rPr lang="en-US" sz="2499" b="true">
                          <a:solidFill>
                            <a:srgbClr val="33326D"/>
                          </a:solidFill>
                          <a:latin typeface="Times New Roman Bold"/>
                          <a:ea typeface="Times New Roman Bold"/>
                          <a:cs typeface="Times New Roman Bold"/>
                          <a:sym typeface="Times New Roman Bold"/>
                        </a:rPr>
                        <a:t> ISO 27001:2013 Bilgi Güvenliği Yönetim Sistemi</a:t>
                      </a:r>
                      <a:endParaRPr lang="en-US" sz="1100"/>
                    </a:p>
                  </a:txBody>
                  <a:tcPr marL="190500" marR="190500" marT="190500" marB="19050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solidFill>
                      <a:srgbClr val="FFFFFF"/>
                    </a:solidFill>
                  </a:tcPr>
                </a:tc>
              </a:tr>
              <a:tr h="1316118">
                <a:tc>
                  <a:txBody>
                    <a:bodyPr anchor="t" rtlCol="false"/>
                    <a:lstStyle/>
                    <a:p>
                      <a:pPr algn="l">
                        <a:lnSpc>
                          <a:spcPts val="3499"/>
                        </a:lnSpc>
                        <a:defRPr/>
                      </a:pPr>
                      <a:r>
                        <a:rPr lang="en-US" sz="2499" b="true">
                          <a:solidFill>
                            <a:srgbClr val="33326D"/>
                          </a:solidFill>
                          <a:latin typeface="Times New Roman Bold"/>
                          <a:ea typeface="Times New Roman Bold"/>
                          <a:cs typeface="Times New Roman Bold"/>
                          <a:sym typeface="Times New Roman Bold"/>
                        </a:rPr>
                        <a:t>ISO 20000:2018 Bilgi Teknolojileri Hizmetleri Yönetim Sistemi</a:t>
                      </a:r>
                      <a:endParaRPr lang="en-US" sz="1100"/>
                    </a:p>
                    <a:p>
                      <a:pPr algn="l">
                        <a:lnSpc>
                          <a:spcPts val="3499"/>
                        </a:lnSpc>
                      </a:pPr>
                    </a:p>
                  </a:txBody>
                  <a:tcPr marL="190500" marR="190500" marT="190500" marB="19050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solidFill>
                      <a:srgbClr val="FFFFFF"/>
                    </a:solidFill>
                  </a:tcPr>
                </a:tc>
              </a:tr>
              <a:tr h="1330424">
                <a:tc>
                  <a:txBody>
                    <a:bodyPr anchor="t" rtlCol="false"/>
                    <a:lstStyle/>
                    <a:p>
                      <a:pPr algn="l">
                        <a:lnSpc>
                          <a:spcPts val="3499"/>
                        </a:lnSpc>
                        <a:defRPr/>
                      </a:pPr>
                      <a:r>
                        <a:rPr lang="en-US" sz="2499" b="true">
                          <a:solidFill>
                            <a:srgbClr val="33326D"/>
                          </a:solidFill>
                          <a:latin typeface="Times New Roman Bold"/>
                          <a:ea typeface="Times New Roman Bold"/>
                          <a:cs typeface="Times New Roman Bold"/>
                          <a:sym typeface="Times New Roman Bold"/>
                        </a:rPr>
                        <a:t>ISO 22301 İş Sürekliliği Yönetim Sistemi</a:t>
                      </a:r>
                      <a:endParaRPr lang="en-US" sz="1100"/>
                    </a:p>
                    <a:p>
                      <a:pPr algn="l">
                        <a:lnSpc>
                          <a:spcPts val="3499"/>
                        </a:lnSpc>
                      </a:pPr>
                    </a:p>
                  </a:txBody>
                  <a:tcPr marL="190500" marR="190500" marT="190500" marB="19050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solidFill>
                      <a:srgbClr val="FFFFFF"/>
                    </a:solidFill>
                  </a:tcPr>
                </a:tc>
              </a:tr>
              <a:tr h="1316118">
                <a:tc>
                  <a:txBody>
                    <a:bodyPr anchor="t" rtlCol="false"/>
                    <a:lstStyle/>
                    <a:p>
                      <a:pPr algn="l">
                        <a:lnSpc>
                          <a:spcPts val="3499"/>
                        </a:lnSpc>
                        <a:defRPr/>
                      </a:pPr>
                      <a:r>
                        <a:rPr lang="en-US" sz="2499" b="true">
                          <a:solidFill>
                            <a:srgbClr val="33326D"/>
                          </a:solidFill>
                          <a:latin typeface="Times New Roman Bold"/>
                          <a:ea typeface="Times New Roman Bold"/>
                          <a:cs typeface="Times New Roman Bold"/>
                          <a:sym typeface="Times New Roman Bold"/>
                        </a:rPr>
                        <a:t>ISO 27701:2013 Kişisel Veri Yönetimi</a:t>
                      </a:r>
                      <a:endParaRPr lang="en-US" sz="1100"/>
                    </a:p>
                    <a:p>
                      <a:pPr algn="l">
                        <a:lnSpc>
                          <a:spcPts val="3499"/>
                        </a:lnSpc>
                      </a:pPr>
                    </a:p>
                  </a:txBody>
                  <a:tcPr marL="190500" marR="190500" marT="190500" marB="19050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solidFill>
                      <a:srgbClr val="FFFFFF"/>
                    </a:solidFill>
                  </a:tcPr>
                </a:tc>
              </a:tr>
              <a:tr h="1316118">
                <a:tc>
                  <a:txBody>
                    <a:bodyPr anchor="t" rtlCol="false"/>
                    <a:lstStyle/>
                    <a:p>
                      <a:pPr algn="l">
                        <a:lnSpc>
                          <a:spcPts val="3499"/>
                        </a:lnSpc>
                        <a:defRPr/>
                      </a:pPr>
                      <a:r>
                        <a:rPr lang="en-US" sz="2499" b="true">
                          <a:solidFill>
                            <a:srgbClr val="33326D"/>
                          </a:solidFill>
                          <a:latin typeface="Times New Roman Bold"/>
                          <a:ea typeface="Times New Roman Bold"/>
                          <a:cs typeface="Times New Roman Bold"/>
                          <a:sym typeface="Times New Roman Bold"/>
                        </a:rPr>
                        <a:t>ISO 50001:2018 Enerji Yönetim Sistemleri</a:t>
                      </a:r>
                      <a:endParaRPr lang="en-US" sz="1100"/>
                    </a:p>
                    <a:p>
                      <a:pPr algn="l">
                        <a:lnSpc>
                          <a:spcPts val="3499"/>
                        </a:lnSpc>
                      </a:pPr>
                    </a:p>
                  </a:txBody>
                  <a:tcPr marL="190500" marR="190500" marT="190500" marB="19050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9525">
                      <a:solidFill>
                        <a:srgbClr val="000000"/>
                      </a:solidFill>
                      <a:prstDash val="solid"/>
                      <a:round/>
                      <a:headEnd type="none" w="med" len="med"/>
                      <a:tailEnd type="none" w="med" len="med"/>
                    </a:lnT>
                    <a:lnB cmpd="sng" algn="ctr" cap="flat" w="9525">
                      <a:solidFill>
                        <a:srgbClr val="000000"/>
                      </a:solidFill>
                      <a:prstDash val="solid"/>
                      <a:round/>
                      <a:headEnd type="none" w="med" len="med"/>
                      <a:tailEnd type="none" w="med" len="med"/>
                    </a:lnB>
                    <a:solidFill>
                      <a:srgbClr val="FFFFFF"/>
                    </a:solidFill>
                  </a:tcPr>
                </a:tc>
              </a:tr>
            </a:tbl>
          </a:graphicData>
        </a:graphic>
      </p:graphicFrame>
      <p:sp>
        <p:nvSpPr>
          <p:cNvPr name="TextBox 9" id="9"/>
          <p:cNvSpPr txBox="true"/>
          <p:nvPr/>
        </p:nvSpPr>
        <p:spPr>
          <a:xfrm rot="0">
            <a:off x="13702244" y="9310034"/>
            <a:ext cx="4392027" cy="791682"/>
          </a:xfrm>
          <a:prstGeom prst="rect">
            <a:avLst/>
          </a:prstGeom>
        </p:spPr>
        <p:txBody>
          <a:bodyPr anchor="t" rtlCol="false" tIns="0" lIns="0" bIns="0" rIns="0">
            <a:spAutoFit/>
          </a:bodyPr>
          <a:lstStyle/>
          <a:p>
            <a:pPr algn="r">
              <a:lnSpc>
                <a:spcPts val="2100"/>
              </a:lnSpc>
            </a:pPr>
            <a:r>
              <a:rPr lang="en-US" sz="1500">
                <a:solidFill>
                  <a:srgbClr val="33326D"/>
                </a:solidFill>
                <a:latin typeface="Times New Roman"/>
                <a:ea typeface="Times New Roman"/>
                <a:cs typeface="Times New Roman"/>
                <a:sym typeface="Times New Roman"/>
              </a:rPr>
              <a:t>İSTANBUL OKAN ÜNİVERSİTESİ </a:t>
            </a:r>
          </a:p>
          <a:p>
            <a:pPr algn="l">
              <a:lnSpc>
                <a:spcPts val="4078"/>
              </a:lnSpc>
              <a:spcBef>
                <a:spcPct val="0"/>
              </a:spcBef>
            </a:pPr>
          </a:p>
        </p:txBody>
      </p:sp>
      <p:sp>
        <p:nvSpPr>
          <p:cNvPr name="Freeform 10" id="10"/>
          <p:cNvSpPr/>
          <p:nvPr/>
        </p:nvSpPr>
        <p:spPr>
          <a:xfrm flipH="false" flipV="false" rot="0">
            <a:off x="11134376" y="1693270"/>
            <a:ext cx="6879821" cy="7505701"/>
          </a:xfrm>
          <a:custGeom>
            <a:avLst/>
            <a:gdLst/>
            <a:ahLst/>
            <a:cxnLst/>
            <a:rect r="r" b="b" t="t" l="l"/>
            <a:pathLst>
              <a:path h="7505701" w="6879821">
                <a:moveTo>
                  <a:pt x="0" y="0"/>
                </a:moveTo>
                <a:lnTo>
                  <a:pt x="6879821" y="0"/>
                </a:lnTo>
                <a:lnTo>
                  <a:pt x="6879821" y="7505701"/>
                </a:lnTo>
                <a:lnTo>
                  <a:pt x="0" y="7505701"/>
                </a:lnTo>
                <a:lnTo>
                  <a:pt x="0" y="0"/>
                </a:lnTo>
                <a:close/>
              </a:path>
            </a:pathLst>
          </a:custGeom>
          <a:blipFill>
            <a:blip r:embed="rId2"/>
            <a:stretch>
              <a:fillRect l="-66659" t="0" r="-116993"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DAGMZpVqFY4</dc:identifier>
  <dcterms:modified xsi:type="dcterms:W3CDTF">2011-08-01T06:04:30Z</dcterms:modified>
  <cp:revision>1</cp:revision>
  <dc:title>Kalite Yönetimi Eğitimi 2</dc:title>
</cp:coreProperties>
</file>