
<file path=[Content_Types].xml><?xml version="1.0" encoding="utf-8"?>
<Types xmlns="http://schemas.openxmlformats.org/package/2006/content-types">
  <Default Extension="png" ContentType="image/png"/>
  <Default Extension="jfif" ContentType="image/jpeg"/>
  <Default Extension="webp"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0"/>
  </p:notesMasterIdLst>
  <p:sldIdLst>
    <p:sldId id="256" r:id="rId2"/>
    <p:sldId id="261" r:id="rId3"/>
    <p:sldId id="294" r:id="rId4"/>
    <p:sldId id="259" r:id="rId5"/>
    <p:sldId id="266" r:id="rId6"/>
    <p:sldId id="262" r:id="rId7"/>
    <p:sldId id="264" r:id="rId8"/>
    <p:sldId id="267" r:id="rId9"/>
    <p:sldId id="260" r:id="rId10"/>
    <p:sldId id="263" r:id="rId11"/>
    <p:sldId id="265" r:id="rId12"/>
    <p:sldId id="279" r:id="rId13"/>
    <p:sldId id="268" r:id="rId14"/>
    <p:sldId id="270" r:id="rId15"/>
    <p:sldId id="269" r:id="rId16"/>
    <p:sldId id="286" r:id="rId17"/>
    <p:sldId id="280" r:id="rId18"/>
    <p:sldId id="281" r:id="rId19"/>
    <p:sldId id="271" r:id="rId20"/>
    <p:sldId id="273" r:id="rId21"/>
    <p:sldId id="272" r:id="rId22"/>
    <p:sldId id="274" r:id="rId23"/>
    <p:sldId id="295" r:id="rId24"/>
    <p:sldId id="275" r:id="rId25"/>
    <p:sldId id="276" r:id="rId26"/>
    <p:sldId id="277" r:id="rId27"/>
    <p:sldId id="278" r:id="rId28"/>
    <p:sldId id="285" r:id="rId29"/>
    <p:sldId id="284" r:id="rId30"/>
    <p:sldId id="283" r:id="rId31"/>
    <p:sldId id="282" r:id="rId32"/>
    <p:sldId id="287" r:id="rId33"/>
    <p:sldId id="288" r:id="rId34"/>
    <p:sldId id="289" r:id="rId35"/>
    <p:sldId id="290" r:id="rId36"/>
    <p:sldId id="291" r:id="rId37"/>
    <p:sldId id="292" r:id="rId38"/>
    <p:sldId id="293" r:id="rId39"/>
  </p:sldIdLst>
  <p:sldSz cx="9144000" cy="6858000" type="screen4x3"/>
  <p:notesSz cx="6858000" cy="9144000"/>
  <p:defaultTextStyle>
    <a:defPPr>
      <a:defRPr lang="tr-TR"/>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5C8"/>
    <a:srgbClr val="112F6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Orta Stil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Stil Yok, Tablo Kılavuz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ema Uygulanmış Stil 2 - Vurgu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C89EF96-8CEA-46FF-86C4-4CE0E7609802}" styleName="Açık Stil 3 - Vurgu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969" autoAdjust="0"/>
    <p:restoredTop sz="94660"/>
  </p:normalViewPr>
  <p:slideViewPr>
    <p:cSldViewPr>
      <p:cViewPr varScale="1">
        <p:scale>
          <a:sx n="73" d="100"/>
          <a:sy n="73" d="100"/>
        </p:scale>
        <p:origin x="1512"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F96518-A00D-4C86-B67B-E28FCAEC4EC2}" type="doc">
      <dgm:prSet loTypeId="urn:microsoft.com/office/officeart/2005/8/layout/hierarchy1" loCatId="hierarchy" qsTypeId="urn:microsoft.com/office/officeart/2005/8/quickstyle/simple2" qsCatId="simple" csTypeId="urn:microsoft.com/office/officeart/2005/8/colors/accent0_3" csCatId="mainScheme" phldr="1"/>
      <dgm:spPr/>
      <dgm:t>
        <a:bodyPr/>
        <a:lstStyle/>
        <a:p>
          <a:endParaRPr lang="tr-TR"/>
        </a:p>
      </dgm:t>
    </dgm:pt>
    <dgm:pt modelId="{3BA9B0A4-EB14-4460-A82B-4F2AD6788B88}">
      <dgm:prSet phldrT="[Metin]" custT="1"/>
      <dgm:spPr/>
      <dgm:t>
        <a:bodyPr/>
        <a:lstStyle/>
        <a:p>
          <a:r>
            <a:rPr lang="tr-TR" sz="1400" dirty="0" smtClean="0">
              <a:solidFill>
                <a:schemeClr val="tx2">
                  <a:lumMod val="75000"/>
                </a:schemeClr>
              </a:solidFill>
              <a:effectLst/>
              <a:latin typeface="Times New Roman" panose="02020603050405020304" pitchFamily="18" charset="0"/>
              <a:cs typeface="Times New Roman" panose="02020603050405020304" pitchFamily="18" charset="0"/>
            </a:rPr>
            <a:t>Prof. Dr. Mithat KIYAK</a:t>
          </a:r>
        </a:p>
        <a:p>
          <a:r>
            <a:rPr lang="tr-TR" sz="1400" dirty="0" smtClean="0">
              <a:solidFill>
                <a:schemeClr val="tx2">
                  <a:lumMod val="75000"/>
                </a:schemeClr>
              </a:solidFill>
              <a:effectLst/>
              <a:latin typeface="Times New Roman" panose="02020603050405020304" pitchFamily="18" charset="0"/>
              <a:cs typeface="Times New Roman" panose="02020603050405020304" pitchFamily="18" charset="0"/>
            </a:rPr>
            <a:t>Kalite Süreçlerinden Sorumlu </a:t>
          </a:r>
        </a:p>
        <a:p>
          <a:r>
            <a:rPr lang="tr-TR" sz="1400" dirty="0" smtClean="0">
              <a:solidFill>
                <a:schemeClr val="tx2">
                  <a:lumMod val="75000"/>
                </a:schemeClr>
              </a:solidFill>
              <a:effectLst/>
              <a:latin typeface="Times New Roman" panose="02020603050405020304" pitchFamily="18" charset="0"/>
              <a:cs typeface="Times New Roman" panose="02020603050405020304" pitchFamily="18" charset="0"/>
            </a:rPr>
            <a:t>Rektör Yardımcısı</a:t>
          </a:r>
        </a:p>
        <a:p>
          <a:r>
            <a:rPr lang="tr-TR" sz="1400" dirty="0" smtClean="0">
              <a:solidFill>
                <a:schemeClr val="tx2">
                  <a:lumMod val="75000"/>
                </a:schemeClr>
              </a:solidFill>
              <a:effectLst/>
              <a:latin typeface="Times New Roman" panose="02020603050405020304" pitchFamily="18" charset="0"/>
              <a:cs typeface="Times New Roman" panose="02020603050405020304" pitchFamily="18" charset="0"/>
            </a:rPr>
            <a:t>Kalite Komisyonu Başkanı</a:t>
          </a:r>
          <a:endParaRPr lang="tr-TR" sz="1400" dirty="0">
            <a:solidFill>
              <a:schemeClr val="tx2">
                <a:lumMod val="75000"/>
              </a:schemeClr>
            </a:solidFill>
            <a:effectLst/>
            <a:latin typeface="Times New Roman" panose="02020603050405020304" pitchFamily="18" charset="0"/>
            <a:cs typeface="Times New Roman" panose="02020603050405020304" pitchFamily="18" charset="0"/>
          </a:endParaRPr>
        </a:p>
      </dgm:t>
    </dgm:pt>
    <dgm:pt modelId="{EB2E7B64-09CF-4ABB-827B-88D7F10182BD}" type="parTrans" cxnId="{F3504666-3BA8-494D-AEB4-273FD364B939}">
      <dgm:prSet/>
      <dgm:spPr/>
      <dgm:t>
        <a:bodyPr/>
        <a:lstStyle/>
        <a:p>
          <a:endParaRPr lang="tr-TR"/>
        </a:p>
      </dgm:t>
    </dgm:pt>
    <dgm:pt modelId="{98972FEE-069E-4763-BE1A-92354258ADB2}" type="sibTrans" cxnId="{F3504666-3BA8-494D-AEB4-273FD364B939}">
      <dgm:prSet/>
      <dgm:spPr/>
      <dgm:t>
        <a:bodyPr/>
        <a:lstStyle/>
        <a:p>
          <a:endParaRPr lang="tr-TR"/>
        </a:p>
      </dgm:t>
    </dgm:pt>
    <dgm:pt modelId="{2B3F01E0-0019-48EB-BD2A-3CF17A1A514F}">
      <dgm:prSet phldrT="[Metin]" custT="1"/>
      <dgm:spPr/>
      <dgm:t>
        <a:bodyPr/>
        <a:lstStyle/>
        <a:p>
          <a:r>
            <a:rPr lang="tr-TR" sz="1500" dirty="0" smtClean="0">
              <a:solidFill>
                <a:schemeClr val="tx2">
                  <a:lumMod val="75000"/>
                </a:schemeClr>
              </a:solidFill>
              <a:effectLst/>
              <a:latin typeface="Times New Roman" panose="02020603050405020304" pitchFamily="18" charset="0"/>
              <a:cs typeface="Times New Roman" panose="02020603050405020304" pitchFamily="18" charset="0"/>
            </a:rPr>
            <a:t>Prof. Dr. Işıl KÜÇÜKAY</a:t>
          </a:r>
        </a:p>
        <a:p>
          <a:r>
            <a:rPr lang="tr-TR" sz="1500" dirty="0" smtClean="0">
              <a:solidFill>
                <a:schemeClr val="tx2">
                  <a:lumMod val="75000"/>
                </a:schemeClr>
              </a:solidFill>
              <a:effectLst/>
              <a:latin typeface="Times New Roman" panose="02020603050405020304" pitchFamily="18" charset="0"/>
              <a:cs typeface="Times New Roman" panose="02020603050405020304" pitchFamily="18" charset="0"/>
            </a:rPr>
            <a:t>Rektör Danışmanı</a:t>
          </a:r>
        </a:p>
        <a:p>
          <a:r>
            <a:rPr lang="tr-TR" sz="1500" dirty="0" smtClean="0">
              <a:solidFill>
                <a:schemeClr val="tx2">
                  <a:lumMod val="75000"/>
                </a:schemeClr>
              </a:solidFill>
              <a:effectLst/>
              <a:latin typeface="Times New Roman" panose="02020603050405020304" pitchFamily="18" charset="0"/>
              <a:cs typeface="Times New Roman" panose="02020603050405020304" pitchFamily="18" charset="0"/>
            </a:rPr>
            <a:t>Kalite Komisyonu Başkan Yardımcısı</a:t>
          </a:r>
          <a:endParaRPr lang="tr-TR" sz="1500" dirty="0"/>
        </a:p>
      </dgm:t>
    </dgm:pt>
    <dgm:pt modelId="{F858F735-C1F9-4F59-96DD-E774F2D6ABF2}" type="parTrans" cxnId="{95425C1B-4ADD-464E-BE46-5B24D542C40C}">
      <dgm:prSet/>
      <dgm:spPr/>
      <dgm:t>
        <a:bodyPr/>
        <a:lstStyle/>
        <a:p>
          <a:endParaRPr lang="tr-TR"/>
        </a:p>
      </dgm:t>
    </dgm:pt>
    <dgm:pt modelId="{30D5C7AE-E43E-49D3-AAD6-CCE7CE7BEB7C}" type="sibTrans" cxnId="{95425C1B-4ADD-464E-BE46-5B24D542C40C}">
      <dgm:prSet/>
      <dgm:spPr/>
      <dgm:t>
        <a:bodyPr/>
        <a:lstStyle/>
        <a:p>
          <a:endParaRPr lang="tr-TR"/>
        </a:p>
      </dgm:t>
    </dgm:pt>
    <dgm:pt modelId="{2BDE8757-2781-40E7-83A9-AD7A5B0D55AE}">
      <dgm:prSet phldrT="[Metin]" custT="1"/>
      <dgm:spPr/>
      <dgm:t>
        <a:bodyPr/>
        <a:lstStyle/>
        <a:p>
          <a:r>
            <a:rPr lang="tr-TR" sz="1500" dirty="0" smtClean="0">
              <a:solidFill>
                <a:schemeClr val="tx2">
                  <a:lumMod val="75000"/>
                </a:schemeClr>
              </a:solidFill>
              <a:latin typeface="Times New Roman" panose="02020603050405020304" pitchFamily="18" charset="0"/>
              <a:cs typeface="Times New Roman" panose="02020603050405020304" pitchFamily="18" charset="0"/>
            </a:rPr>
            <a:t>Nilgün DENİZ KORKMAZ</a:t>
          </a:r>
        </a:p>
        <a:p>
          <a:r>
            <a:rPr lang="tr-TR" sz="1500" dirty="0" smtClean="0">
              <a:solidFill>
                <a:schemeClr val="tx2">
                  <a:lumMod val="75000"/>
                </a:schemeClr>
              </a:solidFill>
              <a:latin typeface="Times New Roman" panose="02020603050405020304" pitchFamily="18" charset="0"/>
              <a:cs typeface="Times New Roman" panose="02020603050405020304" pitchFamily="18" charset="0"/>
            </a:rPr>
            <a:t>Kalite Süreçlerinden Sorumlu Genel Sekreter Yardımcısı</a:t>
          </a:r>
          <a:endParaRPr lang="tr-TR" sz="1500" dirty="0">
            <a:solidFill>
              <a:schemeClr val="tx2">
                <a:lumMod val="75000"/>
              </a:schemeClr>
            </a:solidFill>
            <a:latin typeface="Times New Roman" panose="02020603050405020304" pitchFamily="18" charset="0"/>
            <a:cs typeface="Times New Roman" panose="02020603050405020304" pitchFamily="18" charset="0"/>
          </a:endParaRPr>
        </a:p>
      </dgm:t>
    </dgm:pt>
    <dgm:pt modelId="{43075BB0-49E9-4E42-9C84-1BAA66259D41}" type="parTrans" cxnId="{61CC9B5D-3FFA-4683-9E32-9E67DCBAC39A}">
      <dgm:prSet/>
      <dgm:spPr/>
      <dgm:t>
        <a:bodyPr/>
        <a:lstStyle/>
        <a:p>
          <a:endParaRPr lang="tr-TR"/>
        </a:p>
      </dgm:t>
    </dgm:pt>
    <dgm:pt modelId="{775BC279-A09A-4D47-89BE-4758634DE0CD}" type="sibTrans" cxnId="{61CC9B5D-3FFA-4683-9E32-9E67DCBAC39A}">
      <dgm:prSet/>
      <dgm:spPr/>
      <dgm:t>
        <a:bodyPr/>
        <a:lstStyle/>
        <a:p>
          <a:endParaRPr lang="tr-TR"/>
        </a:p>
      </dgm:t>
    </dgm:pt>
    <dgm:pt modelId="{D3B2F3FC-0850-4FC6-B7FA-A8F683F7D55A}">
      <dgm:prSet custT="1"/>
      <dgm:spPr/>
      <dgm:t>
        <a:bodyPr/>
        <a:lstStyle/>
        <a:p>
          <a:r>
            <a:rPr lang="tr-TR" sz="1500" dirty="0" smtClean="0">
              <a:solidFill>
                <a:schemeClr val="tx2">
                  <a:lumMod val="75000"/>
                </a:schemeClr>
              </a:solidFill>
              <a:latin typeface="Times New Roman" panose="02020603050405020304" pitchFamily="18" charset="0"/>
              <a:cs typeface="Times New Roman" panose="02020603050405020304" pitchFamily="18" charset="0"/>
            </a:rPr>
            <a:t>Kalite Yönetimi Birimi</a:t>
          </a:r>
          <a:endParaRPr lang="tr-TR" sz="1500" dirty="0">
            <a:solidFill>
              <a:schemeClr val="tx2">
                <a:lumMod val="75000"/>
              </a:schemeClr>
            </a:solidFill>
            <a:latin typeface="Times New Roman" panose="02020603050405020304" pitchFamily="18" charset="0"/>
            <a:cs typeface="Times New Roman" panose="02020603050405020304" pitchFamily="18" charset="0"/>
          </a:endParaRPr>
        </a:p>
      </dgm:t>
    </dgm:pt>
    <dgm:pt modelId="{CE1D4D96-4D5B-4C9F-9C3E-4FEA74BCA4B7}" type="parTrans" cxnId="{BB3D531A-A858-49D5-973D-88BCF68B2E93}">
      <dgm:prSet/>
      <dgm:spPr>
        <a:ln>
          <a:noFill/>
        </a:ln>
      </dgm:spPr>
      <dgm:t>
        <a:bodyPr/>
        <a:lstStyle/>
        <a:p>
          <a:endParaRPr lang="tr-TR"/>
        </a:p>
      </dgm:t>
    </dgm:pt>
    <dgm:pt modelId="{92A4D7EB-1FF9-4BBA-87AF-C253C4169531}" type="sibTrans" cxnId="{BB3D531A-A858-49D5-973D-88BCF68B2E93}">
      <dgm:prSet/>
      <dgm:spPr/>
      <dgm:t>
        <a:bodyPr/>
        <a:lstStyle/>
        <a:p>
          <a:endParaRPr lang="tr-TR"/>
        </a:p>
      </dgm:t>
    </dgm:pt>
    <dgm:pt modelId="{B3C9DC87-C042-4E2A-8BC8-0CFADC8422DF}" type="pres">
      <dgm:prSet presAssocID="{17F96518-A00D-4C86-B67B-E28FCAEC4EC2}" presName="hierChild1" presStyleCnt="0">
        <dgm:presLayoutVars>
          <dgm:chPref val="1"/>
          <dgm:dir/>
          <dgm:animOne val="branch"/>
          <dgm:animLvl val="lvl"/>
          <dgm:resizeHandles/>
        </dgm:presLayoutVars>
      </dgm:prSet>
      <dgm:spPr/>
      <dgm:t>
        <a:bodyPr/>
        <a:lstStyle/>
        <a:p>
          <a:endParaRPr lang="tr-TR"/>
        </a:p>
      </dgm:t>
    </dgm:pt>
    <dgm:pt modelId="{E0C3FC36-60A7-413F-985C-378B087AC9A6}" type="pres">
      <dgm:prSet presAssocID="{3BA9B0A4-EB14-4460-A82B-4F2AD6788B88}" presName="hierRoot1" presStyleCnt="0"/>
      <dgm:spPr/>
    </dgm:pt>
    <dgm:pt modelId="{B836D622-E6CD-42C8-B571-D3F1460ACDD8}" type="pres">
      <dgm:prSet presAssocID="{3BA9B0A4-EB14-4460-A82B-4F2AD6788B88}" presName="composite" presStyleCnt="0"/>
      <dgm:spPr/>
    </dgm:pt>
    <dgm:pt modelId="{39003837-63D3-48DA-87ED-754347A8C453}" type="pres">
      <dgm:prSet presAssocID="{3BA9B0A4-EB14-4460-A82B-4F2AD6788B88}" presName="background" presStyleLbl="node0" presStyleIdx="0" presStyleCnt="1"/>
      <dgm:spPr/>
    </dgm:pt>
    <dgm:pt modelId="{CD72B300-9110-4679-9612-90F9B398B0B3}" type="pres">
      <dgm:prSet presAssocID="{3BA9B0A4-EB14-4460-A82B-4F2AD6788B88}" presName="text" presStyleLbl="fgAcc0" presStyleIdx="0" presStyleCnt="1" custScaleX="180369" custScaleY="142943">
        <dgm:presLayoutVars>
          <dgm:chPref val="3"/>
        </dgm:presLayoutVars>
      </dgm:prSet>
      <dgm:spPr/>
      <dgm:t>
        <a:bodyPr/>
        <a:lstStyle/>
        <a:p>
          <a:endParaRPr lang="tr-TR"/>
        </a:p>
      </dgm:t>
    </dgm:pt>
    <dgm:pt modelId="{B0B5DED8-08A1-4246-B985-7B71E01244E2}" type="pres">
      <dgm:prSet presAssocID="{3BA9B0A4-EB14-4460-A82B-4F2AD6788B88}" presName="hierChild2" presStyleCnt="0"/>
      <dgm:spPr/>
    </dgm:pt>
    <dgm:pt modelId="{FC0ED59A-1ACF-49C5-9EE0-194A43A3FA47}" type="pres">
      <dgm:prSet presAssocID="{F858F735-C1F9-4F59-96DD-E774F2D6ABF2}" presName="Name10" presStyleLbl="parChTrans1D2" presStyleIdx="0" presStyleCnt="2"/>
      <dgm:spPr/>
      <dgm:t>
        <a:bodyPr/>
        <a:lstStyle/>
        <a:p>
          <a:endParaRPr lang="tr-TR"/>
        </a:p>
      </dgm:t>
    </dgm:pt>
    <dgm:pt modelId="{7C87B6E4-DBF8-42A7-97B1-EEE95E4CC93F}" type="pres">
      <dgm:prSet presAssocID="{2B3F01E0-0019-48EB-BD2A-3CF17A1A514F}" presName="hierRoot2" presStyleCnt="0"/>
      <dgm:spPr/>
    </dgm:pt>
    <dgm:pt modelId="{600A9B66-9F73-48A4-BDD7-144C98B09AED}" type="pres">
      <dgm:prSet presAssocID="{2B3F01E0-0019-48EB-BD2A-3CF17A1A514F}" presName="composite2" presStyleCnt="0"/>
      <dgm:spPr/>
    </dgm:pt>
    <dgm:pt modelId="{448A4DC9-24CF-4AEE-A226-E27F79C1CC4C}" type="pres">
      <dgm:prSet presAssocID="{2B3F01E0-0019-48EB-BD2A-3CF17A1A514F}" presName="background2" presStyleLbl="node2" presStyleIdx="0" presStyleCnt="2"/>
      <dgm:spPr/>
    </dgm:pt>
    <dgm:pt modelId="{45D1B525-713B-4319-9737-D7916CE2A044}" type="pres">
      <dgm:prSet presAssocID="{2B3F01E0-0019-48EB-BD2A-3CF17A1A514F}" presName="text2" presStyleLbl="fgAcc2" presStyleIdx="0" presStyleCnt="2" custScaleX="208256" custScaleY="129221" custLinFactNeighborX="-38325">
        <dgm:presLayoutVars>
          <dgm:chPref val="3"/>
        </dgm:presLayoutVars>
      </dgm:prSet>
      <dgm:spPr/>
      <dgm:t>
        <a:bodyPr/>
        <a:lstStyle/>
        <a:p>
          <a:endParaRPr lang="tr-TR"/>
        </a:p>
      </dgm:t>
    </dgm:pt>
    <dgm:pt modelId="{796517F5-0BDB-426D-9BD7-0F9535CC2B68}" type="pres">
      <dgm:prSet presAssocID="{2B3F01E0-0019-48EB-BD2A-3CF17A1A514F}" presName="hierChild3" presStyleCnt="0"/>
      <dgm:spPr/>
    </dgm:pt>
    <dgm:pt modelId="{1E129800-F07E-4C8A-8614-8A56C56506DE}" type="pres">
      <dgm:prSet presAssocID="{43075BB0-49E9-4E42-9C84-1BAA66259D41}" presName="Name10" presStyleLbl="parChTrans1D2" presStyleIdx="1" presStyleCnt="2"/>
      <dgm:spPr/>
      <dgm:t>
        <a:bodyPr/>
        <a:lstStyle/>
        <a:p>
          <a:endParaRPr lang="tr-TR"/>
        </a:p>
      </dgm:t>
    </dgm:pt>
    <dgm:pt modelId="{2C39C4AF-1C70-4278-821F-44ADB697F643}" type="pres">
      <dgm:prSet presAssocID="{2BDE8757-2781-40E7-83A9-AD7A5B0D55AE}" presName="hierRoot2" presStyleCnt="0"/>
      <dgm:spPr/>
    </dgm:pt>
    <dgm:pt modelId="{8AFC704C-4C77-44DF-9A0A-2A3E805CE048}" type="pres">
      <dgm:prSet presAssocID="{2BDE8757-2781-40E7-83A9-AD7A5B0D55AE}" presName="composite2" presStyleCnt="0"/>
      <dgm:spPr/>
    </dgm:pt>
    <dgm:pt modelId="{DC2FF9E7-D50B-4D76-9529-37A80162D708}" type="pres">
      <dgm:prSet presAssocID="{2BDE8757-2781-40E7-83A9-AD7A5B0D55AE}" presName="background2" presStyleLbl="node2" presStyleIdx="1" presStyleCnt="2"/>
      <dgm:spPr/>
    </dgm:pt>
    <dgm:pt modelId="{859E427D-7817-40DC-BE41-7DC1C967699D}" type="pres">
      <dgm:prSet presAssocID="{2BDE8757-2781-40E7-83A9-AD7A5B0D55AE}" presName="text2" presStyleLbl="fgAcc2" presStyleIdx="1" presStyleCnt="2" custScaleX="198932" custScaleY="135667" custLinFactNeighborX="31041">
        <dgm:presLayoutVars>
          <dgm:chPref val="3"/>
        </dgm:presLayoutVars>
      </dgm:prSet>
      <dgm:spPr/>
      <dgm:t>
        <a:bodyPr/>
        <a:lstStyle/>
        <a:p>
          <a:endParaRPr lang="tr-TR"/>
        </a:p>
      </dgm:t>
    </dgm:pt>
    <dgm:pt modelId="{10F09442-48F6-4013-9FF7-5FAB0E6538D3}" type="pres">
      <dgm:prSet presAssocID="{2BDE8757-2781-40E7-83A9-AD7A5B0D55AE}" presName="hierChild3" presStyleCnt="0"/>
      <dgm:spPr/>
    </dgm:pt>
    <dgm:pt modelId="{CFD96196-C823-48D9-84A1-05548E686A5B}" type="pres">
      <dgm:prSet presAssocID="{CE1D4D96-4D5B-4C9F-9C3E-4FEA74BCA4B7}" presName="Name17" presStyleLbl="parChTrans1D3" presStyleIdx="0" presStyleCnt="1"/>
      <dgm:spPr/>
      <dgm:t>
        <a:bodyPr/>
        <a:lstStyle/>
        <a:p>
          <a:endParaRPr lang="tr-TR"/>
        </a:p>
      </dgm:t>
    </dgm:pt>
    <dgm:pt modelId="{F0433075-B223-4382-BFF7-8CCD3E4CADD4}" type="pres">
      <dgm:prSet presAssocID="{D3B2F3FC-0850-4FC6-B7FA-A8F683F7D55A}" presName="hierRoot3" presStyleCnt="0"/>
      <dgm:spPr/>
    </dgm:pt>
    <dgm:pt modelId="{224DC9F5-9BAD-4CF0-A826-7A7ED3D02454}" type="pres">
      <dgm:prSet presAssocID="{D3B2F3FC-0850-4FC6-B7FA-A8F683F7D55A}" presName="composite3" presStyleCnt="0"/>
      <dgm:spPr/>
    </dgm:pt>
    <dgm:pt modelId="{0B6473C4-464F-428A-974E-F3B31B942505}" type="pres">
      <dgm:prSet presAssocID="{D3B2F3FC-0850-4FC6-B7FA-A8F683F7D55A}" presName="background3" presStyleLbl="node3" presStyleIdx="0" presStyleCnt="1"/>
      <dgm:spPr/>
    </dgm:pt>
    <dgm:pt modelId="{C4E5EA0D-0C4B-4AFA-A0E3-5977D510265E}" type="pres">
      <dgm:prSet presAssocID="{D3B2F3FC-0850-4FC6-B7FA-A8F683F7D55A}" presName="text3" presStyleLbl="fgAcc3" presStyleIdx="0" presStyleCnt="1" custScaleX="166295" custLinFactX="-9683" custLinFactNeighborX="-100000" custLinFactNeighborY="-5593">
        <dgm:presLayoutVars>
          <dgm:chPref val="3"/>
        </dgm:presLayoutVars>
      </dgm:prSet>
      <dgm:spPr/>
      <dgm:t>
        <a:bodyPr/>
        <a:lstStyle/>
        <a:p>
          <a:endParaRPr lang="tr-TR"/>
        </a:p>
      </dgm:t>
    </dgm:pt>
    <dgm:pt modelId="{D0046BEE-7D92-43E2-9D1F-972A95AFFE38}" type="pres">
      <dgm:prSet presAssocID="{D3B2F3FC-0850-4FC6-B7FA-A8F683F7D55A}" presName="hierChild4" presStyleCnt="0"/>
      <dgm:spPr/>
    </dgm:pt>
  </dgm:ptLst>
  <dgm:cxnLst>
    <dgm:cxn modelId="{61ACEDB1-CDF6-494F-B5BA-668C18117462}" type="presOf" srcId="{43075BB0-49E9-4E42-9C84-1BAA66259D41}" destId="{1E129800-F07E-4C8A-8614-8A56C56506DE}" srcOrd="0" destOrd="0" presId="urn:microsoft.com/office/officeart/2005/8/layout/hierarchy1"/>
    <dgm:cxn modelId="{8B33440E-6CC6-45FA-B04A-2FA295CBFB94}" type="presOf" srcId="{CE1D4D96-4D5B-4C9F-9C3E-4FEA74BCA4B7}" destId="{CFD96196-C823-48D9-84A1-05548E686A5B}" srcOrd="0" destOrd="0" presId="urn:microsoft.com/office/officeart/2005/8/layout/hierarchy1"/>
    <dgm:cxn modelId="{D847248F-6A65-4318-9D00-7CD9744FF051}" type="presOf" srcId="{D3B2F3FC-0850-4FC6-B7FA-A8F683F7D55A}" destId="{C4E5EA0D-0C4B-4AFA-A0E3-5977D510265E}" srcOrd="0" destOrd="0" presId="urn:microsoft.com/office/officeart/2005/8/layout/hierarchy1"/>
    <dgm:cxn modelId="{4CDA4ABD-FD98-4E6E-92B5-260EC895F276}" type="presOf" srcId="{2BDE8757-2781-40E7-83A9-AD7A5B0D55AE}" destId="{859E427D-7817-40DC-BE41-7DC1C967699D}" srcOrd="0" destOrd="0" presId="urn:microsoft.com/office/officeart/2005/8/layout/hierarchy1"/>
    <dgm:cxn modelId="{76194DBA-BC79-4555-B645-9F51CAB9A5D2}" type="presOf" srcId="{2B3F01E0-0019-48EB-BD2A-3CF17A1A514F}" destId="{45D1B525-713B-4319-9737-D7916CE2A044}" srcOrd="0" destOrd="0" presId="urn:microsoft.com/office/officeart/2005/8/layout/hierarchy1"/>
    <dgm:cxn modelId="{A6071712-196B-40BE-896C-35480428BFDB}" type="presOf" srcId="{F858F735-C1F9-4F59-96DD-E774F2D6ABF2}" destId="{FC0ED59A-1ACF-49C5-9EE0-194A43A3FA47}" srcOrd="0" destOrd="0" presId="urn:microsoft.com/office/officeart/2005/8/layout/hierarchy1"/>
    <dgm:cxn modelId="{D62DD4A3-601A-4E41-A961-E17724A044A8}" type="presOf" srcId="{3BA9B0A4-EB14-4460-A82B-4F2AD6788B88}" destId="{CD72B300-9110-4679-9612-90F9B398B0B3}" srcOrd="0" destOrd="0" presId="urn:microsoft.com/office/officeart/2005/8/layout/hierarchy1"/>
    <dgm:cxn modelId="{F3504666-3BA8-494D-AEB4-273FD364B939}" srcId="{17F96518-A00D-4C86-B67B-E28FCAEC4EC2}" destId="{3BA9B0A4-EB14-4460-A82B-4F2AD6788B88}" srcOrd="0" destOrd="0" parTransId="{EB2E7B64-09CF-4ABB-827B-88D7F10182BD}" sibTransId="{98972FEE-069E-4763-BE1A-92354258ADB2}"/>
    <dgm:cxn modelId="{F60F7DF8-CC88-4DAB-8649-7531A6900EC5}" type="presOf" srcId="{17F96518-A00D-4C86-B67B-E28FCAEC4EC2}" destId="{B3C9DC87-C042-4E2A-8BC8-0CFADC8422DF}" srcOrd="0" destOrd="0" presId="urn:microsoft.com/office/officeart/2005/8/layout/hierarchy1"/>
    <dgm:cxn modelId="{BB3D531A-A858-49D5-973D-88BCF68B2E93}" srcId="{2BDE8757-2781-40E7-83A9-AD7A5B0D55AE}" destId="{D3B2F3FC-0850-4FC6-B7FA-A8F683F7D55A}" srcOrd="0" destOrd="0" parTransId="{CE1D4D96-4D5B-4C9F-9C3E-4FEA74BCA4B7}" sibTransId="{92A4D7EB-1FF9-4BBA-87AF-C253C4169531}"/>
    <dgm:cxn modelId="{95425C1B-4ADD-464E-BE46-5B24D542C40C}" srcId="{3BA9B0A4-EB14-4460-A82B-4F2AD6788B88}" destId="{2B3F01E0-0019-48EB-BD2A-3CF17A1A514F}" srcOrd="0" destOrd="0" parTransId="{F858F735-C1F9-4F59-96DD-E774F2D6ABF2}" sibTransId="{30D5C7AE-E43E-49D3-AAD6-CCE7CE7BEB7C}"/>
    <dgm:cxn modelId="{61CC9B5D-3FFA-4683-9E32-9E67DCBAC39A}" srcId="{3BA9B0A4-EB14-4460-A82B-4F2AD6788B88}" destId="{2BDE8757-2781-40E7-83A9-AD7A5B0D55AE}" srcOrd="1" destOrd="0" parTransId="{43075BB0-49E9-4E42-9C84-1BAA66259D41}" sibTransId="{775BC279-A09A-4D47-89BE-4758634DE0CD}"/>
    <dgm:cxn modelId="{96B33C26-47C9-495C-BB7E-34588A18BF92}" type="presParOf" srcId="{B3C9DC87-C042-4E2A-8BC8-0CFADC8422DF}" destId="{E0C3FC36-60A7-413F-985C-378B087AC9A6}" srcOrd="0" destOrd="0" presId="urn:microsoft.com/office/officeart/2005/8/layout/hierarchy1"/>
    <dgm:cxn modelId="{4D870D5D-49A9-41F9-837B-6F3170E59D97}" type="presParOf" srcId="{E0C3FC36-60A7-413F-985C-378B087AC9A6}" destId="{B836D622-E6CD-42C8-B571-D3F1460ACDD8}" srcOrd="0" destOrd="0" presId="urn:microsoft.com/office/officeart/2005/8/layout/hierarchy1"/>
    <dgm:cxn modelId="{84777DCC-32E8-45CA-B03F-EAC2B17204E7}" type="presParOf" srcId="{B836D622-E6CD-42C8-B571-D3F1460ACDD8}" destId="{39003837-63D3-48DA-87ED-754347A8C453}" srcOrd="0" destOrd="0" presId="urn:microsoft.com/office/officeart/2005/8/layout/hierarchy1"/>
    <dgm:cxn modelId="{FACA430E-B40F-4B2E-9500-50FEF225161B}" type="presParOf" srcId="{B836D622-E6CD-42C8-B571-D3F1460ACDD8}" destId="{CD72B300-9110-4679-9612-90F9B398B0B3}" srcOrd="1" destOrd="0" presId="urn:microsoft.com/office/officeart/2005/8/layout/hierarchy1"/>
    <dgm:cxn modelId="{68C1458A-8932-4C8E-BD19-D954043AFF66}" type="presParOf" srcId="{E0C3FC36-60A7-413F-985C-378B087AC9A6}" destId="{B0B5DED8-08A1-4246-B985-7B71E01244E2}" srcOrd="1" destOrd="0" presId="urn:microsoft.com/office/officeart/2005/8/layout/hierarchy1"/>
    <dgm:cxn modelId="{6D0A9835-A19D-407F-B65C-0CAFECBAB9F0}" type="presParOf" srcId="{B0B5DED8-08A1-4246-B985-7B71E01244E2}" destId="{FC0ED59A-1ACF-49C5-9EE0-194A43A3FA47}" srcOrd="0" destOrd="0" presId="urn:microsoft.com/office/officeart/2005/8/layout/hierarchy1"/>
    <dgm:cxn modelId="{6676D471-E495-41FE-8720-283FF5249368}" type="presParOf" srcId="{B0B5DED8-08A1-4246-B985-7B71E01244E2}" destId="{7C87B6E4-DBF8-42A7-97B1-EEE95E4CC93F}" srcOrd="1" destOrd="0" presId="urn:microsoft.com/office/officeart/2005/8/layout/hierarchy1"/>
    <dgm:cxn modelId="{16A33402-499F-439E-9FE7-06926873B79E}" type="presParOf" srcId="{7C87B6E4-DBF8-42A7-97B1-EEE95E4CC93F}" destId="{600A9B66-9F73-48A4-BDD7-144C98B09AED}" srcOrd="0" destOrd="0" presId="urn:microsoft.com/office/officeart/2005/8/layout/hierarchy1"/>
    <dgm:cxn modelId="{6019F62D-3090-48FB-86FB-1F3B56AD8961}" type="presParOf" srcId="{600A9B66-9F73-48A4-BDD7-144C98B09AED}" destId="{448A4DC9-24CF-4AEE-A226-E27F79C1CC4C}" srcOrd="0" destOrd="0" presId="urn:microsoft.com/office/officeart/2005/8/layout/hierarchy1"/>
    <dgm:cxn modelId="{55ABAF12-D572-480A-BF46-96DFF4896241}" type="presParOf" srcId="{600A9B66-9F73-48A4-BDD7-144C98B09AED}" destId="{45D1B525-713B-4319-9737-D7916CE2A044}" srcOrd="1" destOrd="0" presId="urn:microsoft.com/office/officeart/2005/8/layout/hierarchy1"/>
    <dgm:cxn modelId="{07652A38-943A-4513-9BC5-768BFC057EA7}" type="presParOf" srcId="{7C87B6E4-DBF8-42A7-97B1-EEE95E4CC93F}" destId="{796517F5-0BDB-426D-9BD7-0F9535CC2B68}" srcOrd="1" destOrd="0" presId="urn:microsoft.com/office/officeart/2005/8/layout/hierarchy1"/>
    <dgm:cxn modelId="{E96DA6B5-8783-46C4-AB30-23CA2BB241E1}" type="presParOf" srcId="{B0B5DED8-08A1-4246-B985-7B71E01244E2}" destId="{1E129800-F07E-4C8A-8614-8A56C56506DE}" srcOrd="2" destOrd="0" presId="urn:microsoft.com/office/officeart/2005/8/layout/hierarchy1"/>
    <dgm:cxn modelId="{6DCF3296-0B7C-42E1-8F82-E66D432F6864}" type="presParOf" srcId="{B0B5DED8-08A1-4246-B985-7B71E01244E2}" destId="{2C39C4AF-1C70-4278-821F-44ADB697F643}" srcOrd="3" destOrd="0" presId="urn:microsoft.com/office/officeart/2005/8/layout/hierarchy1"/>
    <dgm:cxn modelId="{EA3D26BF-1E63-43C5-B9E6-E784376AAB5A}" type="presParOf" srcId="{2C39C4AF-1C70-4278-821F-44ADB697F643}" destId="{8AFC704C-4C77-44DF-9A0A-2A3E805CE048}" srcOrd="0" destOrd="0" presId="urn:microsoft.com/office/officeart/2005/8/layout/hierarchy1"/>
    <dgm:cxn modelId="{B4708DE1-FD8D-4B4B-81B5-154B967502CC}" type="presParOf" srcId="{8AFC704C-4C77-44DF-9A0A-2A3E805CE048}" destId="{DC2FF9E7-D50B-4D76-9529-37A80162D708}" srcOrd="0" destOrd="0" presId="urn:microsoft.com/office/officeart/2005/8/layout/hierarchy1"/>
    <dgm:cxn modelId="{1AF6DE6A-7BC2-4F40-B73A-73138B4FF94D}" type="presParOf" srcId="{8AFC704C-4C77-44DF-9A0A-2A3E805CE048}" destId="{859E427D-7817-40DC-BE41-7DC1C967699D}" srcOrd="1" destOrd="0" presId="urn:microsoft.com/office/officeart/2005/8/layout/hierarchy1"/>
    <dgm:cxn modelId="{79869AF0-D306-4671-AEE4-7677F91F0271}" type="presParOf" srcId="{2C39C4AF-1C70-4278-821F-44ADB697F643}" destId="{10F09442-48F6-4013-9FF7-5FAB0E6538D3}" srcOrd="1" destOrd="0" presId="urn:microsoft.com/office/officeart/2005/8/layout/hierarchy1"/>
    <dgm:cxn modelId="{8DE319C4-3396-47C5-B852-C9156C16A0B7}" type="presParOf" srcId="{10F09442-48F6-4013-9FF7-5FAB0E6538D3}" destId="{CFD96196-C823-48D9-84A1-05548E686A5B}" srcOrd="0" destOrd="0" presId="urn:microsoft.com/office/officeart/2005/8/layout/hierarchy1"/>
    <dgm:cxn modelId="{36743C60-D829-4D5B-8694-1A31C00D30B2}" type="presParOf" srcId="{10F09442-48F6-4013-9FF7-5FAB0E6538D3}" destId="{F0433075-B223-4382-BFF7-8CCD3E4CADD4}" srcOrd="1" destOrd="0" presId="urn:microsoft.com/office/officeart/2005/8/layout/hierarchy1"/>
    <dgm:cxn modelId="{44736911-28F5-4910-AC21-EEDD890B806B}" type="presParOf" srcId="{F0433075-B223-4382-BFF7-8CCD3E4CADD4}" destId="{224DC9F5-9BAD-4CF0-A826-7A7ED3D02454}" srcOrd="0" destOrd="0" presId="urn:microsoft.com/office/officeart/2005/8/layout/hierarchy1"/>
    <dgm:cxn modelId="{7E5BB731-734C-413D-A887-2163E3F87563}" type="presParOf" srcId="{224DC9F5-9BAD-4CF0-A826-7A7ED3D02454}" destId="{0B6473C4-464F-428A-974E-F3B31B942505}" srcOrd="0" destOrd="0" presId="urn:microsoft.com/office/officeart/2005/8/layout/hierarchy1"/>
    <dgm:cxn modelId="{57D4205E-F04C-4F52-8037-A81CAD1F50DB}" type="presParOf" srcId="{224DC9F5-9BAD-4CF0-A826-7A7ED3D02454}" destId="{C4E5EA0D-0C4B-4AFA-A0E3-5977D510265E}" srcOrd="1" destOrd="0" presId="urn:microsoft.com/office/officeart/2005/8/layout/hierarchy1"/>
    <dgm:cxn modelId="{E868250C-C01F-4E74-8509-334B960E8A69}" type="presParOf" srcId="{F0433075-B223-4382-BFF7-8CCD3E4CADD4}" destId="{D0046BEE-7D92-43E2-9D1F-972A95AFFE38}"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D96196-C823-48D9-84A1-05548E686A5B}">
      <dsp:nvSpPr>
        <dsp:cNvPr id="0" name=""/>
        <dsp:cNvSpPr/>
      </dsp:nvSpPr>
      <dsp:spPr>
        <a:xfrm>
          <a:off x="3396215" y="2722670"/>
          <a:ext cx="1858738" cy="337233"/>
        </a:xfrm>
        <a:custGeom>
          <a:avLst/>
          <a:gdLst/>
          <a:ahLst/>
          <a:cxnLst/>
          <a:rect l="0" t="0" r="0" b="0"/>
          <a:pathLst>
            <a:path>
              <a:moveTo>
                <a:pt x="1858738" y="0"/>
              </a:moveTo>
              <a:lnTo>
                <a:pt x="1858738" y="214872"/>
              </a:lnTo>
              <a:lnTo>
                <a:pt x="0" y="214872"/>
              </a:lnTo>
              <a:lnTo>
                <a:pt x="0" y="337233"/>
              </a:lnTo>
            </a:path>
          </a:pathLst>
        </a:custGeom>
        <a:noFill/>
        <a:ln w="25400" cap="flat" cmpd="sng" algn="ctr">
          <a:noFill/>
          <a:prstDash val="solid"/>
        </a:ln>
        <a:effectLst/>
      </dsp:spPr>
      <dsp:style>
        <a:lnRef idx="2">
          <a:scrgbClr r="0" g="0" b="0"/>
        </a:lnRef>
        <a:fillRef idx="0">
          <a:scrgbClr r="0" g="0" b="0"/>
        </a:fillRef>
        <a:effectRef idx="0">
          <a:scrgbClr r="0" g="0" b="0"/>
        </a:effectRef>
        <a:fontRef idx="minor"/>
      </dsp:style>
    </dsp:sp>
    <dsp:sp modelId="{1E129800-F07E-4C8A-8614-8A56C56506DE}">
      <dsp:nvSpPr>
        <dsp:cNvPr id="0" name=""/>
        <dsp:cNvSpPr/>
      </dsp:nvSpPr>
      <dsp:spPr>
        <a:xfrm>
          <a:off x="3322828" y="1200641"/>
          <a:ext cx="1932125" cy="384144"/>
        </a:xfrm>
        <a:custGeom>
          <a:avLst/>
          <a:gdLst/>
          <a:ahLst/>
          <a:cxnLst/>
          <a:rect l="0" t="0" r="0" b="0"/>
          <a:pathLst>
            <a:path>
              <a:moveTo>
                <a:pt x="0" y="0"/>
              </a:moveTo>
              <a:lnTo>
                <a:pt x="0" y="261783"/>
              </a:lnTo>
              <a:lnTo>
                <a:pt x="1932125" y="261783"/>
              </a:lnTo>
              <a:lnTo>
                <a:pt x="1932125" y="384144"/>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C0ED59A-1ACF-49C5-9EE0-194A43A3FA47}">
      <dsp:nvSpPr>
        <dsp:cNvPr id="0" name=""/>
        <dsp:cNvSpPr/>
      </dsp:nvSpPr>
      <dsp:spPr>
        <a:xfrm>
          <a:off x="1356069" y="1200641"/>
          <a:ext cx="1966758" cy="384144"/>
        </a:xfrm>
        <a:custGeom>
          <a:avLst/>
          <a:gdLst/>
          <a:ahLst/>
          <a:cxnLst/>
          <a:rect l="0" t="0" r="0" b="0"/>
          <a:pathLst>
            <a:path>
              <a:moveTo>
                <a:pt x="1966758" y="0"/>
              </a:moveTo>
              <a:lnTo>
                <a:pt x="1966758" y="261783"/>
              </a:lnTo>
              <a:lnTo>
                <a:pt x="0" y="261783"/>
              </a:lnTo>
              <a:lnTo>
                <a:pt x="0" y="384144"/>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9003837-63D3-48DA-87ED-754347A8C453}">
      <dsp:nvSpPr>
        <dsp:cNvPr id="0" name=""/>
        <dsp:cNvSpPr/>
      </dsp:nvSpPr>
      <dsp:spPr>
        <a:xfrm>
          <a:off x="2131635" y="1731"/>
          <a:ext cx="2382385" cy="1198910"/>
        </a:xfrm>
        <a:prstGeom prst="roundRect">
          <a:avLst>
            <a:gd name="adj" fmla="val 10000"/>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CD72B300-9110-4679-9612-90F9B398B0B3}">
      <dsp:nvSpPr>
        <dsp:cNvPr id="0" name=""/>
        <dsp:cNvSpPr/>
      </dsp:nvSpPr>
      <dsp:spPr>
        <a:xfrm>
          <a:off x="2278395" y="141153"/>
          <a:ext cx="2382385" cy="1198910"/>
        </a:xfrm>
        <a:prstGeom prst="roundRect">
          <a:avLst>
            <a:gd name="adj" fmla="val 10000"/>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tr-TR" sz="1400" kern="1200" dirty="0" smtClean="0">
              <a:solidFill>
                <a:schemeClr val="tx2">
                  <a:lumMod val="75000"/>
                </a:schemeClr>
              </a:solidFill>
              <a:effectLst/>
              <a:latin typeface="Times New Roman" panose="02020603050405020304" pitchFamily="18" charset="0"/>
              <a:cs typeface="Times New Roman" panose="02020603050405020304" pitchFamily="18" charset="0"/>
            </a:rPr>
            <a:t>Prof. Dr. Mithat KIYAK</a:t>
          </a:r>
        </a:p>
        <a:p>
          <a:pPr lvl="0" algn="ctr" defTabSz="622300">
            <a:lnSpc>
              <a:spcPct val="90000"/>
            </a:lnSpc>
            <a:spcBef>
              <a:spcPct val="0"/>
            </a:spcBef>
            <a:spcAft>
              <a:spcPct val="35000"/>
            </a:spcAft>
          </a:pPr>
          <a:r>
            <a:rPr lang="tr-TR" sz="1400" kern="1200" dirty="0" smtClean="0">
              <a:solidFill>
                <a:schemeClr val="tx2">
                  <a:lumMod val="75000"/>
                </a:schemeClr>
              </a:solidFill>
              <a:effectLst/>
              <a:latin typeface="Times New Roman" panose="02020603050405020304" pitchFamily="18" charset="0"/>
              <a:cs typeface="Times New Roman" panose="02020603050405020304" pitchFamily="18" charset="0"/>
            </a:rPr>
            <a:t>Kalite Süreçlerinden Sorumlu </a:t>
          </a:r>
        </a:p>
        <a:p>
          <a:pPr lvl="0" algn="ctr" defTabSz="622300">
            <a:lnSpc>
              <a:spcPct val="90000"/>
            </a:lnSpc>
            <a:spcBef>
              <a:spcPct val="0"/>
            </a:spcBef>
            <a:spcAft>
              <a:spcPct val="35000"/>
            </a:spcAft>
          </a:pPr>
          <a:r>
            <a:rPr lang="tr-TR" sz="1400" kern="1200" dirty="0" smtClean="0">
              <a:solidFill>
                <a:schemeClr val="tx2">
                  <a:lumMod val="75000"/>
                </a:schemeClr>
              </a:solidFill>
              <a:effectLst/>
              <a:latin typeface="Times New Roman" panose="02020603050405020304" pitchFamily="18" charset="0"/>
              <a:cs typeface="Times New Roman" panose="02020603050405020304" pitchFamily="18" charset="0"/>
            </a:rPr>
            <a:t>Rektör Yardımcısı</a:t>
          </a:r>
        </a:p>
        <a:p>
          <a:pPr lvl="0" algn="ctr" defTabSz="622300">
            <a:lnSpc>
              <a:spcPct val="90000"/>
            </a:lnSpc>
            <a:spcBef>
              <a:spcPct val="0"/>
            </a:spcBef>
            <a:spcAft>
              <a:spcPct val="35000"/>
            </a:spcAft>
          </a:pPr>
          <a:r>
            <a:rPr lang="tr-TR" sz="1400" kern="1200" dirty="0" smtClean="0">
              <a:solidFill>
                <a:schemeClr val="tx2">
                  <a:lumMod val="75000"/>
                </a:schemeClr>
              </a:solidFill>
              <a:effectLst/>
              <a:latin typeface="Times New Roman" panose="02020603050405020304" pitchFamily="18" charset="0"/>
              <a:cs typeface="Times New Roman" panose="02020603050405020304" pitchFamily="18" charset="0"/>
            </a:rPr>
            <a:t>Kalite Komisyonu Başkanı</a:t>
          </a:r>
          <a:endParaRPr lang="tr-TR" sz="1400" kern="1200" dirty="0">
            <a:solidFill>
              <a:schemeClr val="tx2">
                <a:lumMod val="75000"/>
              </a:schemeClr>
            </a:solidFill>
            <a:effectLst/>
            <a:latin typeface="Times New Roman" panose="02020603050405020304" pitchFamily="18" charset="0"/>
            <a:cs typeface="Times New Roman" panose="02020603050405020304" pitchFamily="18" charset="0"/>
          </a:endParaRPr>
        </a:p>
      </dsp:txBody>
      <dsp:txXfrm>
        <a:off x="2313510" y="176268"/>
        <a:ext cx="2312155" cy="1128680"/>
      </dsp:txXfrm>
    </dsp:sp>
    <dsp:sp modelId="{448A4DC9-24CF-4AEE-A226-E27F79C1CC4C}">
      <dsp:nvSpPr>
        <dsp:cNvPr id="0" name=""/>
        <dsp:cNvSpPr/>
      </dsp:nvSpPr>
      <dsp:spPr>
        <a:xfrm>
          <a:off x="-19294" y="1584786"/>
          <a:ext cx="2750727" cy="1083819"/>
        </a:xfrm>
        <a:prstGeom prst="roundRect">
          <a:avLst>
            <a:gd name="adj" fmla="val 10000"/>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45D1B525-713B-4319-9737-D7916CE2A044}">
      <dsp:nvSpPr>
        <dsp:cNvPr id="0" name=""/>
        <dsp:cNvSpPr/>
      </dsp:nvSpPr>
      <dsp:spPr>
        <a:xfrm>
          <a:off x="127465" y="1724207"/>
          <a:ext cx="2750727" cy="1083819"/>
        </a:xfrm>
        <a:prstGeom prst="roundRect">
          <a:avLst>
            <a:gd name="adj" fmla="val 10000"/>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tr-TR" sz="1500" kern="1200" dirty="0" smtClean="0">
              <a:solidFill>
                <a:schemeClr val="tx2">
                  <a:lumMod val="75000"/>
                </a:schemeClr>
              </a:solidFill>
              <a:effectLst/>
              <a:latin typeface="Times New Roman" panose="02020603050405020304" pitchFamily="18" charset="0"/>
              <a:cs typeface="Times New Roman" panose="02020603050405020304" pitchFamily="18" charset="0"/>
            </a:rPr>
            <a:t>Prof. Dr. Işıl KÜÇÜKAY</a:t>
          </a:r>
        </a:p>
        <a:p>
          <a:pPr lvl="0" algn="ctr" defTabSz="666750">
            <a:lnSpc>
              <a:spcPct val="90000"/>
            </a:lnSpc>
            <a:spcBef>
              <a:spcPct val="0"/>
            </a:spcBef>
            <a:spcAft>
              <a:spcPct val="35000"/>
            </a:spcAft>
          </a:pPr>
          <a:r>
            <a:rPr lang="tr-TR" sz="1500" kern="1200" dirty="0" smtClean="0">
              <a:solidFill>
                <a:schemeClr val="tx2">
                  <a:lumMod val="75000"/>
                </a:schemeClr>
              </a:solidFill>
              <a:effectLst/>
              <a:latin typeface="Times New Roman" panose="02020603050405020304" pitchFamily="18" charset="0"/>
              <a:cs typeface="Times New Roman" panose="02020603050405020304" pitchFamily="18" charset="0"/>
            </a:rPr>
            <a:t>Rektör Danışmanı</a:t>
          </a:r>
        </a:p>
        <a:p>
          <a:pPr lvl="0" algn="ctr" defTabSz="666750">
            <a:lnSpc>
              <a:spcPct val="90000"/>
            </a:lnSpc>
            <a:spcBef>
              <a:spcPct val="0"/>
            </a:spcBef>
            <a:spcAft>
              <a:spcPct val="35000"/>
            </a:spcAft>
          </a:pPr>
          <a:r>
            <a:rPr lang="tr-TR" sz="1500" kern="1200" dirty="0" smtClean="0">
              <a:solidFill>
                <a:schemeClr val="tx2">
                  <a:lumMod val="75000"/>
                </a:schemeClr>
              </a:solidFill>
              <a:effectLst/>
              <a:latin typeface="Times New Roman" panose="02020603050405020304" pitchFamily="18" charset="0"/>
              <a:cs typeface="Times New Roman" panose="02020603050405020304" pitchFamily="18" charset="0"/>
            </a:rPr>
            <a:t>Kalite Komisyonu Başkan Yardımcısı</a:t>
          </a:r>
          <a:endParaRPr lang="tr-TR" sz="1500" kern="1200" dirty="0"/>
        </a:p>
      </dsp:txBody>
      <dsp:txXfrm>
        <a:off x="159209" y="1755951"/>
        <a:ext cx="2687239" cy="1020331"/>
      </dsp:txXfrm>
    </dsp:sp>
    <dsp:sp modelId="{DC2FF9E7-D50B-4D76-9529-37A80162D708}">
      <dsp:nvSpPr>
        <dsp:cNvPr id="0" name=""/>
        <dsp:cNvSpPr/>
      </dsp:nvSpPr>
      <dsp:spPr>
        <a:xfrm>
          <a:off x="3941167" y="1584786"/>
          <a:ext cx="2627572" cy="1137884"/>
        </a:xfrm>
        <a:prstGeom prst="roundRect">
          <a:avLst>
            <a:gd name="adj" fmla="val 10000"/>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859E427D-7817-40DC-BE41-7DC1C967699D}">
      <dsp:nvSpPr>
        <dsp:cNvPr id="0" name=""/>
        <dsp:cNvSpPr/>
      </dsp:nvSpPr>
      <dsp:spPr>
        <a:xfrm>
          <a:off x="4087927" y="1724207"/>
          <a:ext cx="2627572" cy="1137884"/>
        </a:xfrm>
        <a:prstGeom prst="roundRect">
          <a:avLst>
            <a:gd name="adj" fmla="val 10000"/>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tr-TR" sz="1500" kern="1200" dirty="0" smtClean="0">
              <a:solidFill>
                <a:schemeClr val="tx2">
                  <a:lumMod val="75000"/>
                </a:schemeClr>
              </a:solidFill>
              <a:latin typeface="Times New Roman" panose="02020603050405020304" pitchFamily="18" charset="0"/>
              <a:cs typeface="Times New Roman" panose="02020603050405020304" pitchFamily="18" charset="0"/>
            </a:rPr>
            <a:t>Nilgün DENİZ KORKMAZ</a:t>
          </a:r>
        </a:p>
        <a:p>
          <a:pPr lvl="0" algn="ctr" defTabSz="666750">
            <a:lnSpc>
              <a:spcPct val="90000"/>
            </a:lnSpc>
            <a:spcBef>
              <a:spcPct val="0"/>
            </a:spcBef>
            <a:spcAft>
              <a:spcPct val="35000"/>
            </a:spcAft>
          </a:pPr>
          <a:r>
            <a:rPr lang="tr-TR" sz="1500" kern="1200" dirty="0" smtClean="0">
              <a:solidFill>
                <a:schemeClr val="tx2">
                  <a:lumMod val="75000"/>
                </a:schemeClr>
              </a:solidFill>
              <a:latin typeface="Times New Roman" panose="02020603050405020304" pitchFamily="18" charset="0"/>
              <a:cs typeface="Times New Roman" panose="02020603050405020304" pitchFamily="18" charset="0"/>
            </a:rPr>
            <a:t>Kalite Süreçlerinden Sorumlu Genel Sekreter Yardımcısı</a:t>
          </a:r>
          <a:endParaRPr lang="tr-TR" sz="1500" kern="1200" dirty="0">
            <a:solidFill>
              <a:schemeClr val="tx2">
                <a:lumMod val="75000"/>
              </a:schemeClr>
            </a:solidFill>
            <a:latin typeface="Times New Roman" panose="02020603050405020304" pitchFamily="18" charset="0"/>
            <a:cs typeface="Times New Roman" panose="02020603050405020304" pitchFamily="18" charset="0"/>
          </a:endParaRPr>
        </a:p>
      </dsp:txBody>
      <dsp:txXfrm>
        <a:off x="4121254" y="1757534"/>
        <a:ext cx="2560918" cy="1071230"/>
      </dsp:txXfrm>
    </dsp:sp>
    <dsp:sp modelId="{0B6473C4-464F-428A-974E-F3B31B942505}">
      <dsp:nvSpPr>
        <dsp:cNvPr id="0" name=""/>
        <dsp:cNvSpPr/>
      </dsp:nvSpPr>
      <dsp:spPr>
        <a:xfrm>
          <a:off x="2297970" y="3059904"/>
          <a:ext cx="2196490" cy="838733"/>
        </a:xfrm>
        <a:prstGeom prst="roundRect">
          <a:avLst>
            <a:gd name="adj" fmla="val 10000"/>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C4E5EA0D-0C4B-4AFA-A0E3-5977D510265E}">
      <dsp:nvSpPr>
        <dsp:cNvPr id="0" name=""/>
        <dsp:cNvSpPr/>
      </dsp:nvSpPr>
      <dsp:spPr>
        <a:xfrm>
          <a:off x="2444730" y="3199326"/>
          <a:ext cx="2196490" cy="838733"/>
        </a:xfrm>
        <a:prstGeom prst="roundRect">
          <a:avLst>
            <a:gd name="adj" fmla="val 10000"/>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tr-TR" sz="1500" kern="1200" dirty="0" smtClean="0">
              <a:solidFill>
                <a:schemeClr val="tx2">
                  <a:lumMod val="75000"/>
                </a:schemeClr>
              </a:solidFill>
              <a:latin typeface="Times New Roman" panose="02020603050405020304" pitchFamily="18" charset="0"/>
              <a:cs typeface="Times New Roman" panose="02020603050405020304" pitchFamily="18" charset="0"/>
            </a:rPr>
            <a:t>Kalite Yönetimi Birimi</a:t>
          </a:r>
          <a:endParaRPr lang="tr-TR" sz="1500" kern="1200" dirty="0">
            <a:solidFill>
              <a:schemeClr val="tx2">
                <a:lumMod val="75000"/>
              </a:schemeClr>
            </a:solidFill>
            <a:latin typeface="Times New Roman" panose="02020603050405020304" pitchFamily="18" charset="0"/>
            <a:cs typeface="Times New Roman" panose="02020603050405020304" pitchFamily="18" charset="0"/>
          </a:endParaRPr>
        </a:p>
      </dsp:txBody>
      <dsp:txXfrm>
        <a:off x="2469296" y="3223892"/>
        <a:ext cx="2147358" cy="78960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30EFA7-713A-417F-85AC-E44AA84A7B9E}" type="datetimeFigureOut">
              <a:rPr lang="tr-TR" smtClean="0"/>
              <a:t>16.02.2026</a:t>
            </a:fld>
            <a:endParaRPr lang="tr-TR"/>
          </a:p>
        </p:txBody>
      </p:sp>
      <p:sp>
        <p:nvSpPr>
          <p:cNvPr id="4" name="Slayt Görüntüsü Yer Tutucus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1C2B8B-2A1B-44B3-985B-5F7DB50E277C}" type="slidenum">
              <a:rPr lang="tr-TR" smtClean="0"/>
              <a:t>‹#›</a:t>
            </a:fld>
            <a:endParaRPr lang="tr-TR"/>
          </a:p>
        </p:txBody>
      </p:sp>
    </p:spTree>
    <p:extLst>
      <p:ext uri="{BB962C8B-B14F-4D97-AF65-F5344CB8AC3E}">
        <p14:creationId xmlns:p14="http://schemas.microsoft.com/office/powerpoint/2010/main" val="19374641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685800" y="2130425"/>
            <a:ext cx="7772400" cy="1470025"/>
          </a:xfrm>
        </p:spPr>
        <p:txBody>
          <a:bodyPr/>
          <a:lstStyle/>
          <a:p>
            <a:r>
              <a:rPr lang="tr-TR"/>
              <a:t>Asıl başlık stili için tıklatın</a:t>
            </a:r>
          </a:p>
        </p:txBody>
      </p:sp>
      <p:sp>
        <p:nvSpPr>
          <p:cNvPr id="3" name="Alt Başlı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tıklayın</a:t>
            </a:r>
          </a:p>
        </p:txBody>
      </p:sp>
      <p:sp>
        <p:nvSpPr>
          <p:cNvPr id="4" name="Veri Yer Tutucusu 3"/>
          <p:cNvSpPr>
            <a:spLocks noGrp="1"/>
          </p:cNvSpPr>
          <p:nvPr>
            <p:ph type="dt" sz="half" idx="10"/>
          </p:nvPr>
        </p:nvSpPr>
        <p:spPr/>
        <p:txBody>
          <a:bodyPr/>
          <a:lstStyle>
            <a:lvl1pPr>
              <a:defRPr/>
            </a:lvl1pPr>
          </a:lstStyle>
          <a:p>
            <a:pPr>
              <a:defRPr/>
            </a:pPr>
            <a:fld id="{E6F1354A-5D45-4245-A038-84414EE0F6C4}" type="datetime1">
              <a:rPr lang="tr-TR" smtClean="0"/>
              <a:t>16.02.2026</a:t>
            </a:fld>
            <a:endParaRPr lang="tr-TR"/>
          </a:p>
        </p:txBody>
      </p:sp>
      <p:sp>
        <p:nvSpPr>
          <p:cNvPr id="5" name="Altbilgi Yer Tutucusu 4"/>
          <p:cNvSpPr>
            <a:spLocks noGrp="1"/>
          </p:cNvSpPr>
          <p:nvPr>
            <p:ph type="ftr" sz="quarter" idx="11"/>
          </p:nvPr>
        </p:nvSpPr>
        <p:spPr/>
        <p:txBody>
          <a:bodyPr/>
          <a:lstStyle>
            <a:lvl1pPr>
              <a:defRPr/>
            </a:lvl1pPr>
          </a:lstStyle>
          <a:p>
            <a:pPr>
              <a:defRPr/>
            </a:pPr>
            <a:r>
              <a:rPr lang="tr-TR"/>
              <a:t>www.sakarya.edu.tr</a:t>
            </a:r>
          </a:p>
        </p:txBody>
      </p:sp>
      <p:sp>
        <p:nvSpPr>
          <p:cNvPr id="6" name="Slayt Numarası Yer Tutucusu 5"/>
          <p:cNvSpPr>
            <a:spLocks noGrp="1"/>
          </p:cNvSpPr>
          <p:nvPr>
            <p:ph type="sldNum" sz="quarter" idx="12"/>
          </p:nvPr>
        </p:nvSpPr>
        <p:spPr/>
        <p:txBody>
          <a:bodyPr/>
          <a:lstStyle>
            <a:lvl1pPr>
              <a:defRPr/>
            </a:lvl1pPr>
          </a:lstStyle>
          <a:p>
            <a:pPr>
              <a:defRPr/>
            </a:pPr>
            <a:fld id="{90B06B54-0DD6-4422-8C32-6E224113AFC6}" type="slidenum">
              <a:rPr lang="tr-TR" altLang="tr-TR"/>
              <a:pPr>
                <a:defRPr/>
              </a:pPr>
              <a:t>‹#›</a:t>
            </a:fld>
            <a:endParaRPr lang="tr-TR" altLang="tr-TR"/>
          </a:p>
        </p:txBody>
      </p:sp>
    </p:spTree>
    <p:extLst>
      <p:ext uri="{BB962C8B-B14F-4D97-AF65-F5344CB8AC3E}">
        <p14:creationId xmlns:p14="http://schemas.microsoft.com/office/powerpoint/2010/main" val="4165441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lvl1pPr>
              <a:defRPr/>
            </a:lvl1pPr>
          </a:lstStyle>
          <a:p>
            <a:pPr>
              <a:defRPr/>
            </a:pPr>
            <a:fld id="{7030289E-DE51-46D4-BBC3-8E258CCF80F8}" type="datetime1">
              <a:rPr lang="tr-TR" smtClean="0"/>
              <a:t>16.02.2026</a:t>
            </a:fld>
            <a:endParaRPr lang="tr-TR"/>
          </a:p>
        </p:txBody>
      </p:sp>
      <p:sp>
        <p:nvSpPr>
          <p:cNvPr id="5" name="Altbilgi Yer Tutucusu 4"/>
          <p:cNvSpPr>
            <a:spLocks noGrp="1"/>
          </p:cNvSpPr>
          <p:nvPr>
            <p:ph type="ftr" sz="quarter" idx="11"/>
          </p:nvPr>
        </p:nvSpPr>
        <p:spPr/>
        <p:txBody>
          <a:bodyPr/>
          <a:lstStyle>
            <a:lvl1pPr>
              <a:defRPr/>
            </a:lvl1pPr>
          </a:lstStyle>
          <a:p>
            <a:pPr>
              <a:defRPr/>
            </a:pPr>
            <a:r>
              <a:rPr lang="tr-TR"/>
              <a:t>www.sakarya.edu.tr</a:t>
            </a:r>
          </a:p>
        </p:txBody>
      </p:sp>
      <p:sp>
        <p:nvSpPr>
          <p:cNvPr id="6" name="Slayt Numarası Yer Tutucusu 5"/>
          <p:cNvSpPr>
            <a:spLocks noGrp="1"/>
          </p:cNvSpPr>
          <p:nvPr>
            <p:ph type="sldNum" sz="quarter" idx="12"/>
          </p:nvPr>
        </p:nvSpPr>
        <p:spPr/>
        <p:txBody>
          <a:bodyPr/>
          <a:lstStyle>
            <a:lvl1pPr>
              <a:defRPr/>
            </a:lvl1pPr>
          </a:lstStyle>
          <a:p>
            <a:pPr>
              <a:defRPr/>
            </a:pPr>
            <a:fld id="{7C63A1AD-ED13-4280-A8F0-331315672AE7}" type="slidenum">
              <a:rPr lang="tr-TR" altLang="tr-TR"/>
              <a:pPr>
                <a:defRPr/>
              </a:pPr>
              <a:t>‹#›</a:t>
            </a:fld>
            <a:endParaRPr lang="tr-TR" altLang="tr-TR"/>
          </a:p>
        </p:txBody>
      </p:sp>
    </p:spTree>
    <p:extLst>
      <p:ext uri="{BB962C8B-B14F-4D97-AF65-F5344CB8AC3E}">
        <p14:creationId xmlns:p14="http://schemas.microsoft.com/office/powerpoint/2010/main" val="40021278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629400" y="274638"/>
            <a:ext cx="2057400" cy="5851525"/>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457200" y="274638"/>
            <a:ext cx="6019800" cy="5851525"/>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lvl1pPr>
              <a:defRPr/>
            </a:lvl1pPr>
          </a:lstStyle>
          <a:p>
            <a:pPr>
              <a:defRPr/>
            </a:pPr>
            <a:fld id="{C70036A3-517F-4CA2-BDA9-B1E9562BE0C4}" type="datetime1">
              <a:rPr lang="tr-TR" smtClean="0"/>
              <a:t>16.02.2026</a:t>
            </a:fld>
            <a:endParaRPr lang="tr-TR"/>
          </a:p>
        </p:txBody>
      </p:sp>
      <p:sp>
        <p:nvSpPr>
          <p:cNvPr id="5" name="Altbilgi Yer Tutucusu 4"/>
          <p:cNvSpPr>
            <a:spLocks noGrp="1"/>
          </p:cNvSpPr>
          <p:nvPr>
            <p:ph type="ftr" sz="quarter" idx="11"/>
          </p:nvPr>
        </p:nvSpPr>
        <p:spPr/>
        <p:txBody>
          <a:bodyPr/>
          <a:lstStyle>
            <a:lvl1pPr>
              <a:defRPr/>
            </a:lvl1pPr>
          </a:lstStyle>
          <a:p>
            <a:pPr>
              <a:defRPr/>
            </a:pPr>
            <a:r>
              <a:rPr lang="tr-TR"/>
              <a:t>www.sakarya.edu.tr</a:t>
            </a:r>
          </a:p>
        </p:txBody>
      </p:sp>
      <p:sp>
        <p:nvSpPr>
          <p:cNvPr id="6" name="Slayt Numarası Yer Tutucusu 5"/>
          <p:cNvSpPr>
            <a:spLocks noGrp="1"/>
          </p:cNvSpPr>
          <p:nvPr>
            <p:ph type="sldNum" sz="quarter" idx="12"/>
          </p:nvPr>
        </p:nvSpPr>
        <p:spPr/>
        <p:txBody>
          <a:bodyPr/>
          <a:lstStyle>
            <a:lvl1pPr>
              <a:defRPr/>
            </a:lvl1pPr>
          </a:lstStyle>
          <a:p>
            <a:pPr>
              <a:defRPr/>
            </a:pPr>
            <a:fld id="{86815B2E-8855-4081-8B99-D88FE48873FD}" type="slidenum">
              <a:rPr lang="tr-TR" altLang="tr-TR"/>
              <a:pPr>
                <a:defRPr/>
              </a:pPr>
              <a:t>‹#›</a:t>
            </a:fld>
            <a:endParaRPr lang="tr-TR" altLang="tr-TR"/>
          </a:p>
        </p:txBody>
      </p:sp>
    </p:spTree>
    <p:extLst>
      <p:ext uri="{BB962C8B-B14F-4D97-AF65-F5344CB8AC3E}">
        <p14:creationId xmlns:p14="http://schemas.microsoft.com/office/powerpoint/2010/main" val="36899727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lvl1pPr>
              <a:defRPr/>
            </a:lvl1pPr>
          </a:lstStyle>
          <a:p>
            <a:pPr>
              <a:defRPr/>
            </a:pPr>
            <a:fld id="{43B4A51F-4451-406A-9159-09BDFEEB545F}" type="datetime1">
              <a:rPr lang="tr-TR" smtClean="0"/>
              <a:t>16.02.2026</a:t>
            </a:fld>
            <a:endParaRPr lang="tr-TR"/>
          </a:p>
        </p:txBody>
      </p:sp>
      <p:sp>
        <p:nvSpPr>
          <p:cNvPr id="5" name="Altbilgi Yer Tutucusu 4"/>
          <p:cNvSpPr>
            <a:spLocks noGrp="1"/>
          </p:cNvSpPr>
          <p:nvPr>
            <p:ph type="ftr" sz="quarter" idx="11"/>
          </p:nvPr>
        </p:nvSpPr>
        <p:spPr/>
        <p:txBody>
          <a:bodyPr/>
          <a:lstStyle>
            <a:lvl1pPr>
              <a:defRPr/>
            </a:lvl1pPr>
          </a:lstStyle>
          <a:p>
            <a:pPr>
              <a:defRPr/>
            </a:pPr>
            <a:r>
              <a:rPr lang="tr-TR"/>
              <a:t>www.sakarya.edu.tr</a:t>
            </a:r>
          </a:p>
        </p:txBody>
      </p:sp>
      <p:sp>
        <p:nvSpPr>
          <p:cNvPr id="6" name="Slayt Numarası Yer Tutucusu 5"/>
          <p:cNvSpPr>
            <a:spLocks noGrp="1"/>
          </p:cNvSpPr>
          <p:nvPr>
            <p:ph type="sldNum" sz="quarter" idx="12"/>
          </p:nvPr>
        </p:nvSpPr>
        <p:spPr/>
        <p:txBody>
          <a:bodyPr/>
          <a:lstStyle>
            <a:lvl1pPr>
              <a:defRPr/>
            </a:lvl1pPr>
          </a:lstStyle>
          <a:p>
            <a:pPr>
              <a:defRPr/>
            </a:pPr>
            <a:fld id="{ADC1FCEC-F9F1-456F-A6E1-2A6B71C32FB6}" type="slidenum">
              <a:rPr lang="tr-TR" altLang="tr-TR"/>
              <a:pPr>
                <a:defRPr/>
              </a:pPr>
              <a:t>‹#›</a:t>
            </a:fld>
            <a:endParaRPr lang="tr-TR" altLang="tr-TR"/>
          </a:p>
        </p:txBody>
      </p:sp>
    </p:spTree>
    <p:extLst>
      <p:ext uri="{BB962C8B-B14F-4D97-AF65-F5344CB8AC3E}">
        <p14:creationId xmlns:p14="http://schemas.microsoft.com/office/powerpoint/2010/main" val="15957119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722313" y="4406900"/>
            <a:ext cx="7772400" cy="1362075"/>
          </a:xfrm>
        </p:spPr>
        <p:txBody>
          <a:bodyPr anchor="t"/>
          <a:lstStyle>
            <a:lvl1pPr algn="l">
              <a:defRPr sz="4000" b="1" cap="all"/>
            </a:lvl1pPr>
          </a:lstStyle>
          <a:p>
            <a:r>
              <a:rPr lang="tr-TR"/>
              <a:t>Asıl başlık stili için tıklatın</a:t>
            </a:r>
          </a:p>
        </p:txBody>
      </p:sp>
      <p:sp>
        <p:nvSpPr>
          <p:cNvPr id="3" name="Metin Yer Tutucus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lvl1pPr>
              <a:defRPr/>
            </a:lvl1pPr>
          </a:lstStyle>
          <a:p>
            <a:pPr>
              <a:defRPr/>
            </a:pPr>
            <a:fld id="{3D378F6C-EBFE-4828-9F32-9A5DAD863A79}" type="datetime1">
              <a:rPr lang="tr-TR" smtClean="0"/>
              <a:t>16.02.2026</a:t>
            </a:fld>
            <a:endParaRPr lang="tr-TR"/>
          </a:p>
        </p:txBody>
      </p:sp>
      <p:sp>
        <p:nvSpPr>
          <p:cNvPr id="5" name="Altbilgi Yer Tutucusu 4"/>
          <p:cNvSpPr>
            <a:spLocks noGrp="1"/>
          </p:cNvSpPr>
          <p:nvPr>
            <p:ph type="ftr" sz="quarter" idx="11"/>
          </p:nvPr>
        </p:nvSpPr>
        <p:spPr/>
        <p:txBody>
          <a:bodyPr/>
          <a:lstStyle>
            <a:lvl1pPr>
              <a:defRPr/>
            </a:lvl1pPr>
          </a:lstStyle>
          <a:p>
            <a:pPr>
              <a:defRPr/>
            </a:pPr>
            <a:r>
              <a:rPr lang="tr-TR"/>
              <a:t>www.sakarya.edu.tr</a:t>
            </a:r>
          </a:p>
        </p:txBody>
      </p:sp>
      <p:sp>
        <p:nvSpPr>
          <p:cNvPr id="6" name="Slayt Numarası Yer Tutucusu 5"/>
          <p:cNvSpPr>
            <a:spLocks noGrp="1"/>
          </p:cNvSpPr>
          <p:nvPr>
            <p:ph type="sldNum" sz="quarter" idx="12"/>
          </p:nvPr>
        </p:nvSpPr>
        <p:spPr/>
        <p:txBody>
          <a:bodyPr/>
          <a:lstStyle>
            <a:lvl1pPr>
              <a:defRPr/>
            </a:lvl1pPr>
          </a:lstStyle>
          <a:p>
            <a:pPr>
              <a:defRPr/>
            </a:pPr>
            <a:fld id="{94734244-FA05-4781-88B6-E60A45952B5F}" type="slidenum">
              <a:rPr lang="tr-TR" altLang="tr-TR"/>
              <a:pPr>
                <a:defRPr/>
              </a:pPr>
              <a:t>‹#›</a:t>
            </a:fld>
            <a:endParaRPr lang="tr-TR" altLang="tr-TR"/>
          </a:p>
        </p:txBody>
      </p:sp>
    </p:spTree>
    <p:extLst>
      <p:ext uri="{BB962C8B-B14F-4D97-AF65-F5344CB8AC3E}">
        <p14:creationId xmlns:p14="http://schemas.microsoft.com/office/powerpoint/2010/main" val="21756749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3"/>
          <p:cNvSpPr>
            <a:spLocks noGrp="1"/>
          </p:cNvSpPr>
          <p:nvPr>
            <p:ph type="dt" sz="half" idx="10"/>
          </p:nvPr>
        </p:nvSpPr>
        <p:spPr/>
        <p:txBody>
          <a:bodyPr/>
          <a:lstStyle>
            <a:lvl1pPr>
              <a:defRPr/>
            </a:lvl1pPr>
          </a:lstStyle>
          <a:p>
            <a:pPr>
              <a:defRPr/>
            </a:pPr>
            <a:fld id="{B7A8889A-90EA-4A65-90B5-6B24B5E95A4E}" type="datetime1">
              <a:rPr lang="tr-TR" smtClean="0"/>
              <a:t>16.02.2026</a:t>
            </a:fld>
            <a:endParaRPr lang="tr-TR"/>
          </a:p>
        </p:txBody>
      </p:sp>
      <p:sp>
        <p:nvSpPr>
          <p:cNvPr id="6" name="Altbilgi Yer Tutucusu 4"/>
          <p:cNvSpPr>
            <a:spLocks noGrp="1"/>
          </p:cNvSpPr>
          <p:nvPr>
            <p:ph type="ftr" sz="quarter" idx="11"/>
          </p:nvPr>
        </p:nvSpPr>
        <p:spPr/>
        <p:txBody>
          <a:bodyPr/>
          <a:lstStyle>
            <a:lvl1pPr>
              <a:defRPr/>
            </a:lvl1pPr>
          </a:lstStyle>
          <a:p>
            <a:pPr>
              <a:defRPr/>
            </a:pPr>
            <a:r>
              <a:rPr lang="tr-TR"/>
              <a:t>www.sakarya.edu.tr</a:t>
            </a:r>
          </a:p>
        </p:txBody>
      </p:sp>
      <p:sp>
        <p:nvSpPr>
          <p:cNvPr id="7" name="Slayt Numarası Yer Tutucusu 5"/>
          <p:cNvSpPr>
            <a:spLocks noGrp="1"/>
          </p:cNvSpPr>
          <p:nvPr>
            <p:ph type="sldNum" sz="quarter" idx="12"/>
          </p:nvPr>
        </p:nvSpPr>
        <p:spPr/>
        <p:txBody>
          <a:bodyPr/>
          <a:lstStyle>
            <a:lvl1pPr>
              <a:defRPr/>
            </a:lvl1pPr>
          </a:lstStyle>
          <a:p>
            <a:pPr>
              <a:defRPr/>
            </a:pPr>
            <a:fld id="{21C9C163-7B42-4F50-A6E3-53316D5CB96F}" type="slidenum">
              <a:rPr lang="tr-TR" altLang="tr-TR"/>
              <a:pPr>
                <a:defRPr/>
              </a:pPr>
              <a:t>‹#›</a:t>
            </a:fld>
            <a:endParaRPr lang="tr-TR" altLang="tr-TR"/>
          </a:p>
        </p:txBody>
      </p:sp>
    </p:spTree>
    <p:extLst>
      <p:ext uri="{BB962C8B-B14F-4D97-AF65-F5344CB8AC3E}">
        <p14:creationId xmlns:p14="http://schemas.microsoft.com/office/powerpoint/2010/main" val="4371472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lvl1pPr>
              <a:defRPr/>
            </a:lvl1pPr>
          </a:lstStyle>
          <a:p>
            <a:r>
              <a:rPr lang="tr-TR"/>
              <a:t>Asıl başlık stili için tıklatın</a:t>
            </a:r>
          </a:p>
        </p:txBody>
      </p:sp>
      <p:sp>
        <p:nvSpPr>
          <p:cNvPr id="3" name="Metin Yer Tutucus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3"/>
          <p:cNvSpPr>
            <a:spLocks noGrp="1"/>
          </p:cNvSpPr>
          <p:nvPr>
            <p:ph type="dt" sz="half" idx="10"/>
          </p:nvPr>
        </p:nvSpPr>
        <p:spPr/>
        <p:txBody>
          <a:bodyPr/>
          <a:lstStyle>
            <a:lvl1pPr>
              <a:defRPr/>
            </a:lvl1pPr>
          </a:lstStyle>
          <a:p>
            <a:pPr>
              <a:defRPr/>
            </a:pPr>
            <a:fld id="{C46FA17A-A903-415F-AE58-D0E960EA8CEC}" type="datetime1">
              <a:rPr lang="tr-TR" smtClean="0"/>
              <a:t>16.02.2026</a:t>
            </a:fld>
            <a:endParaRPr lang="tr-TR"/>
          </a:p>
        </p:txBody>
      </p:sp>
      <p:sp>
        <p:nvSpPr>
          <p:cNvPr id="8" name="Altbilgi Yer Tutucusu 4"/>
          <p:cNvSpPr>
            <a:spLocks noGrp="1"/>
          </p:cNvSpPr>
          <p:nvPr>
            <p:ph type="ftr" sz="quarter" idx="11"/>
          </p:nvPr>
        </p:nvSpPr>
        <p:spPr/>
        <p:txBody>
          <a:bodyPr/>
          <a:lstStyle>
            <a:lvl1pPr>
              <a:defRPr/>
            </a:lvl1pPr>
          </a:lstStyle>
          <a:p>
            <a:pPr>
              <a:defRPr/>
            </a:pPr>
            <a:r>
              <a:rPr lang="tr-TR"/>
              <a:t>www.sakarya.edu.tr</a:t>
            </a:r>
          </a:p>
        </p:txBody>
      </p:sp>
      <p:sp>
        <p:nvSpPr>
          <p:cNvPr id="9" name="Slayt Numarası Yer Tutucusu 5"/>
          <p:cNvSpPr>
            <a:spLocks noGrp="1"/>
          </p:cNvSpPr>
          <p:nvPr>
            <p:ph type="sldNum" sz="quarter" idx="12"/>
          </p:nvPr>
        </p:nvSpPr>
        <p:spPr/>
        <p:txBody>
          <a:bodyPr/>
          <a:lstStyle>
            <a:lvl1pPr>
              <a:defRPr/>
            </a:lvl1pPr>
          </a:lstStyle>
          <a:p>
            <a:pPr>
              <a:defRPr/>
            </a:pPr>
            <a:fld id="{ECB15BDA-E1FF-49E6-B83D-D7E3BE63BB45}" type="slidenum">
              <a:rPr lang="tr-TR" altLang="tr-TR"/>
              <a:pPr>
                <a:defRPr/>
              </a:pPr>
              <a:t>‹#›</a:t>
            </a:fld>
            <a:endParaRPr lang="tr-TR" altLang="tr-TR"/>
          </a:p>
        </p:txBody>
      </p:sp>
    </p:spTree>
    <p:extLst>
      <p:ext uri="{BB962C8B-B14F-4D97-AF65-F5344CB8AC3E}">
        <p14:creationId xmlns:p14="http://schemas.microsoft.com/office/powerpoint/2010/main" val="17346855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Veri Yer Tutucusu 3"/>
          <p:cNvSpPr>
            <a:spLocks noGrp="1"/>
          </p:cNvSpPr>
          <p:nvPr>
            <p:ph type="dt" sz="half" idx="10"/>
          </p:nvPr>
        </p:nvSpPr>
        <p:spPr/>
        <p:txBody>
          <a:bodyPr/>
          <a:lstStyle>
            <a:lvl1pPr>
              <a:defRPr/>
            </a:lvl1pPr>
          </a:lstStyle>
          <a:p>
            <a:pPr>
              <a:defRPr/>
            </a:pPr>
            <a:fld id="{4A775ED8-8E1A-4452-B4CD-93D6767F14CD}" type="datetime1">
              <a:rPr lang="tr-TR" smtClean="0"/>
              <a:t>16.02.2026</a:t>
            </a:fld>
            <a:endParaRPr lang="tr-TR"/>
          </a:p>
        </p:txBody>
      </p:sp>
      <p:sp>
        <p:nvSpPr>
          <p:cNvPr id="4" name="Altbilgi Yer Tutucusu 4"/>
          <p:cNvSpPr>
            <a:spLocks noGrp="1"/>
          </p:cNvSpPr>
          <p:nvPr>
            <p:ph type="ftr" sz="quarter" idx="11"/>
          </p:nvPr>
        </p:nvSpPr>
        <p:spPr/>
        <p:txBody>
          <a:bodyPr/>
          <a:lstStyle>
            <a:lvl1pPr>
              <a:defRPr/>
            </a:lvl1pPr>
          </a:lstStyle>
          <a:p>
            <a:pPr>
              <a:defRPr/>
            </a:pPr>
            <a:r>
              <a:rPr lang="tr-TR"/>
              <a:t>www.sakarya.edu.tr</a:t>
            </a:r>
          </a:p>
        </p:txBody>
      </p:sp>
      <p:sp>
        <p:nvSpPr>
          <p:cNvPr id="5" name="Slayt Numarası Yer Tutucusu 5"/>
          <p:cNvSpPr>
            <a:spLocks noGrp="1"/>
          </p:cNvSpPr>
          <p:nvPr>
            <p:ph type="sldNum" sz="quarter" idx="12"/>
          </p:nvPr>
        </p:nvSpPr>
        <p:spPr/>
        <p:txBody>
          <a:bodyPr/>
          <a:lstStyle>
            <a:lvl1pPr>
              <a:defRPr/>
            </a:lvl1pPr>
          </a:lstStyle>
          <a:p>
            <a:pPr>
              <a:defRPr/>
            </a:pPr>
            <a:fld id="{358CDCA7-3BCE-49A7-B58C-B224F3C57986}" type="slidenum">
              <a:rPr lang="tr-TR" altLang="tr-TR"/>
              <a:pPr>
                <a:defRPr/>
              </a:pPr>
              <a:t>‹#›</a:t>
            </a:fld>
            <a:endParaRPr lang="tr-TR" altLang="tr-TR"/>
          </a:p>
        </p:txBody>
      </p:sp>
    </p:spTree>
    <p:extLst>
      <p:ext uri="{BB962C8B-B14F-4D97-AF65-F5344CB8AC3E}">
        <p14:creationId xmlns:p14="http://schemas.microsoft.com/office/powerpoint/2010/main" val="8904113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3"/>
          <p:cNvSpPr>
            <a:spLocks noGrp="1"/>
          </p:cNvSpPr>
          <p:nvPr>
            <p:ph type="dt" sz="half" idx="10"/>
          </p:nvPr>
        </p:nvSpPr>
        <p:spPr/>
        <p:txBody>
          <a:bodyPr/>
          <a:lstStyle>
            <a:lvl1pPr>
              <a:defRPr/>
            </a:lvl1pPr>
          </a:lstStyle>
          <a:p>
            <a:pPr>
              <a:defRPr/>
            </a:pPr>
            <a:fld id="{49AD4C93-6960-4E0A-8131-79ECB84786D8}" type="datetime1">
              <a:rPr lang="tr-TR" smtClean="0"/>
              <a:t>16.02.2026</a:t>
            </a:fld>
            <a:endParaRPr lang="tr-TR"/>
          </a:p>
        </p:txBody>
      </p:sp>
      <p:sp>
        <p:nvSpPr>
          <p:cNvPr id="3" name="Altbilgi Yer Tutucusu 4"/>
          <p:cNvSpPr>
            <a:spLocks noGrp="1"/>
          </p:cNvSpPr>
          <p:nvPr>
            <p:ph type="ftr" sz="quarter" idx="11"/>
          </p:nvPr>
        </p:nvSpPr>
        <p:spPr/>
        <p:txBody>
          <a:bodyPr/>
          <a:lstStyle>
            <a:lvl1pPr>
              <a:defRPr/>
            </a:lvl1pPr>
          </a:lstStyle>
          <a:p>
            <a:pPr>
              <a:defRPr/>
            </a:pPr>
            <a:r>
              <a:rPr lang="tr-TR"/>
              <a:t>www.sakarya.edu.tr</a:t>
            </a:r>
          </a:p>
        </p:txBody>
      </p:sp>
      <p:sp>
        <p:nvSpPr>
          <p:cNvPr id="4" name="Slayt Numarası Yer Tutucusu 5"/>
          <p:cNvSpPr>
            <a:spLocks noGrp="1"/>
          </p:cNvSpPr>
          <p:nvPr>
            <p:ph type="sldNum" sz="quarter" idx="12"/>
          </p:nvPr>
        </p:nvSpPr>
        <p:spPr/>
        <p:txBody>
          <a:bodyPr/>
          <a:lstStyle>
            <a:lvl1pPr>
              <a:defRPr/>
            </a:lvl1pPr>
          </a:lstStyle>
          <a:p>
            <a:pPr>
              <a:defRPr/>
            </a:pPr>
            <a:fld id="{2B7E0752-3C77-4E5D-A44C-B4F5831A1AA6}" type="slidenum">
              <a:rPr lang="tr-TR" altLang="tr-TR"/>
              <a:pPr>
                <a:defRPr/>
              </a:pPr>
              <a:t>‹#›</a:t>
            </a:fld>
            <a:endParaRPr lang="tr-TR" altLang="tr-TR"/>
          </a:p>
        </p:txBody>
      </p:sp>
    </p:spTree>
    <p:extLst>
      <p:ext uri="{BB962C8B-B14F-4D97-AF65-F5344CB8AC3E}">
        <p14:creationId xmlns:p14="http://schemas.microsoft.com/office/powerpoint/2010/main" val="41987727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3050"/>
            <a:ext cx="3008313" cy="1162050"/>
          </a:xfrm>
        </p:spPr>
        <p:txBody>
          <a:bodyPr anchor="b"/>
          <a:lstStyle>
            <a:lvl1pPr algn="l">
              <a:defRPr sz="2000" b="1"/>
            </a:lvl1pPr>
          </a:lstStyle>
          <a:p>
            <a:r>
              <a:rPr lang="tr-TR"/>
              <a:t>Asıl başlık stili için tıklatın</a:t>
            </a:r>
          </a:p>
        </p:txBody>
      </p:sp>
      <p:sp>
        <p:nvSpPr>
          <p:cNvPr id="3" name="İçerik Yer Tutucus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5" name="Veri Yer Tutucusu 3"/>
          <p:cNvSpPr>
            <a:spLocks noGrp="1"/>
          </p:cNvSpPr>
          <p:nvPr>
            <p:ph type="dt" sz="half" idx="10"/>
          </p:nvPr>
        </p:nvSpPr>
        <p:spPr/>
        <p:txBody>
          <a:bodyPr/>
          <a:lstStyle>
            <a:lvl1pPr>
              <a:defRPr/>
            </a:lvl1pPr>
          </a:lstStyle>
          <a:p>
            <a:pPr>
              <a:defRPr/>
            </a:pPr>
            <a:fld id="{E47A16EA-3940-45E5-A574-827B6E4B9C4F}" type="datetime1">
              <a:rPr lang="tr-TR" smtClean="0"/>
              <a:t>16.02.2026</a:t>
            </a:fld>
            <a:endParaRPr lang="tr-TR"/>
          </a:p>
        </p:txBody>
      </p:sp>
      <p:sp>
        <p:nvSpPr>
          <p:cNvPr id="6" name="Altbilgi Yer Tutucusu 4"/>
          <p:cNvSpPr>
            <a:spLocks noGrp="1"/>
          </p:cNvSpPr>
          <p:nvPr>
            <p:ph type="ftr" sz="quarter" idx="11"/>
          </p:nvPr>
        </p:nvSpPr>
        <p:spPr/>
        <p:txBody>
          <a:bodyPr/>
          <a:lstStyle>
            <a:lvl1pPr>
              <a:defRPr/>
            </a:lvl1pPr>
          </a:lstStyle>
          <a:p>
            <a:pPr>
              <a:defRPr/>
            </a:pPr>
            <a:r>
              <a:rPr lang="tr-TR"/>
              <a:t>www.sakarya.edu.tr</a:t>
            </a:r>
          </a:p>
        </p:txBody>
      </p:sp>
      <p:sp>
        <p:nvSpPr>
          <p:cNvPr id="7" name="Slayt Numarası Yer Tutucusu 5"/>
          <p:cNvSpPr>
            <a:spLocks noGrp="1"/>
          </p:cNvSpPr>
          <p:nvPr>
            <p:ph type="sldNum" sz="quarter" idx="12"/>
          </p:nvPr>
        </p:nvSpPr>
        <p:spPr/>
        <p:txBody>
          <a:bodyPr/>
          <a:lstStyle>
            <a:lvl1pPr>
              <a:defRPr/>
            </a:lvl1pPr>
          </a:lstStyle>
          <a:p>
            <a:pPr>
              <a:defRPr/>
            </a:pPr>
            <a:fld id="{EAFDF020-534A-42EF-B94C-B27622601A75}" type="slidenum">
              <a:rPr lang="tr-TR" altLang="tr-TR"/>
              <a:pPr>
                <a:defRPr/>
              </a:pPr>
              <a:t>‹#›</a:t>
            </a:fld>
            <a:endParaRPr lang="tr-TR" altLang="tr-TR"/>
          </a:p>
        </p:txBody>
      </p:sp>
    </p:spTree>
    <p:extLst>
      <p:ext uri="{BB962C8B-B14F-4D97-AF65-F5344CB8AC3E}">
        <p14:creationId xmlns:p14="http://schemas.microsoft.com/office/powerpoint/2010/main" val="24113446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4800600"/>
            <a:ext cx="5486400" cy="566738"/>
          </a:xfrm>
        </p:spPr>
        <p:txBody>
          <a:bodyPr anchor="b"/>
          <a:lstStyle>
            <a:lvl1pPr algn="l">
              <a:defRPr sz="2000" b="1"/>
            </a:lvl1pPr>
          </a:lstStyle>
          <a:p>
            <a:r>
              <a:rPr lang="tr-TR"/>
              <a:t>Asıl başlık stili için tıklatın</a:t>
            </a:r>
          </a:p>
        </p:txBody>
      </p:sp>
      <p:sp>
        <p:nvSpPr>
          <p:cNvPr id="3" name="Resim Yer Tutucusu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tr-TR" noProof="0"/>
              <a:t>Resim eklemek için simgeyi tıklatın</a:t>
            </a:r>
          </a:p>
        </p:txBody>
      </p:sp>
      <p:sp>
        <p:nvSpPr>
          <p:cNvPr id="4" name="Metin Yer Tutucus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5" name="Veri Yer Tutucusu 3"/>
          <p:cNvSpPr>
            <a:spLocks noGrp="1"/>
          </p:cNvSpPr>
          <p:nvPr>
            <p:ph type="dt" sz="half" idx="10"/>
          </p:nvPr>
        </p:nvSpPr>
        <p:spPr/>
        <p:txBody>
          <a:bodyPr/>
          <a:lstStyle>
            <a:lvl1pPr>
              <a:defRPr/>
            </a:lvl1pPr>
          </a:lstStyle>
          <a:p>
            <a:pPr>
              <a:defRPr/>
            </a:pPr>
            <a:fld id="{7E660309-619E-4A98-8D4C-7F199499A873}" type="datetime1">
              <a:rPr lang="tr-TR" smtClean="0"/>
              <a:t>16.02.2026</a:t>
            </a:fld>
            <a:endParaRPr lang="tr-TR"/>
          </a:p>
        </p:txBody>
      </p:sp>
      <p:sp>
        <p:nvSpPr>
          <p:cNvPr id="6" name="Altbilgi Yer Tutucusu 4"/>
          <p:cNvSpPr>
            <a:spLocks noGrp="1"/>
          </p:cNvSpPr>
          <p:nvPr>
            <p:ph type="ftr" sz="quarter" idx="11"/>
          </p:nvPr>
        </p:nvSpPr>
        <p:spPr/>
        <p:txBody>
          <a:bodyPr/>
          <a:lstStyle>
            <a:lvl1pPr>
              <a:defRPr/>
            </a:lvl1pPr>
          </a:lstStyle>
          <a:p>
            <a:pPr>
              <a:defRPr/>
            </a:pPr>
            <a:r>
              <a:rPr lang="tr-TR"/>
              <a:t>www.sakarya.edu.tr</a:t>
            </a:r>
          </a:p>
        </p:txBody>
      </p:sp>
      <p:sp>
        <p:nvSpPr>
          <p:cNvPr id="7" name="Slayt Numarası Yer Tutucusu 5"/>
          <p:cNvSpPr>
            <a:spLocks noGrp="1"/>
          </p:cNvSpPr>
          <p:nvPr>
            <p:ph type="sldNum" sz="quarter" idx="12"/>
          </p:nvPr>
        </p:nvSpPr>
        <p:spPr/>
        <p:txBody>
          <a:bodyPr/>
          <a:lstStyle>
            <a:lvl1pPr>
              <a:defRPr/>
            </a:lvl1pPr>
          </a:lstStyle>
          <a:p>
            <a:pPr>
              <a:defRPr/>
            </a:pPr>
            <a:fld id="{AA61821D-E953-460B-AEB2-0E7B0C4E6A36}" type="slidenum">
              <a:rPr lang="tr-TR" altLang="tr-TR"/>
              <a:pPr>
                <a:defRPr/>
              </a:pPr>
              <a:t>‹#›</a:t>
            </a:fld>
            <a:endParaRPr lang="tr-TR" altLang="tr-TR"/>
          </a:p>
        </p:txBody>
      </p:sp>
    </p:spTree>
    <p:extLst>
      <p:ext uri="{BB962C8B-B14F-4D97-AF65-F5344CB8AC3E}">
        <p14:creationId xmlns:p14="http://schemas.microsoft.com/office/powerpoint/2010/main" val="3618024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Başlık Yer Tutucusu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tr-TR" altLang="tr-TR"/>
              <a:t>Asıl başlık stili için tıklatın</a:t>
            </a:r>
          </a:p>
        </p:txBody>
      </p:sp>
      <p:sp>
        <p:nvSpPr>
          <p:cNvPr id="1027" name="Metin Yer Tutucusu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tr-TR" altLang="tr-TR"/>
              <a:t>Asıl metin stillerini düzenlemek için tıklatın</a:t>
            </a:r>
          </a:p>
          <a:p>
            <a:pPr lvl="1"/>
            <a:r>
              <a:rPr lang="tr-TR" altLang="tr-TR"/>
              <a:t>İkinci düzey</a:t>
            </a:r>
          </a:p>
          <a:p>
            <a:pPr lvl="2"/>
            <a:r>
              <a:rPr lang="tr-TR" altLang="tr-TR"/>
              <a:t>Üçüncü düzey</a:t>
            </a:r>
          </a:p>
          <a:p>
            <a:pPr lvl="3"/>
            <a:r>
              <a:rPr lang="tr-TR" altLang="tr-TR"/>
              <a:t>Dördüncü düzey</a:t>
            </a:r>
          </a:p>
          <a:p>
            <a:pPr lvl="4"/>
            <a:r>
              <a:rPr lang="tr-TR" altLang="tr-TR"/>
              <a:t>Beşinci düzey</a:t>
            </a:r>
          </a:p>
        </p:txBody>
      </p:sp>
      <p:sp>
        <p:nvSpPr>
          <p:cNvPr id="4" name="Veri Yer Tutucusu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64891F2A-0062-411F-AC31-5F5EE0417F55}" type="datetime1">
              <a:rPr lang="tr-TR" smtClean="0"/>
              <a:t>16.02.2026</a:t>
            </a:fld>
            <a:endParaRPr lang="tr-TR"/>
          </a:p>
        </p:txBody>
      </p:sp>
      <p:sp>
        <p:nvSpPr>
          <p:cNvPr id="5" name="Altbilgi Yer Tutucusu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r>
              <a:rPr lang="tr-TR"/>
              <a:t>www.sakarya.edu.tr</a:t>
            </a:r>
          </a:p>
        </p:txBody>
      </p:sp>
      <p:sp>
        <p:nvSpPr>
          <p:cNvPr id="6" name="Slayt Numarası Yer Tutucusu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a:defRPr/>
            </a:pPr>
            <a:fld id="{D798881B-7013-400D-BCFF-2080C7919D5D}" type="slidenum">
              <a:rPr lang="tr-TR" altLang="tr-TR"/>
              <a:pPr>
                <a:defRPr/>
              </a:pPr>
              <a:t>‹#›</a:t>
            </a:fld>
            <a:endParaRPr lang="tr-TR" altLang="tr-T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image" Target="../media/image15.webp"/><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3.jfif"/></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webp"/><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jpg"/><Relationship Id="rId4" Type="http://schemas.openxmlformats.org/officeDocument/2006/relationships/image" Target="../media/image35.jfif"/><Relationship Id="rId9" Type="http://schemas.openxmlformats.org/officeDocument/2006/relationships/image" Target="../media/image40.emf"/></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png"/><Relationship Id="rId7" Type="http://schemas.openxmlformats.org/officeDocument/2006/relationships/diagramColors" Target="../diagrams/colors1.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0.jp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1.jp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8.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7.emf"/><Relationship Id="rId5" Type="http://schemas.openxmlformats.org/officeDocument/2006/relationships/image" Target="../media/image56.emf"/><Relationship Id="rId4" Type="http://schemas.openxmlformats.org/officeDocument/2006/relationships/image" Target="../media/image55.emf"/></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60.emf"/><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1347574" y="1988840"/>
            <a:ext cx="6448852" cy="2952750"/>
          </a:xfrm>
        </p:spPr>
        <p:txBody>
          <a:bodyPr rtlCol="0">
            <a:noAutofit/>
          </a:bodyPr>
          <a:lstStyle/>
          <a:p>
            <a:pPr fontAlgn="auto">
              <a:spcAft>
                <a:spcPts val="0"/>
              </a:spcAft>
              <a:defRPr/>
            </a:pPr>
            <a:r>
              <a:rPr lang="tr-TR" sz="4000" b="1" dirty="0" smtClean="0">
                <a:solidFill>
                  <a:srgbClr val="112F63"/>
                </a:solidFill>
                <a:latin typeface="Times New Roman" panose="02020603050405020304" pitchFamily="18" charset="0"/>
                <a:cs typeface="Times New Roman" panose="02020603050405020304" pitchFamily="18" charset="0"/>
              </a:rPr>
              <a:t>İDARİ PERSONEL ORYANTASYON SUNUMU</a:t>
            </a:r>
            <a:endParaRPr lang="tr-TR" sz="4000" b="1" dirty="0">
              <a:solidFill>
                <a:srgbClr val="112F63"/>
              </a:solidFill>
              <a:latin typeface="Times New Roman" panose="02020603050405020304" pitchFamily="18" charset="0"/>
              <a:cs typeface="Times New Roman" panose="02020603050405020304" pitchFamily="18" charset="0"/>
            </a:endParaRPr>
          </a:p>
        </p:txBody>
      </p:sp>
      <p:pic>
        <p:nvPicPr>
          <p:cNvPr id="3078" name="Resim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601886"/>
            <a:ext cx="9144000" cy="345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Alt Başlık 3"/>
          <p:cNvSpPr>
            <a:spLocks noGrp="1"/>
          </p:cNvSpPr>
          <p:nvPr>
            <p:ph type="subTitle" idx="1"/>
          </p:nvPr>
        </p:nvSpPr>
        <p:spPr>
          <a:xfrm>
            <a:off x="1370149" y="4297483"/>
            <a:ext cx="6400800" cy="1752600"/>
          </a:xfrm>
        </p:spPr>
        <p:txBody>
          <a:bodyPr/>
          <a:lstStyle/>
          <a:p>
            <a:r>
              <a:rPr lang="tr-TR" sz="3600" b="1" dirty="0" smtClean="0">
                <a:solidFill>
                  <a:schemeClr val="tx1">
                    <a:lumMod val="75000"/>
                    <a:lumOff val="25000"/>
                  </a:schemeClr>
                </a:solidFill>
                <a:latin typeface="Times New Roman" panose="02020603050405020304" pitchFamily="18" charset="0"/>
                <a:cs typeface="Times New Roman" panose="02020603050405020304" pitchFamily="18" charset="0"/>
              </a:rPr>
              <a:t>2026</a:t>
            </a:r>
            <a:endParaRPr lang="tr-TR" sz="3600"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8" name="Altbilgi Yer Tutucusu 2">
            <a:extLst>
              <a:ext uri="{FF2B5EF4-FFF2-40B4-BE49-F238E27FC236}">
                <a16:creationId xmlns:a16="http://schemas.microsoft.com/office/drawing/2014/main" id="{22B7617D-F9FA-0C49-9C1C-C8A73D5D6BC2}"/>
              </a:ext>
            </a:extLst>
          </p:cNvPr>
          <p:cNvSpPr>
            <a:spLocks noGrp="1"/>
          </p:cNvSpPr>
          <p:nvPr>
            <p:ph type="ftr" sz="quarter" idx="11"/>
          </p:nvPr>
        </p:nvSpPr>
        <p:spPr>
          <a:xfrm>
            <a:off x="6588224" y="6179875"/>
            <a:ext cx="2895600" cy="365125"/>
          </a:xfrm>
        </p:spPr>
        <p:txBody>
          <a:bodyPr/>
          <a:lstStyle/>
          <a:p>
            <a:pPr>
              <a:defRPr/>
            </a:pPr>
            <a:r>
              <a:rPr lang="tr-TR" dirty="0" smtClean="0">
                <a:solidFill>
                  <a:schemeClr val="tx1">
                    <a:lumMod val="65000"/>
                    <a:lumOff val="35000"/>
                  </a:schemeClr>
                </a:solidFill>
                <a:latin typeface="Times New Roman" panose="02020603050405020304" pitchFamily="18" charset="0"/>
                <a:cs typeface="Times New Roman" panose="02020603050405020304" pitchFamily="18" charset="0"/>
              </a:rPr>
              <a:t>www.okan.edu.tr</a:t>
            </a:r>
            <a:endParaRPr lang="tr-TR"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65918" y="806456"/>
            <a:ext cx="2212164" cy="1704473"/>
          </a:xfrm>
          <a:prstGeom prst="rect">
            <a:avLst/>
          </a:prstGeom>
        </p:spPr>
      </p:pic>
      <p:sp>
        <p:nvSpPr>
          <p:cNvPr id="9" name="Altbilgi Yer Tutucusu 2">
            <a:extLst>
              <a:ext uri="{FF2B5EF4-FFF2-40B4-BE49-F238E27FC236}">
                <a16:creationId xmlns:a16="http://schemas.microsoft.com/office/drawing/2014/main" id="{22B7617D-F9FA-0C49-9C1C-C8A73D5D6BC2}"/>
              </a:ext>
            </a:extLst>
          </p:cNvPr>
          <p:cNvSpPr txBox="1">
            <a:spLocks/>
          </p:cNvSpPr>
          <p:nvPr/>
        </p:nvSpPr>
        <p:spPr>
          <a:xfrm>
            <a:off x="-10532" y="6179875"/>
            <a:ext cx="2895600" cy="365125"/>
          </a:xfrm>
          <a:prstGeom prst="rect">
            <a:avLst/>
          </a:prstGeom>
        </p:spPr>
        <p:txBody>
          <a:bodyPr vert="horz" lIns="91440" tIns="45720" rIns="91440" bIns="45720" rtlCol="0" anchor="ctr"/>
          <a:lstStyle>
            <a:defPPr>
              <a:defRPr lang="tr-TR"/>
            </a:defPPr>
            <a:lvl1pPr algn="ctr" rtl="0" eaLnBrk="1" fontAlgn="auto" hangingPunct="1">
              <a:spcBef>
                <a:spcPts val="0"/>
              </a:spcBef>
              <a:spcAft>
                <a:spcPts val="0"/>
              </a:spcAft>
              <a:defRPr sz="1200" kern="1200">
                <a:solidFill>
                  <a:schemeClr val="tx1">
                    <a:tint val="75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defRPr/>
            </a:pPr>
            <a:r>
              <a:rPr lang="tr-TR" sz="1800" b="1" dirty="0" smtClean="0">
                <a:solidFill>
                  <a:schemeClr val="tx1">
                    <a:lumMod val="75000"/>
                    <a:lumOff val="25000"/>
                  </a:schemeClr>
                </a:solidFill>
                <a:latin typeface="Times New Roman" panose="02020603050405020304" pitchFamily="18" charset="0"/>
                <a:cs typeface="Times New Roman" panose="02020603050405020304" pitchFamily="18" charset="0"/>
              </a:rPr>
              <a:t>KALİTE YÖNETİMİ BİRİMİ</a:t>
            </a:r>
            <a:endParaRPr lang="tr-TR" sz="1800"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Başlık 1"/>
          <p:cNvSpPr>
            <a:spLocks noGrp="1"/>
          </p:cNvSpPr>
          <p:nvPr>
            <p:ph type="title"/>
          </p:nvPr>
        </p:nvSpPr>
        <p:spPr>
          <a:xfrm>
            <a:off x="457200" y="53425"/>
            <a:ext cx="8229600" cy="1143000"/>
          </a:xfrm>
        </p:spPr>
        <p:txBody>
          <a:bodyPr/>
          <a:lstStyle/>
          <a:p>
            <a:r>
              <a:rPr lang="tr-TR" altLang="tr-TR" b="1" dirty="0" smtClean="0">
                <a:solidFill>
                  <a:srgbClr val="112F63"/>
                </a:solidFill>
                <a:latin typeface="Times New Roman" panose="02020603050405020304" pitchFamily="18" charset="0"/>
                <a:cs typeface="Times New Roman" panose="02020603050405020304" pitchFamily="18" charset="0"/>
              </a:rPr>
              <a:t>TOPLAM KALİTE YÖNETİMİ</a:t>
            </a:r>
            <a:endParaRPr lang="tr-TR" altLang="tr-TR" b="1" dirty="0">
              <a:solidFill>
                <a:srgbClr val="112F63"/>
              </a:solidFill>
              <a:latin typeface="Times New Roman" panose="02020603050405020304" pitchFamily="18" charset="0"/>
              <a:cs typeface="Times New Roman" panose="02020603050405020304" pitchFamily="18" charset="0"/>
            </a:endParaRPr>
          </a:p>
        </p:txBody>
      </p:sp>
      <p:pic>
        <p:nvPicPr>
          <p:cNvPr id="4102" name="Resim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783763"/>
            <a:ext cx="9144000" cy="144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lt Başlık 2">
            <a:extLst>
              <a:ext uri="{FF2B5EF4-FFF2-40B4-BE49-F238E27FC236}">
                <a16:creationId xmlns:a16="http://schemas.microsoft.com/office/drawing/2014/main" id="{3A6C1FDE-BE0F-EF40-A648-AB47C9CDBBCA}"/>
              </a:ext>
            </a:extLst>
          </p:cNvPr>
          <p:cNvSpPr txBox="1">
            <a:spLocks/>
          </p:cNvSpPr>
          <p:nvPr/>
        </p:nvSpPr>
        <p:spPr bwMode="auto">
          <a:xfrm>
            <a:off x="7524328" y="6291093"/>
            <a:ext cx="2547938" cy="347662"/>
          </a:xfrm>
          <a:prstGeom prst="rect">
            <a:avLst/>
          </a:prstGeom>
        </p:spPr>
        <p:txBody>
          <a:bodyPr>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fontAlgn="auto">
              <a:spcAft>
                <a:spcPts val="0"/>
              </a:spcAft>
              <a:defRPr/>
            </a:pPr>
            <a:r>
              <a:rPr lang="tr-TR" sz="1200" dirty="0" smtClean="0"/>
              <a:t>www.okan.edu.tr</a:t>
            </a:r>
            <a:endParaRPr lang="tr-TR" sz="1200" dirty="0"/>
          </a:p>
        </p:txBody>
      </p:sp>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5991577"/>
            <a:ext cx="1028018" cy="792088"/>
          </a:xfrm>
          <a:prstGeom prst="rect">
            <a:avLst/>
          </a:prstGeom>
        </p:spPr>
      </p:pic>
      <p:sp>
        <p:nvSpPr>
          <p:cNvPr id="3" name="Metin kutusu 2"/>
          <p:cNvSpPr txBox="1"/>
          <p:nvPr/>
        </p:nvSpPr>
        <p:spPr>
          <a:xfrm>
            <a:off x="107504" y="1616685"/>
            <a:ext cx="5544616" cy="3524042"/>
          </a:xfrm>
          <a:prstGeom prst="rect">
            <a:avLst/>
          </a:prstGeom>
          <a:noFill/>
        </p:spPr>
        <p:txBody>
          <a:bodyPr wrap="square" rtlCol="0">
            <a:spAutoFit/>
          </a:bodyPr>
          <a:lstStyle/>
          <a:p>
            <a:pPr marL="285750" indent="-285750" algn="just">
              <a:buFont typeface="Wingdings" panose="05000000000000000000" pitchFamily="2" charset="2"/>
              <a:buChar char="Ø"/>
            </a:pPr>
            <a:r>
              <a:rPr lang="tr-TR" sz="1700" b="1" noProof="1">
                <a:solidFill>
                  <a:schemeClr val="tx2">
                    <a:lumMod val="75000"/>
                  </a:schemeClr>
                </a:solidFill>
                <a:latin typeface="Times New Roman" panose="02020603050405020304" pitchFamily="18" charset="0"/>
                <a:ea typeface="Times New Roman Semi-Bold"/>
                <a:cs typeface="Times New Roman" panose="02020603050405020304" pitchFamily="18" charset="0"/>
                <a:sym typeface="Times New Roman Semi-Bold"/>
              </a:rPr>
              <a:t>Bir organizasyonun amaçlarını gerçekleştirmek için insan ve maddi kaynaklarını en etkin biçimde kullanmayı amaçlayan bir yönetim felsefesi ve kurum uygulamalarıdır.</a:t>
            </a:r>
          </a:p>
          <a:p>
            <a:pPr marL="285750" indent="-285750" algn="just">
              <a:buFont typeface="Wingdings" panose="05000000000000000000" pitchFamily="2" charset="2"/>
              <a:buChar char="Ø"/>
            </a:pPr>
            <a:endParaRPr lang="tr-TR" sz="1700" b="1" noProof="1" smtClean="0">
              <a:solidFill>
                <a:schemeClr val="tx2">
                  <a:lumMod val="75000"/>
                </a:schemeClr>
              </a:solidFill>
              <a:latin typeface="Times New Roman" panose="02020603050405020304" pitchFamily="18" charset="0"/>
              <a:ea typeface="Times New Roman Semi-Bold"/>
              <a:cs typeface="Times New Roman" panose="02020603050405020304" pitchFamily="18" charset="0"/>
              <a:sym typeface="Times New Roman Semi-Bold"/>
            </a:endParaRPr>
          </a:p>
          <a:p>
            <a:pPr marL="285750" indent="-285750" algn="just">
              <a:buFont typeface="Wingdings" panose="05000000000000000000" pitchFamily="2" charset="2"/>
              <a:buChar char="Ø"/>
            </a:pPr>
            <a:endParaRPr lang="tr-TR" sz="1700" b="1" noProof="1">
              <a:solidFill>
                <a:schemeClr val="tx2">
                  <a:lumMod val="75000"/>
                </a:schemeClr>
              </a:solidFill>
              <a:latin typeface="Times New Roman" panose="02020603050405020304" pitchFamily="18" charset="0"/>
              <a:ea typeface="Times New Roman Semi-Bold"/>
              <a:cs typeface="Times New Roman" panose="02020603050405020304" pitchFamily="18" charset="0"/>
              <a:sym typeface="Times New Roman Semi-Bold"/>
            </a:endParaRPr>
          </a:p>
          <a:p>
            <a:pPr marL="285750" indent="-285750" algn="just">
              <a:buFont typeface="Wingdings" panose="05000000000000000000" pitchFamily="2" charset="2"/>
              <a:buChar char="Ø"/>
            </a:pPr>
            <a:r>
              <a:rPr lang="tr-TR" sz="1700" b="1" noProof="1">
                <a:solidFill>
                  <a:schemeClr val="tx2">
                    <a:lumMod val="75000"/>
                  </a:schemeClr>
                </a:solidFill>
                <a:latin typeface="Times New Roman" panose="02020603050405020304" pitchFamily="18" charset="0"/>
                <a:ea typeface="Times New Roman Semi-Bold"/>
                <a:cs typeface="Times New Roman" panose="02020603050405020304" pitchFamily="18" charset="0"/>
                <a:sym typeface="Times New Roman Semi-Bold"/>
              </a:rPr>
              <a:t>Genel yönetim fonksiyonunun, kalite politikasını, hedeflerini ve sorumluluklarını saptayan; ve onları kalite sistemi içinde kalite planlama, kalite kontrol, kalite güvence ve kalite iyileştirme gibi araçlarla uygulamaya koyan tüm faaliyetlerdir.</a:t>
            </a:r>
          </a:p>
          <a:p>
            <a:pPr marL="285750" indent="-285750" algn="just">
              <a:buFont typeface="Wingdings" panose="05000000000000000000" pitchFamily="2" charset="2"/>
              <a:buChar char="Ø"/>
            </a:pPr>
            <a:endParaRPr lang="tr-TR" b="1" noProof="1" smtClean="0">
              <a:solidFill>
                <a:schemeClr val="tx2">
                  <a:lumMod val="75000"/>
                </a:schemeClr>
              </a:solidFill>
              <a:latin typeface="Times New Roman" panose="02020603050405020304" pitchFamily="18" charset="0"/>
              <a:ea typeface="Times New Roman Semi-Bold"/>
              <a:cs typeface="Times New Roman" panose="02020603050405020304" pitchFamily="18" charset="0"/>
              <a:sym typeface="Times New Roman Semi-Bold"/>
            </a:endParaRPr>
          </a:p>
          <a:p>
            <a:pPr marL="285750" indent="-285750">
              <a:buFont typeface="Wingdings" panose="05000000000000000000" pitchFamily="2" charset="2"/>
              <a:buChar char="Ø"/>
            </a:pPr>
            <a:endParaRPr lang="tr-TR" dirty="0"/>
          </a:p>
        </p:txBody>
      </p:sp>
      <p:pic>
        <p:nvPicPr>
          <p:cNvPr id="7" name="Resim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2120" y="1412776"/>
            <a:ext cx="3399791" cy="3225115"/>
          </a:xfrm>
          <a:prstGeom prst="rect">
            <a:avLst/>
          </a:prstGeom>
        </p:spPr>
      </p:pic>
    </p:spTree>
    <p:extLst>
      <p:ext uri="{BB962C8B-B14F-4D97-AF65-F5344CB8AC3E}">
        <p14:creationId xmlns:p14="http://schemas.microsoft.com/office/powerpoint/2010/main" val="426644641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Başlık 1"/>
          <p:cNvSpPr>
            <a:spLocks noGrp="1"/>
          </p:cNvSpPr>
          <p:nvPr>
            <p:ph type="title"/>
          </p:nvPr>
        </p:nvSpPr>
        <p:spPr>
          <a:xfrm>
            <a:off x="457200" y="94688"/>
            <a:ext cx="8229600" cy="1143000"/>
          </a:xfrm>
        </p:spPr>
        <p:txBody>
          <a:bodyPr/>
          <a:lstStyle/>
          <a:p>
            <a:r>
              <a:rPr lang="tr-TR" altLang="tr-TR" b="1" dirty="0" smtClean="0">
                <a:solidFill>
                  <a:srgbClr val="112F63"/>
                </a:solidFill>
                <a:latin typeface="Times New Roman" panose="02020603050405020304" pitchFamily="18" charset="0"/>
                <a:cs typeface="Times New Roman" panose="02020603050405020304" pitchFamily="18" charset="0"/>
              </a:rPr>
              <a:t>KALİTE GÜVENCE SİSTEMİ</a:t>
            </a:r>
            <a:endParaRPr lang="tr-TR" altLang="tr-TR" b="1" dirty="0">
              <a:solidFill>
                <a:srgbClr val="112F63"/>
              </a:solidFill>
              <a:latin typeface="Times New Roman" panose="02020603050405020304" pitchFamily="18" charset="0"/>
              <a:cs typeface="Times New Roman" panose="02020603050405020304" pitchFamily="18" charset="0"/>
            </a:endParaRPr>
          </a:p>
        </p:txBody>
      </p:sp>
      <p:pic>
        <p:nvPicPr>
          <p:cNvPr id="4102" name="Resim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783763"/>
            <a:ext cx="9144000" cy="144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lt Başlık 2">
            <a:extLst>
              <a:ext uri="{FF2B5EF4-FFF2-40B4-BE49-F238E27FC236}">
                <a16:creationId xmlns:a16="http://schemas.microsoft.com/office/drawing/2014/main" id="{3A6C1FDE-BE0F-EF40-A648-AB47C9CDBBCA}"/>
              </a:ext>
            </a:extLst>
          </p:cNvPr>
          <p:cNvSpPr txBox="1">
            <a:spLocks/>
          </p:cNvSpPr>
          <p:nvPr/>
        </p:nvSpPr>
        <p:spPr bwMode="auto">
          <a:xfrm>
            <a:off x="7524328" y="6291093"/>
            <a:ext cx="2547938" cy="347662"/>
          </a:xfrm>
          <a:prstGeom prst="rect">
            <a:avLst/>
          </a:prstGeom>
        </p:spPr>
        <p:txBody>
          <a:bodyPr>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fontAlgn="auto">
              <a:spcAft>
                <a:spcPts val="0"/>
              </a:spcAft>
              <a:defRPr/>
            </a:pPr>
            <a:r>
              <a:rPr lang="tr-TR" sz="1200" dirty="0" smtClean="0"/>
              <a:t>www.okan.edu.tr</a:t>
            </a:r>
            <a:endParaRPr lang="tr-TR" sz="1200" dirty="0"/>
          </a:p>
        </p:txBody>
      </p:sp>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5991577"/>
            <a:ext cx="1028018" cy="792088"/>
          </a:xfrm>
          <a:prstGeom prst="rect">
            <a:avLst/>
          </a:prstGeom>
        </p:spPr>
      </p:pic>
      <p:sp>
        <p:nvSpPr>
          <p:cNvPr id="3" name="Metin kutusu 2"/>
          <p:cNvSpPr txBox="1"/>
          <p:nvPr/>
        </p:nvSpPr>
        <p:spPr>
          <a:xfrm>
            <a:off x="119593" y="1624838"/>
            <a:ext cx="5184576" cy="2400657"/>
          </a:xfrm>
          <a:prstGeom prst="rect">
            <a:avLst/>
          </a:prstGeom>
          <a:noFill/>
        </p:spPr>
        <p:txBody>
          <a:bodyPr wrap="square" rtlCol="0">
            <a:spAutoFit/>
          </a:bodyPr>
          <a:lstStyle/>
          <a:p>
            <a:pPr marL="285750" indent="-285750" algn="just">
              <a:buFont typeface="Wingdings" panose="05000000000000000000" pitchFamily="2" charset="2"/>
              <a:buChar char="Ø"/>
            </a:pPr>
            <a:r>
              <a:rPr lang="tr-TR" sz="1600" b="1" noProof="1">
                <a:solidFill>
                  <a:schemeClr val="tx2">
                    <a:lumMod val="75000"/>
                  </a:schemeClr>
                </a:solidFill>
                <a:latin typeface="Times New Roman" panose="02020603050405020304" pitchFamily="18" charset="0"/>
                <a:ea typeface="Times New Roman Semi-Bold"/>
                <a:cs typeface="Times New Roman" panose="02020603050405020304" pitchFamily="18" charset="0"/>
                <a:sym typeface="Times New Roman Semi-Bold"/>
              </a:rPr>
              <a:t>Üniversitenin Kalite Komisyonu, </a:t>
            </a:r>
            <a:r>
              <a:rPr lang="tr-TR" sz="1600" b="1" noProof="1">
                <a:solidFill>
                  <a:srgbClr val="C00000"/>
                </a:solidFill>
                <a:latin typeface="Times New Roman" panose="02020603050405020304" pitchFamily="18" charset="0"/>
                <a:ea typeface="Times New Roman Semi-Bold"/>
                <a:cs typeface="Times New Roman" panose="02020603050405020304" pitchFamily="18" charset="0"/>
                <a:sym typeface="Times New Roman Semi-Bold"/>
              </a:rPr>
              <a:t>“Yükseköğretim Kalite Güvencesi ve Yükseköğretim Kalite Kurulu Yönetmeliği</a:t>
            </a:r>
            <a:r>
              <a:rPr lang="tr-TR" sz="1600" b="1" noProof="1">
                <a:solidFill>
                  <a:schemeClr val="tx2">
                    <a:lumMod val="75000"/>
                  </a:schemeClr>
                </a:solidFill>
                <a:latin typeface="Times New Roman" panose="02020603050405020304" pitchFamily="18" charset="0"/>
                <a:ea typeface="Times New Roman Semi-Bold"/>
                <a:cs typeface="Times New Roman" panose="02020603050405020304" pitchFamily="18" charset="0"/>
                <a:sym typeface="Times New Roman Semi-Bold"/>
              </a:rPr>
              <a:t>’ne” göre oluşturmuş olduğumuz </a:t>
            </a:r>
            <a:r>
              <a:rPr lang="tr-TR" sz="1600" b="1" noProof="1">
                <a:solidFill>
                  <a:srgbClr val="C00000"/>
                </a:solidFill>
                <a:latin typeface="Times New Roman" panose="02020603050405020304" pitchFamily="18" charset="0"/>
                <a:ea typeface="Times New Roman Semi-Bold"/>
                <a:cs typeface="Times New Roman" panose="02020603050405020304" pitchFamily="18" charset="0"/>
                <a:sym typeface="Times New Roman Semi-Bold"/>
              </a:rPr>
              <a:t>“Kalite </a:t>
            </a:r>
            <a:r>
              <a:rPr lang="tr-TR" sz="1600" b="1" noProof="1" smtClean="0">
                <a:solidFill>
                  <a:srgbClr val="C00000"/>
                </a:solidFill>
                <a:latin typeface="Times New Roman" panose="02020603050405020304" pitchFamily="18" charset="0"/>
                <a:ea typeface="Times New Roman Semi-Bold"/>
                <a:cs typeface="Times New Roman" panose="02020603050405020304" pitchFamily="18" charset="0"/>
                <a:sym typeface="Times New Roman Semi-Bold"/>
              </a:rPr>
              <a:t>Güvence Yönergesi’</a:t>
            </a:r>
            <a:r>
              <a:rPr lang="tr-TR" sz="1600" b="1" noProof="1" smtClean="0">
                <a:solidFill>
                  <a:schemeClr val="tx2">
                    <a:lumMod val="75000"/>
                  </a:schemeClr>
                </a:solidFill>
                <a:latin typeface="Times New Roman" panose="02020603050405020304" pitchFamily="18" charset="0"/>
                <a:ea typeface="Times New Roman Semi-Bold"/>
                <a:cs typeface="Times New Roman" panose="02020603050405020304" pitchFamily="18" charset="0"/>
                <a:sym typeface="Times New Roman Semi-Bold"/>
              </a:rPr>
              <a:t>ne</a:t>
            </a:r>
            <a:r>
              <a:rPr lang="tr-TR" sz="1600" b="1" noProof="1">
                <a:solidFill>
                  <a:schemeClr val="tx2">
                    <a:lumMod val="75000"/>
                  </a:schemeClr>
                </a:solidFill>
                <a:latin typeface="Times New Roman" panose="02020603050405020304" pitchFamily="18" charset="0"/>
                <a:ea typeface="Times New Roman Semi-Bold"/>
                <a:cs typeface="Times New Roman" panose="02020603050405020304" pitchFamily="18" charset="0"/>
                <a:sym typeface="Times New Roman Semi-Bold"/>
              </a:rPr>
              <a:t>’’ dayanılarak çalışmalarına devam etmektedir. </a:t>
            </a:r>
          </a:p>
          <a:p>
            <a:pPr marL="285750" indent="-285750" algn="just">
              <a:buFont typeface="Wingdings" panose="05000000000000000000" pitchFamily="2" charset="2"/>
              <a:buChar char="Ø"/>
            </a:pPr>
            <a:endParaRPr lang="tr-TR" sz="1700" b="1" noProof="1" smtClean="0">
              <a:solidFill>
                <a:schemeClr val="tx2">
                  <a:lumMod val="75000"/>
                </a:schemeClr>
              </a:solidFill>
              <a:latin typeface="Times New Roman" panose="02020603050405020304" pitchFamily="18" charset="0"/>
              <a:ea typeface="Times New Roman Semi-Bold"/>
              <a:cs typeface="Times New Roman" panose="02020603050405020304" pitchFamily="18" charset="0"/>
              <a:sym typeface="Times New Roman Semi-Bold"/>
            </a:endParaRPr>
          </a:p>
          <a:p>
            <a:pPr marL="285750" indent="-285750" algn="just">
              <a:buFont typeface="Wingdings" panose="05000000000000000000" pitchFamily="2" charset="2"/>
              <a:buChar char="Ø"/>
            </a:pPr>
            <a:endParaRPr lang="tr-TR" sz="1700" b="1" noProof="1">
              <a:solidFill>
                <a:schemeClr val="tx2">
                  <a:lumMod val="75000"/>
                </a:schemeClr>
              </a:solidFill>
              <a:latin typeface="Times New Roman" panose="02020603050405020304" pitchFamily="18" charset="0"/>
              <a:ea typeface="Times New Roman Semi-Bold"/>
              <a:cs typeface="Times New Roman" panose="02020603050405020304" pitchFamily="18" charset="0"/>
              <a:sym typeface="Times New Roman Semi-Bold"/>
            </a:endParaRPr>
          </a:p>
          <a:p>
            <a:pPr marL="285750" indent="-285750" algn="just">
              <a:buFont typeface="Wingdings" panose="05000000000000000000" pitchFamily="2" charset="2"/>
              <a:buChar char="Ø"/>
            </a:pPr>
            <a:endParaRPr lang="tr-TR" b="1" noProof="1" smtClean="0">
              <a:solidFill>
                <a:schemeClr val="tx2">
                  <a:lumMod val="75000"/>
                </a:schemeClr>
              </a:solidFill>
              <a:latin typeface="Times New Roman" panose="02020603050405020304" pitchFamily="18" charset="0"/>
              <a:ea typeface="Times New Roman Semi-Bold"/>
              <a:cs typeface="Times New Roman" panose="02020603050405020304" pitchFamily="18" charset="0"/>
              <a:sym typeface="Times New Roman Semi-Bold"/>
            </a:endParaRPr>
          </a:p>
          <a:p>
            <a:pPr marL="285750" indent="-285750">
              <a:buFont typeface="Wingdings" panose="05000000000000000000" pitchFamily="2" charset="2"/>
              <a:buChar char="Ø"/>
            </a:pPr>
            <a:endParaRPr lang="tr-TR" dirty="0"/>
          </a:p>
        </p:txBody>
      </p:sp>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58714" y="2980346"/>
            <a:ext cx="3393562" cy="2400065"/>
          </a:xfrm>
          <a:prstGeom prst="rect">
            <a:avLst/>
          </a:prstGeom>
        </p:spPr>
      </p:pic>
      <p:pic>
        <p:nvPicPr>
          <p:cNvPr id="10" name="Resim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7532" y="1274421"/>
            <a:ext cx="4193592" cy="1809903"/>
          </a:xfrm>
          <a:prstGeom prst="rect">
            <a:avLst/>
          </a:prstGeom>
        </p:spPr>
      </p:pic>
      <p:pic>
        <p:nvPicPr>
          <p:cNvPr id="5" name="Resim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8086" y="3264852"/>
            <a:ext cx="5024054" cy="21327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3160087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Başlık 1"/>
          <p:cNvSpPr>
            <a:spLocks noGrp="1"/>
          </p:cNvSpPr>
          <p:nvPr>
            <p:ph type="title"/>
          </p:nvPr>
        </p:nvSpPr>
        <p:spPr>
          <a:xfrm>
            <a:off x="-185700" y="199056"/>
            <a:ext cx="9515400" cy="1143000"/>
          </a:xfrm>
        </p:spPr>
        <p:txBody>
          <a:bodyPr/>
          <a:lstStyle/>
          <a:p>
            <a:r>
              <a:rPr lang="tr-TR" altLang="tr-TR" b="1" dirty="0" smtClean="0">
                <a:solidFill>
                  <a:srgbClr val="112F63"/>
                </a:solidFill>
                <a:latin typeface="Times New Roman" panose="02020603050405020304" pitchFamily="18" charset="0"/>
                <a:cs typeface="Times New Roman" panose="02020603050405020304" pitchFamily="18" charset="0"/>
              </a:rPr>
              <a:t>STRATEJİK PLAN</a:t>
            </a:r>
            <a:endParaRPr lang="tr-TR" altLang="tr-TR" b="1" dirty="0">
              <a:solidFill>
                <a:srgbClr val="112F63"/>
              </a:solidFill>
              <a:latin typeface="Times New Roman" panose="02020603050405020304" pitchFamily="18" charset="0"/>
              <a:cs typeface="Times New Roman" panose="02020603050405020304" pitchFamily="18" charset="0"/>
            </a:endParaRPr>
          </a:p>
        </p:txBody>
      </p:sp>
      <p:pic>
        <p:nvPicPr>
          <p:cNvPr id="4102" name="Resim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783763"/>
            <a:ext cx="9144000" cy="144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lt Başlık 2">
            <a:extLst>
              <a:ext uri="{FF2B5EF4-FFF2-40B4-BE49-F238E27FC236}">
                <a16:creationId xmlns:a16="http://schemas.microsoft.com/office/drawing/2014/main" id="{3A6C1FDE-BE0F-EF40-A648-AB47C9CDBBCA}"/>
              </a:ext>
            </a:extLst>
          </p:cNvPr>
          <p:cNvSpPr txBox="1">
            <a:spLocks/>
          </p:cNvSpPr>
          <p:nvPr/>
        </p:nvSpPr>
        <p:spPr bwMode="auto">
          <a:xfrm>
            <a:off x="7524328" y="6291093"/>
            <a:ext cx="2547938" cy="347662"/>
          </a:xfrm>
          <a:prstGeom prst="rect">
            <a:avLst/>
          </a:prstGeom>
        </p:spPr>
        <p:txBody>
          <a:bodyPr>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fontAlgn="auto">
              <a:spcAft>
                <a:spcPts val="0"/>
              </a:spcAft>
              <a:defRPr/>
            </a:pPr>
            <a:r>
              <a:rPr lang="tr-TR" sz="1200" dirty="0" smtClean="0"/>
              <a:t>www.okan.edu.tr</a:t>
            </a:r>
            <a:endParaRPr lang="tr-TR" sz="1200" dirty="0"/>
          </a:p>
        </p:txBody>
      </p:sp>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5991577"/>
            <a:ext cx="1028018" cy="792088"/>
          </a:xfrm>
          <a:prstGeom prst="rect">
            <a:avLst/>
          </a:prstGeom>
        </p:spPr>
      </p:pic>
      <p:sp>
        <p:nvSpPr>
          <p:cNvPr id="3" name="Metin kutusu 2"/>
          <p:cNvSpPr txBox="1"/>
          <p:nvPr/>
        </p:nvSpPr>
        <p:spPr>
          <a:xfrm>
            <a:off x="0" y="2021794"/>
            <a:ext cx="5544616" cy="3131627"/>
          </a:xfrm>
          <a:prstGeom prst="rect">
            <a:avLst/>
          </a:prstGeom>
          <a:noFill/>
        </p:spPr>
        <p:txBody>
          <a:bodyPr wrap="square" rtlCol="0">
            <a:spAutoFit/>
          </a:bodyPr>
          <a:lstStyle/>
          <a:p>
            <a:pPr marL="285750" indent="-285750" algn="just">
              <a:buFont typeface="Wingdings" panose="05000000000000000000" pitchFamily="2" charset="2"/>
              <a:buChar char="Ø"/>
            </a:pPr>
            <a:r>
              <a:rPr lang="tr-TR" b="1" noProof="1">
                <a:solidFill>
                  <a:schemeClr val="tx2">
                    <a:lumMod val="75000"/>
                  </a:schemeClr>
                </a:solidFill>
                <a:latin typeface="Times New Roman" panose="02020603050405020304" pitchFamily="18" charset="0"/>
                <a:ea typeface="Times New Roman Semi-Bold"/>
                <a:cs typeface="Times New Roman" panose="02020603050405020304" pitchFamily="18" charset="0"/>
                <a:sym typeface="Times New Roman Semi-Bold"/>
              </a:rPr>
              <a:t>İstanbul Okan Üniversitenin hedeflerini, amaçlarını ve bu hedeflere ulaşmak için gerekli adımları belirleyen ve uygulamaya dönük bir yol haritasını içeren 2016-2020 ve 2021-2025 Stratejik Planları oluşturulmuştur. Yeni dönem 2026-2030 stratejik plan çalışmaları kapsamında </a:t>
            </a:r>
            <a:r>
              <a:rPr lang="tr-TR" b="1" noProof="1">
                <a:solidFill>
                  <a:srgbClr val="C00000"/>
                </a:solidFill>
                <a:latin typeface="Times New Roman" panose="02020603050405020304" pitchFamily="18" charset="0"/>
                <a:ea typeface="Times New Roman Semi-Bold"/>
                <a:cs typeface="Times New Roman" panose="02020603050405020304" pitchFamily="18" charset="0"/>
                <a:sym typeface="Times New Roman Semi-Bold"/>
              </a:rPr>
              <a:t>“Strateji Planlama Ekibi” </a:t>
            </a:r>
            <a:r>
              <a:rPr lang="tr-TR" b="1" noProof="1" smtClean="0">
                <a:solidFill>
                  <a:schemeClr val="tx2">
                    <a:lumMod val="75000"/>
                  </a:schemeClr>
                </a:solidFill>
                <a:latin typeface="Times New Roman" panose="02020603050405020304" pitchFamily="18" charset="0"/>
                <a:ea typeface="Times New Roman Semi-Bold"/>
                <a:cs typeface="Times New Roman" panose="02020603050405020304" pitchFamily="18" charset="0"/>
                <a:sym typeface="Times New Roman Semi-Bold"/>
              </a:rPr>
              <a:t>oluşturulmuş ve Stratejik Plan tamamlanmıştır.</a:t>
            </a:r>
            <a:endParaRPr lang="tr-TR" b="1" noProof="1">
              <a:solidFill>
                <a:schemeClr val="tx2">
                  <a:lumMod val="75000"/>
                </a:schemeClr>
              </a:solidFill>
              <a:latin typeface="Times New Roman" panose="02020603050405020304" pitchFamily="18" charset="0"/>
              <a:ea typeface="Times New Roman Semi-Bold"/>
              <a:cs typeface="Times New Roman" panose="02020603050405020304" pitchFamily="18" charset="0"/>
              <a:sym typeface="Times New Roman Semi-Bold"/>
            </a:endParaRPr>
          </a:p>
          <a:p>
            <a:pPr algn="just"/>
            <a:endParaRPr lang="tr-TR" sz="1750" b="1" noProof="1">
              <a:solidFill>
                <a:schemeClr val="tx2">
                  <a:lumMod val="75000"/>
                </a:schemeClr>
              </a:solidFill>
              <a:latin typeface="Times New Roman" panose="02020603050405020304" pitchFamily="18" charset="0"/>
              <a:ea typeface="Times New Roman Semi-Bold"/>
              <a:cs typeface="Times New Roman" panose="02020603050405020304" pitchFamily="18" charset="0"/>
              <a:sym typeface="Times New Roman Semi-Bold"/>
            </a:endParaRPr>
          </a:p>
          <a:p>
            <a:pPr algn="just"/>
            <a:endParaRPr lang="tr-TR" b="1" noProof="1" smtClean="0">
              <a:solidFill>
                <a:schemeClr val="tx2">
                  <a:lumMod val="75000"/>
                </a:schemeClr>
              </a:solidFill>
              <a:latin typeface="Times New Roman" panose="02020603050405020304" pitchFamily="18" charset="0"/>
              <a:ea typeface="Times New Roman Semi-Bold"/>
              <a:cs typeface="Times New Roman" panose="02020603050405020304" pitchFamily="18" charset="0"/>
              <a:sym typeface="Times New Roman Semi-Bold"/>
            </a:endParaRPr>
          </a:p>
          <a:p>
            <a:pPr marL="285750" indent="-285750">
              <a:buFont typeface="Wingdings" panose="05000000000000000000" pitchFamily="2" charset="2"/>
              <a:buChar char="Ø"/>
            </a:pPr>
            <a:endParaRPr lang="tr-TR" dirty="0"/>
          </a:p>
        </p:txBody>
      </p:sp>
      <p:pic>
        <p:nvPicPr>
          <p:cNvPr id="10" name="Resim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52120" y="1844824"/>
            <a:ext cx="3312368" cy="26642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104083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Başlık 1"/>
          <p:cNvSpPr>
            <a:spLocks noGrp="1"/>
          </p:cNvSpPr>
          <p:nvPr>
            <p:ph type="title"/>
          </p:nvPr>
        </p:nvSpPr>
        <p:spPr>
          <a:xfrm>
            <a:off x="-36512" y="0"/>
            <a:ext cx="9515400" cy="1143000"/>
          </a:xfrm>
        </p:spPr>
        <p:txBody>
          <a:bodyPr/>
          <a:lstStyle/>
          <a:p>
            <a:r>
              <a:rPr lang="tr-TR" altLang="tr-TR" sz="3400" b="1" dirty="0" smtClean="0">
                <a:solidFill>
                  <a:srgbClr val="112F63"/>
                </a:solidFill>
                <a:latin typeface="Times New Roman" panose="02020603050405020304" pitchFamily="18" charset="0"/>
                <a:cs typeface="Times New Roman" panose="02020603050405020304" pitchFamily="18" charset="0"/>
              </a:rPr>
              <a:t>ISO9001:2015 KALİTE YÖNETİM SİSTEMİ</a:t>
            </a:r>
            <a:endParaRPr lang="tr-TR" altLang="tr-TR" sz="3400" b="1" dirty="0">
              <a:solidFill>
                <a:srgbClr val="112F63"/>
              </a:solidFill>
              <a:latin typeface="Times New Roman" panose="02020603050405020304" pitchFamily="18" charset="0"/>
              <a:cs typeface="Times New Roman" panose="02020603050405020304" pitchFamily="18" charset="0"/>
            </a:endParaRPr>
          </a:p>
        </p:txBody>
      </p:sp>
      <p:pic>
        <p:nvPicPr>
          <p:cNvPr id="4102" name="Resim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783763"/>
            <a:ext cx="9144000" cy="144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lt Başlık 2">
            <a:extLst>
              <a:ext uri="{FF2B5EF4-FFF2-40B4-BE49-F238E27FC236}">
                <a16:creationId xmlns:a16="http://schemas.microsoft.com/office/drawing/2014/main" id="{3A6C1FDE-BE0F-EF40-A648-AB47C9CDBBCA}"/>
              </a:ext>
            </a:extLst>
          </p:cNvPr>
          <p:cNvSpPr txBox="1">
            <a:spLocks/>
          </p:cNvSpPr>
          <p:nvPr/>
        </p:nvSpPr>
        <p:spPr bwMode="auto">
          <a:xfrm>
            <a:off x="7524328" y="6291093"/>
            <a:ext cx="2547938" cy="347662"/>
          </a:xfrm>
          <a:prstGeom prst="rect">
            <a:avLst/>
          </a:prstGeom>
        </p:spPr>
        <p:txBody>
          <a:bodyPr>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fontAlgn="auto">
              <a:spcAft>
                <a:spcPts val="0"/>
              </a:spcAft>
              <a:defRPr/>
            </a:pPr>
            <a:r>
              <a:rPr lang="tr-TR" sz="1200" dirty="0" smtClean="0"/>
              <a:t>www.okan.edu.tr</a:t>
            </a:r>
            <a:endParaRPr lang="tr-TR" sz="1200" dirty="0"/>
          </a:p>
        </p:txBody>
      </p:sp>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5991577"/>
            <a:ext cx="1028018" cy="792088"/>
          </a:xfrm>
          <a:prstGeom prst="rect">
            <a:avLst/>
          </a:prstGeom>
        </p:spPr>
      </p:pic>
      <p:sp>
        <p:nvSpPr>
          <p:cNvPr id="3" name="Metin kutusu 2"/>
          <p:cNvSpPr txBox="1"/>
          <p:nvPr/>
        </p:nvSpPr>
        <p:spPr>
          <a:xfrm>
            <a:off x="18474" y="1281522"/>
            <a:ext cx="5993686" cy="4308872"/>
          </a:xfrm>
          <a:prstGeom prst="rect">
            <a:avLst/>
          </a:prstGeom>
          <a:noFill/>
        </p:spPr>
        <p:txBody>
          <a:bodyPr wrap="square" rtlCol="0">
            <a:spAutoFit/>
          </a:bodyPr>
          <a:lstStyle/>
          <a:p>
            <a:pPr marL="457200" indent="-457200" algn="just">
              <a:buFont typeface="Wingdings" panose="05000000000000000000" pitchFamily="2" charset="2"/>
              <a:buChar char="Ø"/>
            </a:pPr>
            <a:r>
              <a:rPr lang="tr-TR" sz="1600" b="1" dirty="0">
                <a:solidFill>
                  <a:srgbClr val="002060"/>
                </a:solidFill>
                <a:latin typeface="Times New Roman" panose="02020603050405020304" pitchFamily="18" charset="0"/>
                <a:cs typeface="Times New Roman" panose="02020603050405020304" pitchFamily="18" charset="0"/>
              </a:rPr>
              <a:t>ISO 9001:2015 , eğitim kalitesini artırmalarını sağlayacak bir yol haritası sunan yönetim sistemi standardıdır. Üniversitemizde öğrenci memnuniyet süreçlerinin iyileştirmesi konusunda  rehberdir.</a:t>
            </a:r>
          </a:p>
          <a:p>
            <a:pPr marL="457200" indent="-457200" algn="just">
              <a:buFont typeface="Wingdings" panose="05000000000000000000" pitchFamily="2" charset="2"/>
              <a:buChar char="Ø"/>
            </a:pPr>
            <a:endParaRPr lang="tr-TR" sz="1600" b="1" dirty="0">
              <a:solidFill>
                <a:srgbClr val="002060"/>
              </a:solidFill>
              <a:latin typeface="Times New Roman" panose="02020603050405020304" pitchFamily="18" charset="0"/>
              <a:cs typeface="Times New Roman" panose="02020603050405020304" pitchFamily="18" charset="0"/>
            </a:endParaRPr>
          </a:p>
          <a:p>
            <a:pPr marL="457200" indent="-457200" algn="just">
              <a:buFont typeface="Wingdings" panose="05000000000000000000" pitchFamily="2" charset="2"/>
              <a:buChar char="Ø"/>
            </a:pPr>
            <a:r>
              <a:rPr lang="tr-TR" sz="1600" b="1" dirty="0">
                <a:solidFill>
                  <a:srgbClr val="002060"/>
                </a:solidFill>
                <a:latin typeface="Times New Roman" panose="02020603050405020304" pitchFamily="18" charset="0"/>
                <a:cs typeface="Times New Roman" panose="02020603050405020304" pitchFamily="18" charset="0"/>
              </a:rPr>
              <a:t>Üniversitemizde; Akademik ve İdari birimlerdeki süreçlerde meydana gelebilecek riskleri ortadan kaldırmak yada minimum seviyeye getirmek için; tüm Akademik ve İdari birimlerde </a:t>
            </a:r>
            <a:r>
              <a:rPr lang="tr-TR" sz="1600" b="1" dirty="0" smtClean="0">
                <a:solidFill>
                  <a:srgbClr val="002060"/>
                </a:solidFill>
                <a:latin typeface="Times New Roman" panose="02020603050405020304" pitchFamily="18" charset="0"/>
                <a:cs typeface="Times New Roman" panose="02020603050405020304" pitchFamily="18" charset="0"/>
              </a:rPr>
              <a:t>2012 yılından beri her yıl </a:t>
            </a:r>
            <a:r>
              <a:rPr lang="tr-TR" sz="1600" b="1" u="sng" dirty="0" smtClean="0">
                <a:solidFill>
                  <a:srgbClr val="002060"/>
                </a:solidFill>
                <a:latin typeface="Times New Roman" panose="02020603050405020304" pitchFamily="18" charset="0"/>
                <a:cs typeface="Times New Roman" panose="02020603050405020304" pitchFamily="18" charset="0"/>
              </a:rPr>
              <a:t>İç Denetim yapılmaktadır.</a:t>
            </a:r>
          </a:p>
          <a:p>
            <a:pPr marL="457200" indent="-457200" algn="just">
              <a:buFont typeface="Wingdings" panose="05000000000000000000" pitchFamily="2" charset="2"/>
              <a:buChar char="Ø"/>
            </a:pPr>
            <a:endParaRPr lang="tr-TR" sz="1600" b="1" dirty="0" smtClean="0">
              <a:solidFill>
                <a:srgbClr val="002060"/>
              </a:solidFill>
              <a:latin typeface="Times New Roman" panose="02020603050405020304" pitchFamily="18" charset="0"/>
              <a:cs typeface="Times New Roman" panose="02020603050405020304" pitchFamily="18" charset="0"/>
            </a:endParaRPr>
          </a:p>
          <a:p>
            <a:pPr marL="457200" indent="-457200" algn="just">
              <a:buFont typeface="Wingdings" panose="05000000000000000000" pitchFamily="2" charset="2"/>
              <a:buChar char="Ø"/>
            </a:pPr>
            <a:r>
              <a:rPr lang="tr-TR" sz="1600" b="1" dirty="0" smtClean="0">
                <a:solidFill>
                  <a:srgbClr val="002060"/>
                </a:solidFill>
                <a:latin typeface="Times New Roman" panose="02020603050405020304" pitchFamily="18" charset="0"/>
                <a:cs typeface="Times New Roman" panose="02020603050405020304" pitchFamily="18" charset="0"/>
              </a:rPr>
              <a:t>2012 yılında yapılan ISO 9001:2015 Dış Denetim sonrası </a:t>
            </a:r>
            <a:r>
              <a:rPr lang="tr-TR" sz="1600" b="1" noProof="1" smtClean="0">
                <a:solidFill>
                  <a:schemeClr val="tx2">
                    <a:lumMod val="75000"/>
                  </a:schemeClr>
                </a:solidFill>
                <a:latin typeface="Times New Roman" panose="02020603050405020304" pitchFamily="18" charset="0"/>
                <a:ea typeface="Times New Roman Semi-Bold"/>
                <a:cs typeface="Times New Roman" panose="02020603050405020304" pitchFamily="18" charset="0"/>
                <a:sym typeface="Times New Roman Semi-Bold"/>
              </a:rPr>
              <a:t>ISO </a:t>
            </a:r>
            <a:r>
              <a:rPr lang="tr-TR" sz="1600" b="1" noProof="1">
                <a:solidFill>
                  <a:schemeClr val="tx2">
                    <a:lumMod val="75000"/>
                  </a:schemeClr>
                </a:solidFill>
                <a:latin typeface="Times New Roman" panose="02020603050405020304" pitchFamily="18" charset="0"/>
                <a:ea typeface="Times New Roman Semi-Bold"/>
                <a:cs typeface="Times New Roman" panose="02020603050405020304" pitchFamily="18" charset="0"/>
                <a:sym typeface="Times New Roman Semi-Bold"/>
              </a:rPr>
              <a:t>9001:2015 Kalite Yönetim Sistemi </a:t>
            </a:r>
            <a:r>
              <a:rPr lang="tr-TR" sz="1600" b="1" noProof="1" smtClean="0">
                <a:solidFill>
                  <a:schemeClr val="tx2">
                    <a:lumMod val="75000"/>
                  </a:schemeClr>
                </a:solidFill>
                <a:latin typeface="Times New Roman" panose="02020603050405020304" pitchFamily="18" charset="0"/>
                <a:ea typeface="Times New Roman Semi-Bold"/>
                <a:cs typeface="Times New Roman" panose="02020603050405020304" pitchFamily="18" charset="0"/>
                <a:sym typeface="Times New Roman Semi-Bold"/>
              </a:rPr>
              <a:t>belgesi almaya hak kazandık. Her yıl Üniversitemizde dış denetim yapılmakta olup,</a:t>
            </a:r>
            <a:r>
              <a:rPr lang="tr-TR" sz="1600" b="1" noProof="1">
                <a:solidFill>
                  <a:srgbClr val="C00000"/>
                </a:solidFill>
                <a:latin typeface="Times New Roman" panose="02020603050405020304" pitchFamily="18" charset="0"/>
                <a:ea typeface="Times New Roman Semi-Bold"/>
                <a:cs typeface="Times New Roman" panose="02020603050405020304" pitchFamily="18" charset="0"/>
                <a:sym typeface="Times New Roman Semi-Bold"/>
              </a:rPr>
              <a:t> </a:t>
            </a:r>
            <a:r>
              <a:rPr lang="tr-TR" sz="1600" b="1" noProof="1">
                <a:solidFill>
                  <a:srgbClr val="002060"/>
                </a:solidFill>
                <a:latin typeface="Times New Roman" panose="02020603050405020304" pitchFamily="18" charset="0"/>
                <a:ea typeface="Times New Roman Semi-Bold"/>
                <a:cs typeface="Times New Roman" panose="02020603050405020304" pitchFamily="18" charset="0"/>
                <a:sym typeface="Times New Roman Semi-Bold"/>
              </a:rPr>
              <a:t>2025</a:t>
            </a:r>
            <a:r>
              <a:rPr lang="tr-TR" sz="1600" b="1" noProof="1">
                <a:solidFill>
                  <a:srgbClr val="C00000"/>
                </a:solidFill>
                <a:latin typeface="Times New Roman" panose="02020603050405020304" pitchFamily="18" charset="0"/>
                <a:ea typeface="Times New Roman Semi-Bold"/>
                <a:cs typeface="Times New Roman" panose="02020603050405020304" pitchFamily="18" charset="0"/>
                <a:sym typeface="Times New Roman Semi-Bold"/>
              </a:rPr>
              <a:t> </a:t>
            </a:r>
            <a:r>
              <a:rPr lang="tr-TR" sz="1600" b="1" noProof="1">
                <a:solidFill>
                  <a:schemeClr val="tx2">
                    <a:lumMod val="75000"/>
                  </a:schemeClr>
                </a:solidFill>
                <a:latin typeface="Times New Roman" panose="02020603050405020304" pitchFamily="18" charset="0"/>
                <a:ea typeface="Times New Roman Semi-Bold"/>
                <a:cs typeface="Times New Roman" panose="02020603050405020304" pitchFamily="18" charset="0"/>
                <a:sym typeface="Times New Roman Semi-Bold"/>
              </a:rPr>
              <a:t>yılında yapılan </a:t>
            </a:r>
            <a:r>
              <a:rPr lang="tr-TR" sz="1600" b="1" u="sng" noProof="1">
                <a:solidFill>
                  <a:srgbClr val="002060"/>
                </a:solidFill>
                <a:latin typeface="Times New Roman" panose="02020603050405020304" pitchFamily="18" charset="0"/>
                <a:ea typeface="Times New Roman Semi-Bold"/>
                <a:cs typeface="Times New Roman" panose="02020603050405020304" pitchFamily="18" charset="0"/>
                <a:sym typeface="Times New Roman Semi-Bold"/>
              </a:rPr>
              <a:t>Dış Denetim </a:t>
            </a:r>
            <a:r>
              <a:rPr lang="tr-TR" sz="1600" b="1" noProof="1">
                <a:solidFill>
                  <a:srgbClr val="002060"/>
                </a:solidFill>
                <a:latin typeface="Times New Roman" panose="02020603050405020304" pitchFamily="18" charset="0"/>
                <a:ea typeface="Times New Roman Semi-Bold"/>
                <a:cs typeface="Times New Roman" panose="02020603050405020304" pitchFamily="18" charset="0"/>
                <a:sym typeface="Times New Roman Semi-Bold"/>
              </a:rPr>
              <a:t>sonrasında  </a:t>
            </a:r>
            <a:r>
              <a:rPr lang="tr-TR" sz="1600" b="1" u="sng" noProof="1">
                <a:solidFill>
                  <a:srgbClr val="002060"/>
                </a:solidFill>
                <a:latin typeface="Times New Roman" panose="02020603050405020304" pitchFamily="18" charset="0"/>
                <a:ea typeface="Times New Roman Semi-Bold"/>
                <a:cs typeface="Times New Roman" panose="02020603050405020304" pitchFamily="18" charset="0"/>
                <a:sym typeface="Times New Roman Semi-Bold"/>
              </a:rPr>
              <a:t>belgemizin </a:t>
            </a:r>
            <a:r>
              <a:rPr lang="tr-TR" sz="1600" b="1" u="sng" noProof="1" smtClean="0">
                <a:solidFill>
                  <a:srgbClr val="002060"/>
                </a:solidFill>
                <a:latin typeface="Times New Roman" panose="02020603050405020304" pitchFamily="18" charset="0"/>
                <a:ea typeface="Times New Roman Semi-Bold"/>
                <a:cs typeface="Times New Roman" panose="02020603050405020304" pitchFamily="18" charset="0"/>
                <a:sym typeface="Times New Roman Semi-Bold"/>
              </a:rPr>
              <a:t>devamlılığı sağlanmıştır</a:t>
            </a:r>
            <a:r>
              <a:rPr lang="tr-TR" sz="1600" b="1" noProof="1" smtClean="0">
                <a:solidFill>
                  <a:srgbClr val="002060"/>
                </a:solidFill>
                <a:latin typeface="Times New Roman" panose="02020603050405020304" pitchFamily="18" charset="0"/>
                <a:ea typeface="Times New Roman Semi-Bold"/>
                <a:cs typeface="Times New Roman" panose="02020603050405020304" pitchFamily="18" charset="0"/>
                <a:sym typeface="Times New Roman Semi-Bold"/>
              </a:rPr>
              <a:t>.</a:t>
            </a:r>
          </a:p>
          <a:p>
            <a:pPr marL="285750" indent="-285750">
              <a:buFont typeface="Wingdings" panose="05000000000000000000" pitchFamily="2" charset="2"/>
              <a:buChar char="Ø"/>
            </a:pPr>
            <a:endParaRPr lang="tr-TR" dirty="0"/>
          </a:p>
        </p:txBody>
      </p:sp>
      <p:pic>
        <p:nvPicPr>
          <p:cNvPr id="8" name="Resim 7"/>
          <p:cNvPicPr>
            <a:picLocks noChangeAspect="1"/>
          </p:cNvPicPr>
          <p:nvPr/>
        </p:nvPicPr>
        <p:blipFill>
          <a:blip r:embed="rId4"/>
          <a:stretch>
            <a:fillRect/>
          </a:stretch>
        </p:blipFill>
        <p:spPr>
          <a:xfrm>
            <a:off x="6216334" y="1340768"/>
            <a:ext cx="2727022" cy="3959448"/>
          </a:xfrm>
          <a:prstGeom prst="rect">
            <a:avLst/>
          </a:prstGeom>
        </p:spPr>
      </p:pic>
    </p:spTree>
    <p:extLst>
      <p:ext uri="{BB962C8B-B14F-4D97-AF65-F5344CB8AC3E}">
        <p14:creationId xmlns:p14="http://schemas.microsoft.com/office/powerpoint/2010/main" val="37617090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Başlık 1"/>
          <p:cNvSpPr>
            <a:spLocks noGrp="1"/>
          </p:cNvSpPr>
          <p:nvPr>
            <p:ph type="title"/>
          </p:nvPr>
        </p:nvSpPr>
        <p:spPr>
          <a:xfrm>
            <a:off x="-185700" y="76252"/>
            <a:ext cx="9515400" cy="1143000"/>
          </a:xfrm>
        </p:spPr>
        <p:txBody>
          <a:bodyPr/>
          <a:lstStyle/>
          <a:p>
            <a:r>
              <a:rPr lang="tr-TR" altLang="tr-TR" sz="3600" b="1" dirty="0" smtClean="0">
                <a:solidFill>
                  <a:srgbClr val="112F63"/>
                </a:solidFill>
                <a:latin typeface="Times New Roman" panose="02020603050405020304" pitchFamily="18" charset="0"/>
                <a:cs typeface="Times New Roman" panose="02020603050405020304" pitchFamily="18" charset="0"/>
              </a:rPr>
              <a:t>ISO STANDART BELGELERİMİZ</a:t>
            </a:r>
            <a:endParaRPr lang="tr-TR" altLang="tr-TR" sz="3600" b="1" dirty="0">
              <a:solidFill>
                <a:srgbClr val="112F63"/>
              </a:solidFill>
              <a:latin typeface="Times New Roman" panose="02020603050405020304" pitchFamily="18" charset="0"/>
              <a:cs typeface="Times New Roman" panose="02020603050405020304" pitchFamily="18" charset="0"/>
            </a:endParaRPr>
          </a:p>
        </p:txBody>
      </p:sp>
      <p:pic>
        <p:nvPicPr>
          <p:cNvPr id="4102" name="Resim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783763"/>
            <a:ext cx="9144000" cy="144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lt Başlık 2">
            <a:extLst>
              <a:ext uri="{FF2B5EF4-FFF2-40B4-BE49-F238E27FC236}">
                <a16:creationId xmlns:a16="http://schemas.microsoft.com/office/drawing/2014/main" id="{3A6C1FDE-BE0F-EF40-A648-AB47C9CDBBCA}"/>
              </a:ext>
            </a:extLst>
          </p:cNvPr>
          <p:cNvSpPr txBox="1">
            <a:spLocks/>
          </p:cNvSpPr>
          <p:nvPr/>
        </p:nvSpPr>
        <p:spPr bwMode="auto">
          <a:xfrm>
            <a:off x="7524328" y="6291093"/>
            <a:ext cx="2547938" cy="347662"/>
          </a:xfrm>
          <a:prstGeom prst="rect">
            <a:avLst/>
          </a:prstGeom>
        </p:spPr>
        <p:txBody>
          <a:bodyPr>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fontAlgn="auto">
              <a:spcAft>
                <a:spcPts val="0"/>
              </a:spcAft>
              <a:defRPr/>
            </a:pPr>
            <a:r>
              <a:rPr lang="tr-TR" sz="1200" dirty="0" smtClean="0"/>
              <a:t>www.okan.edu.tr</a:t>
            </a:r>
            <a:endParaRPr lang="tr-TR" sz="1200" dirty="0"/>
          </a:p>
        </p:txBody>
      </p:sp>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5991577"/>
            <a:ext cx="1028018" cy="792088"/>
          </a:xfrm>
          <a:prstGeom prst="rect">
            <a:avLst/>
          </a:prstGeom>
        </p:spPr>
      </p:pic>
      <p:sp>
        <p:nvSpPr>
          <p:cNvPr id="3" name="Metin kutusu 2"/>
          <p:cNvSpPr txBox="1"/>
          <p:nvPr/>
        </p:nvSpPr>
        <p:spPr>
          <a:xfrm>
            <a:off x="310503" y="1206798"/>
            <a:ext cx="5184576" cy="646331"/>
          </a:xfrm>
          <a:prstGeom prst="rect">
            <a:avLst/>
          </a:prstGeom>
          <a:noFill/>
        </p:spPr>
        <p:txBody>
          <a:bodyPr wrap="square" rtlCol="0">
            <a:spAutoFit/>
          </a:bodyPr>
          <a:lstStyle/>
          <a:p>
            <a:pPr algn="just"/>
            <a:endParaRPr lang="tr-TR" b="1" noProof="1" smtClean="0">
              <a:solidFill>
                <a:schemeClr val="tx2">
                  <a:lumMod val="75000"/>
                </a:schemeClr>
              </a:solidFill>
              <a:latin typeface="Times New Roman" panose="02020603050405020304" pitchFamily="18" charset="0"/>
              <a:ea typeface="Times New Roman Semi-Bold"/>
              <a:cs typeface="Times New Roman" panose="02020603050405020304" pitchFamily="18" charset="0"/>
              <a:sym typeface="Times New Roman Semi-Bold"/>
            </a:endParaRPr>
          </a:p>
          <a:p>
            <a:pPr marL="285750" indent="-285750">
              <a:buFont typeface="Wingdings" panose="05000000000000000000" pitchFamily="2" charset="2"/>
              <a:buChar char="Ø"/>
            </a:pPr>
            <a:endParaRPr lang="tr-TR" dirty="0"/>
          </a:p>
        </p:txBody>
      </p:sp>
      <p:graphicFrame>
        <p:nvGraphicFramePr>
          <p:cNvPr id="7" name="Tablo 6"/>
          <p:cNvGraphicFramePr>
            <a:graphicFrameLocks noGrp="1"/>
          </p:cNvGraphicFramePr>
          <p:nvPr>
            <p:extLst>
              <p:ext uri="{D42A27DB-BD31-4B8C-83A1-F6EECF244321}">
                <p14:modId xmlns:p14="http://schemas.microsoft.com/office/powerpoint/2010/main" val="1735993245"/>
              </p:ext>
            </p:extLst>
          </p:nvPr>
        </p:nvGraphicFramePr>
        <p:xfrm>
          <a:off x="755576" y="1202433"/>
          <a:ext cx="7885977" cy="2560320"/>
        </p:xfrm>
        <a:graphic>
          <a:graphicData uri="http://schemas.openxmlformats.org/drawingml/2006/table">
            <a:tbl>
              <a:tblPr firstRow="1" bandRow="1">
                <a:tableStyleId>{BC89EF96-8CEA-46FF-86C4-4CE0E7609802}</a:tableStyleId>
              </a:tblPr>
              <a:tblGrid>
                <a:gridCol w="7885977">
                  <a:extLst>
                    <a:ext uri="{9D8B030D-6E8A-4147-A177-3AD203B41FA5}">
                      <a16:colId xmlns:a16="http://schemas.microsoft.com/office/drawing/2014/main" val="2566053212"/>
                    </a:ext>
                  </a:extLst>
                </a:gridCol>
              </a:tblGrid>
              <a:tr h="370840">
                <a:tc>
                  <a:txBody>
                    <a:bodyPr/>
                    <a:lstStyle/>
                    <a:p>
                      <a:r>
                        <a:rPr lang="tr-TR" sz="2200" b="1" dirty="0" smtClean="0">
                          <a:solidFill>
                            <a:srgbClr val="112F63"/>
                          </a:solidFill>
                          <a:latin typeface="Times New Roman" panose="02020603050405020304" pitchFamily="18" charset="0"/>
                          <a:cs typeface="Times New Roman" panose="02020603050405020304" pitchFamily="18" charset="0"/>
                        </a:rPr>
                        <a:t>ISO9001:2015</a:t>
                      </a:r>
                      <a:r>
                        <a:rPr lang="tr-TR" sz="2200" b="1" baseline="0" dirty="0" smtClean="0">
                          <a:solidFill>
                            <a:srgbClr val="112F63"/>
                          </a:solidFill>
                          <a:latin typeface="Times New Roman" panose="02020603050405020304" pitchFamily="18" charset="0"/>
                          <a:cs typeface="Times New Roman" panose="02020603050405020304" pitchFamily="18" charset="0"/>
                        </a:rPr>
                        <a:t> Kalite Yönetim Sistemi</a:t>
                      </a:r>
                    </a:p>
                  </a:txBody>
                  <a:tcPr/>
                </a:tc>
                <a:extLst>
                  <a:ext uri="{0D108BD9-81ED-4DB2-BD59-A6C34878D82A}">
                    <a16:rowId xmlns:a16="http://schemas.microsoft.com/office/drawing/2014/main" val="167818061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200" b="1" i="0" u="none" strike="noStrike" kern="1200" cap="none" spc="0" normalizeH="0" baseline="0" noProof="0" dirty="0" smtClean="0">
                          <a:ln>
                            <a:noFill/>
                          </a:ln>
                          <a:solidFill>
                            <a:srgbClr val="112F63"/>
                          </a:solidFill>
                          <a:effectLst/>
                          <a:uLnTx/>
                          <a:uFillTx/>
                          <a:latin typeface="Times New Roman" panose="02020603050405020304" pitchFamily="18" charset="0"/>
                          <a:ea typeface="+mn-ea"/>
                          <a:cs typeface="Times New Roman" panose="02020603050405020304" pitchFamily="18" charset="0"/>
                        </a:rPr>
                        <a:t>ISO27001:2013 Bilgi Güvenliği Yönetim Sistemi</a:t>
                      </a:r>
                    </a:p>
                  </a:txBody>
                  <a:tcPr/>
                </a:tc>
                <a:extLst>
                  <a:ext uri="{0D108BD9-81ED-4DB2-BD59-A6C34878D82A}">
                    <a16:rowId xmlns:a16="http://schemas.microsoft.com/office/drawing/2014/main" val="31476819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200" b="1" i="0" u="none" strike="noStrike" kern="1200" cap="none" spc="0" normalizeH="0" baseline="0" noProof="0" dirty="0" smtClean="0">
                          <a:ln>
                            <a:noFill/>
                          </a:ln>
                          <a:solidFill>
                            <a:srgbClr val="112F63"/>
                          </a:solidFill>
                          <a:effectLst/>
                          <a:uLnTx/>
                          <a:uFillTx/>
                          <a:latin typeface="Times New Roman" panose="02020603050405020304" pitchFamily="18" charset="0"/>
                          <a:ea typeface="+mn-ea"/>
                          <a:cs typeface="Times New Roman" panose="02020603050405020304" pitchFamily="18" charset="0"/>
                        </a:rPr>
                        <a:t>ISO20000:2018 Bilgi Teknolojileri Hizmetleri Yönetim Sistemi</a:t>
                      </a:r>
                    </a:p>
                  </a:txBody>
                  <a:tcPr/>
                </a:tc>
                <a:extLst>
                  <a:ext uri="{0D108BD9-81ED-4DB2-BD59-A6C34878D82A}">
                    <a16:rowId xmlns:a16="http://schemas.microsoft.com/office/drawing/2014/main" val="146511494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200" b="1" i="0" u="none" strike="noStrike" kern="1200" cap="none" spc="0" normalizeH="0" baseline="0" noProof="0" dirty="0" smtClean="0">
                          <a:ln>
                            <a:noFill/>
                          </a:ln>
                          <a:solidFill>
                            <a:srgbClr val="112F63"/>
                          </a:solidFill>
                          <a:effectLst/>
                          <a:uLnTx/>
                          <a:uFillTx/>
                          <a:latin typeface="Times New Roman" panose="02020603050405020304" pitchFamily="18" charset="0"/>
                          <a:ea typeface="+mn-ea"/>
                          <a:cs typeface="Times New Roman" panose="02020603050405020304" pitchFamily="18" charset="0"/>
                        </a:rPr>
                        <a:t>ISO22301 İş Sürekliliği Yönetim Sistemi</a:t>
                      </a:r>
                    </a:p>
                  </a:txBody>
                  <a:tcPr/>
                </a:tc>
                <a:extLst>
                  <a:ext uri="{0D108BD9-81ED-4DB2-BD59-A6C34878D82A}">
                    <a16:rowId xmlns:a16="http://schemas.microsoft.com/office/drawing/2014/main" val="68794856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200" b="1" i="0" u="none" strike="noStrike" kern="1200" cap="none" spc="0" normalizeH="0" baseline="0" noProof="0" dirty="0" smtClean="0">
                          <a:ln>
                            <a:noFill/>
                          </a:ln>
                          <a:solidFill>
                            <a:srgbClr val="112F63"/>
                          </a:solidFill>
                          <a:effectLst/>
                          <a:uLnTx/>
                          <a:uFillTx/>
                          <a:latin typeface="Times New Roman" panose="02020603050405020304" pitchFamily="18" charset="0"/>
                          <a:ea typeface="+mn-ea"/>
                          <a:cs typeface="Times New Roman" panose="02020603050405020304" pitchFamily="18" charset="0"/>
                        </a:rPr>
                        <a:t>ISO27701:2013 Kişisel Veri Yönetimi</a:t>
                      </a:r>
                    </a:p>
                  </a:txBody>
                  <a:tcPr/>
                </a:tc>
                <a:extLst>
                  <a:ext uri="{0D108BD9-81ED-4DB2-BD59-A6C34878D82A}">
                    <a16:rowId xmlns:a16="http://schemas.microsoft.com/office/drawing/2014/main" val="364244664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200" b="1" i="0" u="none" strike="noStrike" kern="1200" cap="none" spc="0" normalizeH="0" baseline="0" noProof="0" dirty="0" smtClean="0">
                          <a:ln>
                            <a:noFill/>
                          </a:ln>
                          <a:solidFill>
                            <a:srgbClr val="112F63"/>
                          </a:solidFill>
                          <a:effectLst/>
                          <a:uLnTx/>
                          <a:uFillTx/>
                          <a:latin typeface="Times New Roman" panose="02020603050405020304" pitchFamily="18" charset="0"/>
                          <a:ea typeface="+mn-ea"/>
                          <a:cs typeface="Times New Roman" panose="02020603050405020304" pitchFamily="18" charset="0"/>
                        </a:rPr>
                        <a:t>ISO50001:2018 Enerji Yönetim Sistemleri</a:t>
                      </a:r>
                    </a:p>
                  </a:txBody>
                  <a:tcPr/>
                </a:tc>
                <a:extLst>
                  <a:ext uri="{0D108BD9-81ED-4DB2-BD59-A6C34878D82A}">
                    <a16:rowId xmlns:a16="http://schemas.microsoft.com/office/drawing/2014/main" val="4262933397"/>
                  </a:ext>
                </a:extLst>
              </a:tr>
            </a:tbl>
          </a:graphicData>
        </a:graphic>
      </p:graphicFrame>
      <p:pic>
        <p:nvPicPr>
          <p:cNvPr id="17" name="Resim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37507" y="4292634"/>
            <a:ext cx="2226615" cy="1011416"/>
          </a:xfrm>
          <a:prstGeom prst="rect">
            <a:avLst/>
          </a:prstGeom>
        </p:spPr>
      </p:pic>
      <p:pic>
        <p:nvPicPr>
          <p:cNvPr id="20" name="Resim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48064" y="4044763"/>
            <a:ext cx="1767260" cy="1499143"/>
          </a:xfrm>
          <a:prstGeom prst="rect">
            <a:avLst/>
          </a:prstGeom>
        </p:spPr>
      </p:pic>
    </p:spTree>
    <p:extLst>
      <p:ext uri="{BB962C8B-B14F-4D97-AF65-F5344CB8AC3E}">
        <p14:creationId xmlns:p14="http://schemas.microsoft.com/office/powerpoint/2010/main" val="413303122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Başlık 1"/>
          <p:cNvSpPr>
            <a:spLocks noGrp="1"/>
          </p:cNvSpPr>
          <p:nvPr>
            <p:ph type="title"/>
          </p:nvPr>
        </p:nvSpPr>
        <p:spPr>
          <a:xfrm>
            <a:off x="-185700" y="0"/>
            <a:ext cx="9515400" cy="1143000"/>
          </a:xfrm>
        </p:spPr>
        <p:txBody>
          <a:bodyPr/>
          <a:lstStyle/>
          <a:p>
            <a:r>
              <a:rPr lang="tr-TR" altLang="tr-TR" sz="3400" b="1" dirty="0" smtClean="0">
                <a:solidFill>
                  <a:srgbClr val="112F63"/>
                </a:solidFill>
                <a:latin typeface="Times New Roman" panose="02020603050405020304" pitchFamily="18" charset="0"/>
                <a:cs typeface="Times New Roman" panose="02020603050405020304" pitchFamily="18" charset="0"/>
              </a:rPr>
              <a:t>ISO9001:2015 KALİTE YÖNETİM SİSTEMİ</a:t>
            </a:r>
            <a:endParaRPr lang="tr-TR" altLang="tr-TR" sz="3400" b="1" dirty="0">
              <a:solidFill>
                <a:srgbClr val="112F63"/>
              </a:solidFill>
              <a:latin typeface="Times New Roman" panose="02020603050405020304" pitchFamily="18" charset="0"/>
              <a:cs typeface="Times New Roman" panose="02020603050405020304" pitchFamily="18" charset="0"/>
            </a:endParaRPr>
          </a:p>
        </p:txBody>
      </p:sp>
      <p:pic>
        <p:nvPicPr>
          <p:cNvPr id="4102" name="Resim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783763"/>
            <a:ext cx="9144000" cy="144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lt Başlık 2">
            <a:extLst>
              <a:ext uri="{FF2B5EF4-FFF2-40B4-BE49-F238E27FC236}">
                <a16:creationId xmlns:a16="http://schemas.microsoft.com/office/drawing/2014/main" id="{3A6C1FDE-BE0F-EF40-A648-AB47C9CDBBCA}"/>
              </a:ext>
            </a:extLst>
          </p:cNvPr>
          <p:cNvSpPr txBox="1">
            <a:spLocks/>
          </p:cNvSpPr>
          <p:nvPr/>
        </p:nvSpPr>
        <p:spPr bwMode="auto">
          <a:xfrm>
            <a:off x="7524328" y="6291093"/>
            <a:ext cx="2547938" cy="347662"/>
          </a:xfrm>
          <a:prstGeom prst="rect">
            <a:avLst/>
          </a:prstGeom>
        </p:spPr>
        <p:txBody>
          <a:bodyPr>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fontAlgn="auto">
              <a:spcAft>
                <a:spcPts val="0"/>
              </a:spcAft>
              <a:defRPr/>
            </a:pPr>
            <a:r>
              <a:rPr lang="tr-TR" sz="1200" dirty="0" smtClean="0"/>
              <a:t>www.okan.edu.tr</a:t>
            </a:r>
            <a:endParaRPr lang="tr-TR" sz="1200" dirty="0"/>
          </a:p>
        </p:txBody>
      </p:sp>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5991577"/>
            <a:ext cx="1028018" cy="792088"/>
          </a:xfrm>
          <a:prstGeom prst="rect">
            <a:avLst/>
          </a:prstGeom>
        </p:spPr>
      </p:pic>
      <p:sp>
        <p:nvSpPr>
          <p:cNvPr id="3" name="Metin kutusu 2"/>
          <p:cNvSpPr txBox="1"/>
          <p:nvPr/>
        </p:nvSpPr>
        <p:spPr>
          <a:xfrm>
            <a:off x="395536" y="1470528"/>
            <a:ext cx="7920880" cy="1454244"/>
          </a:xfrm>
          <a:prstGeom prst="rect">
            <a:avLst/>
          </a:prstGeom>
          <a:noFill/>
        </p:spPr>
        <p:txBody>
          <a:bodyPr wrap="square" rtlCol="0">
            <a:spAutoFit/>
          </a:bodyPr>
          <a:lstStyle/>
          <a:p>
            <a:pPr marL="285750" indent="-285750" algn="just">
              <a:buFont typeface="Wingdings" panose="05000000000000000000" pitchFamily="2" charset="2"/>
              <a:buChar char="Ø"/>
            </a:pPr>
            <a:r>
              <a:rPr lang="tr-TR" sz="1750" b="1" noProof="1">
                <a:solidFill>
                  <a:schemeClr val="tx2">
                    <a:lumMod val="75000"/>
                  </a:schemeClr>
                </a:solidFill>
                <a:latin typeface="Times New Roman" panose="02020603050405020304" pitchFamily="18" charset="0"/>
                <a:ea typeface="Times New Roman Semi-Bold"/>
                <a:cs typeface="Times New Roman" panose="02020603050405020304" pitchFamily="18" charset="0"/>
                <a:sym typeface="Times New Roman Semi-Bold"/>
              </a:rPr>
              <a:t>ISO 9001:2015 Kalite Yönetim sistemini tüm akademik, idari birim çalışanlarına ve öğrencilerimize farkındalığı arttırmak ve yönetim sistemini benimsetmek için  Kalite Oryantasyon eğitimleri verilmektedir.</a:t>
            </a:r>
          </a:p>
          <a:p>
            <a:pPr algn="just"/>
            <a:endParaRPr lang="tr-TR" b="1" noProof="1" smtClean="0">
              <a:solidFill>
                <a:schemeClr val="tx2">
                  <a:lumMod val="75000"/>
                </a:schemeClr>
              </a:solidFill>
              <a:latin typeface="Times New Roman" panose="02020603050405020304" pitchFamily="18" charset="0"/>
              <a:ea typeface="Times New Roman Semi-Bold"/>
              <a:cs typeface="Times New Roman" panose="02020603050405020304" pitchFamily="18" charset="0"/>
              <a:sym typeface="Times New Roman Semi-Bold"/>
            </a:endParaRPr>
          </a:p>
          <a:p>
            <a:pPr marL="285750" indent="-285750">
              <a:buFont typeface="Wingdings" panose="05000000000000000000" pitchFamily="2" charset="2"/>
              <a:buChar char="Ø"/>
            </a:pPr>
            <a:endParaRPr lang="tr-TR" dirty="0"/>
          </a:p>
        </p:txBody>
      </p:sp>
      <p:pic>
        <p:nvPicPr>
          <p:cNvPr id="11" name="Resim 10"/>
          <p:cNvPicPr>
            <a:picLocks noChangeAspect="1"/>
          </p:cNvPicPr>
          <p:nvPr/>
        </p:nvPicPr>
        <p:blipFill>
          <a:blip r:embed="rId4"/>
          <a:stretch>
            <a:fillRect/>
          </a:stretch>
        </p:blipFill>
        <p:spPr>
          <a:xfrm>
            <a:off x="1547664" y="2924772"/>
            <a:ext cx="6330971" cy="1698719"/>
          </a:xfrm>
          <a:prstGeom prst="rect">
            <a:avLst/>
          </a:prstGeom>
          <a:solidFill>
            <a:srgbClr val="002060"/>
          </a:solidFill>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116033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Başlık 1"/>
          <p:cNvSpPr>
            <a:spLocks noGrp="1"/>
          </p:cNvSpPr>
          <p:nvPr>
            <p:ph type="title"/>
          </p:nvPr>
        </p:nvSpPr>
        <p:spPr>
          <a:xfrm>
            <a:off x="-185700" y="137968"/>
            <a:ext cx="9515400" cy="1143000"/>
          </a:xfrm>
        </p:spPr>
        <p:txBody>
          <a:bodyPr/>
          <a:lstStyle/>
          <a:p>
            <a:r>
              <a:rPr lang="tr-TR" altLang="tr-TR" sz="3000" b="1" dirty="0" smtClean="0">
                <a:solidFill>
                  <a:srgbClr val="112F63"/>
                </a:solidFill>
                <a:latin typeface="Times New Roman" panose="02020603050405020304" pitchFamily="18" charset="0"/>
                <a:cs typeface="Times New Roman" panose="02020603050405020304" pitchFamily="18" charset="0"/>
              </a:rPr>
              <a:t>KALİTE DOKÜMANLARI HAKKINDA</a:t>
            </a:r>
            <a:br>
              <a:rPr lang="tr-TR" altLang="tr-TR" sz="3000" b="1" dirty="0" smtClean="0">
                <a:solidFill>
                  <a:srgbClr val="112F63"/>
                </a:solidFill>
                <a:latin typeface="Times New Roman" panose="02020603050405020304" pitchFamily="18" charset="0"/>
                <a:cs typeface="Times New Roman" panose="02020603050405020304" pitchFamily="18" charset="0"/>
              </a:rPr>
            </a:br>
            <a:r>
              <a:rPr lang="tr-TR" altLang="tr-TR" sz="3000" b="1" dirty="0" smtClean="0">
                <a:solidFill>
                  <a:srgbClr val="112F63"/>
                </a:solidFill>
                <a:latin typeface="Times New Roman" panose="02020603050405020304" pitchFamily="18" charset="0"/>
                <a:cs typeface="Times New Roman" panose="02020603050405020304" pitchFamily="18" charset="0"/>
              </a:rPr>
              <a:t>(Formlar, Talimatlar, Planlar, Şemalar, Prosedürler)</a:t>
            </a:r>
            <a:endParaRPr lang="tr-TR" altLang="tr-TR" sz="3000" b="1" dirty="0">
              <a:solidFill>
                <a:srgbClr val="112F63"/>
              </a:solidFill>
              <a:latin typeface="Times New Roman" panose="02020603050405020304" pitchFamily="18" charset="0"/>
              <a:cs typeface="Times New Roman" panose="02020603050405020304" pitchFamily="18" charset="0"/>
            </a:endParaRPr>
          </a:p>
        </p:txBody>
      </p:sp>
      <p:pic>
        <p:nvPicPr>
          <p:cNvPr id="4102" name="Resim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783763"/>
            <a:ext cx="9144000" cy="144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lt Başlık 2">
            <a:extLst>
              <a:ext uri="{FF2B5EF4-FFF2-40B4-BE49-F238E27FC236}">
                <a16:creationId xmlns:a16="http://schemas.microsoft.com/office/drawing/2014/main" id="{3A6C1FDE-BE0F-EF40-A648-AB47C9CDBBCA}"/>
              </a:ext>
            </a:extLst>
          </p:cNvPr>
          <p:cNvSpPr txBox="1">
            <a:spLocks/>
          </p:cNvSpPr>
          <p:nvPr/>
        </p:nvSpPr>
        <p:spPr bwMode="auto">
          <a:xfrm>
            <a:off x="7524328" y="6291093"/>
            <a:ext cx="2547938" cy="347662"/>
          </a:xfrm>
          <a:prstGeom prst="rect">
            <a:avLst/>
          </a:prstGeom>
        </p:spPr>
        <p:txBody>
          <a:bodyPr>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fontAlgn="auto">
              <a:spcAft>
                <a:spcPts val="0"/>
              </a:spcAft>
              <a:defRPr/>
            </a:pPr>
            <a:r>
              <a:rPr lang="tr-TR" sz="1200" dirty="0" smtClean="0"/>
              <a:t>www.okan.edu.tr</a:t>
            </a:r>
            <a:endParaRPr lang="tr-TR" sz="1200" dirty="0"/>
          </a:p>
        </p:txBody>
      </p:sp>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5991577"/>
            <a:ext cx="1028018" cy="792088"/>
          </a:xfrm>
          <a:prstGeom prst="rect">
            <a:avLst/>
          </a:prstGeom>
        </p:spPr>
      </p:pic>
      <p:sp>
        <p:nvSpPr>
          <p:cNvPr id="3" name="Metin kutusu 2"/>
          <p:cNvSpPr txBox="1"/>
          <p:nvPr/>
        </p:nvSpPr>
        <p:spPr>
          <a:xfrm>
            <a:off x="132331" y="2089959"/>
            <a:ext cx="5568672" cy="2862322"/>
          </a:xfrm>
          <a:prstGeom prst="rect">
            <a:avLst/>
          </a:prstGeom>
          <a:noFill/>
        </p:spPr>
        <p:txBody>
          <a:bodyPr wrap="square" rtlCol="0">
            <a:spAutoFit/>
          </a:bodyPr>
          <a:lstStyle/>
          <a:p>
            <a:pPr marL="457200" indent="-457200">
              <a:buFont typeface="Wingdings" panose="05000000000000000000" pitchFamily="2" charset="2"/>
              <a:buChar char="Ø"/>
            </a:pPr>
            <a:r>
              <a:rPr lang="tr-TR" b="1" dirty="0">
                <a:solidFill>
                  <a:srgbClr val="002060"/>
                </a:solidFill>
                <a:latin typeface="Times New Roman" panose="02020603050405020304" pitchFamily="18" charset="0"/>
                <a:cs typeface="Times New Roman" panose="02020603050405020304" pitchFamily="18" charset="0"/>
              </a:rPr>
              <a:t>Formların üzerindeki değişiklik yetkisi sadece "Kalite </a:t>
            </a:r>
            <a:r>
              <a:rPr lang="tr-TR" b="1" dirty="0" smtClean="0">
                <a:solidFill>
                  <a:srgbClr val="002060"/>
                </a:solidFill>
                <a:latin typeface="Times New Roman" panose="02020603050405020304" pitchFamily="18" charset="0"/>
                <a:cs typeface="Times New Roman" panose="02020603050405020304" pitchFamily="18" charset="0"/>
              </a:rPr>
              <a:t>Yönetimi</a:t>
            </a:r>
            <a:r>
              <a:rPr lang="tr-TR" b="1" dirty="0">
                <a:solidFill>
                  <a:srgbClr val="002060"/>
                </a:solidFill>
                <a:latin typeface="Times New Roman" panose="02020603050405020304" pitchFamily="18" charset="0"/>
                <a:cs typeface="Times New Roman" panose="02020603050405020304" pitchFamily="18" charset="0"/>
              </a:rPr>
              <a:t> </a:t>
            </a:r>
            <a:r>
              <a:rPr lang="tr-TR" b="1" dirty="0" err="1" smtClean="0">
                <a:solidFill>
                  <a:srgbClr val="002060"/>
                </a:solidFill>
                <a:latin typeface="Times New Roman" panose="02020603050405020304" pitchFamily="18" charset="0"/>
                <a:cs typeface="Times New Roman" panose="02020603050405020304" pitchFamily="18" charset="0"/>
              </a:rPr>
              <a:t>Birimi’’ne</a:t>
            </a:r>
            <a:r>
              <a:rPr lang="tr-TR" b="1" dirty="0" smtClean="0">
                <a:solidFill>
                  <a:srgbClr val="002060"/>
                </a:solidFill>
                <a:latin typeface="Times New Roman" panose="02020603050405020304" pitchFamily="18" charset="0"/>
                <a:cs typeface="Times New Roman" panose="02020603050405020304" pitchFamily="18" charset="0"/>
              </a:rPr>
              <a:t> aittir. </a:t>
            </a:r>
            <a:r>
              <a:rPr lang="tr-TR" b="1">
                <a:solidFill>
                  <a:srgbClr val="002060"/>
                </a:solidFill>
                <a:latin typeface="Times New Roman" panose="02020603050405020304" pitchFamily="18" charset="0"/>
                <a:cs typeface="Times New Roman" panose="02020603050405020304" pitchFamily="18" charset="0"/>
              </a:rPr>
              <a:t>Değişiklik </a:t>
            </a:r>
            <a:r>
              <a:rPr lang="tr-TR" b="1" smtClean="0">
                <a:solidFill>
                  <a:srgbClr val="002060"/>
                </a:solidFill>
                <a:latin typeface="Times New Roman" panose="02020603050405020304" pitchFamily="18" charset="0"/>
                <a:cs typeface="Times New Roman" panose="02020603050405020304" pitchFamily="18" charset="0"/>
              </a:rPr>
              <a:t>bilgileri, </a:t>
            </a:r>
            <a:r>
              <a:rPr lang="tr-TR" b="1" dirty="0" smtClean="0">
                <a:solidFill>
                  <a:srgbClr val="002060"/>
                </a:solidFill>
                <a:latin typeface="Times New Roman" panose="02020603050405020304" pitchFamily="18" charset="0"/>
                <a:cs typeface="Times New Roman" panose="02020603050405020304" pitchFamily="18" charset="0"/>
              </a:rPr>
              <a:t>form </a:t>
            </a:r>
            <a:r>
              <a:rPr lang="tr-TR" b="1" dirty="0">
                <a:solidFill>
                  <a:srgbClr val="002060"/>
                </a:solidFill>
                <a:latin typeface="Times New Roman" panose="02020603050405020304" pitchFamily="18" charset="0"/>
                <a:cs typeface="Times New Roman" panose="02020603050405020304" pitchFamily="18" charset="0"/>
              </a:rPr>
              <a:t>numaralarının sonunda bulunan revizyon numaralarıyla takip edilmektedir. </a:t>
            </a:r>
          </a:p>
          <a:p>
            <a:pPr marL="457200" indent="-457200">
              <a:buFont typeface="Wingdings" panose="05000000000000000000" pitchFamily="2" charset="2"/>
              <a:buChar char="Ø"/>
            </a:pPr>
            <a:endParaRPr lang="tr-TR" b="1" dirty="0">
              <a:solidFill>
                <a:srgbClr val="002060"/>
              </a:solidFill>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Ø"/>
            </a:pPr>
            <a:r>
              <a:rPr lang="tr-TR" b="1" dirty="0">
                <a:solidFill>
                  <a:srgbClr val="C00000"/>
                </a:solidFill>
                <a:latin typeface="Times New Roman" panose="02020603050405020304" pitchFamily="18" charset="0"/>
                <a:cs typeface="Times New Roman" panose="02020603050405020304" pitchFamily="18" charset="0"/>
              </a:rPr>
              <a:t>Önemli  Not! </a:t>
            </a:r>
            <a:r>
              <a:rPr lang="tr-TR" b="1" dirty="0" smtClean="0">
                <a:solidFill>
                  <a:srgbClr val="C00000"/>
                </a:solidFill>
                <a:latin typeface="Times New Roman" panose="02020603050405020304" pitchFamily="18" charset="0"/>
                <a:cs typeface="Times New Roman" panose="02020603050405020304" pitchFamily="18" charset="0"/>
              </a:rPr>
              <a:t> </a:t>
            </a:r>
          </a:p>
          <a:p>
            <a:pPr lvl="1"/>
            <a:r>
              <a:rPr lang="tr-TR" b="1" dirty="0" smtClean="0">
                <a:solidFill>
                  <a:srgbClr val="C00000"/>
                </a:solidFill>
                <a:latin typeface="Times New Roman" panose="02020603050405020304" pitchFamily="18" charset="0"/>
                <a:cs typeface="Times New Roman" panose="02020603050405020304" pitchFamily="18" charset="0"/>
              </a:rPr>
              <a:t>Ortak alan U klasörü içerisinde yer alan formları bilgisayarınız masaüstüne indirmeyiniz.</a:t>
            </a:r>
          </a:p>
          <a:p>
            <a:r>
              <a:rPr lang="tr-TR" b="1" dirty="0" smtClean="0">
                <a:solidFill>
                  <a:srgbClr val="C00000"/>
                </a:solidFill>
                <a:latin typeface="Times New Roman" panose="02020603050405020304" pitchFamily="18" charset="0"/>
                <a:cs typeface="Times New Roman" panose="02020603050405020304" pitchFamily="18" charset="0"/>
              </a:rPr>
              <a:t>       </a:t>
            </a:r>
            <a:endParaRPr lang="tr-TR" b="1" noProof="1" smtClean="0">
              <a:solidFill>
                <a:schemeClr val="tx2">
                  <a:lumMod val="75000"/>
                </a:schemeClr>
              </a:solidFill>
              <a:latin typeface="Times New Roman" panose="02020603050405020304" pitchFamily="18" charset="0"/>
              <a:ea typeface="Times New Roman Semi-Bold"/>
              <a:cs typeface="Times New Roman" panose="02020603050405020304" pitchFamily="18" charset="0"/>
              <a:sym typeface="Times New Roman Semi-Bold"/>
            </a:endParaRPr>
          </a:p>
          <a:p>
            <a:pPr marL="285750" indent="-285750">
              <a:buFont typeface="Wingdings" panose="05000000000000000000" pitchFamily="2" charset="2"/>
              <a:buChar char="Ø"/>
            </a:pPr>
            <a:endParaRPr lang="tr-TR" dirty="0"/>
          </a:p>
        </p:txBody>
      </p:sp>
      <p:pic>
        <p:nvPicPr>
          <p:cNvPr id="8" name="Resim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10580" y="1061574"/>
            <a:ext cx="3913198" cy="3913198"/>
          </a:xfrm>
          <a:prstGeom prst="rect">
            <a:avLst/>
          </a:prstGeom>
        </p:spPr>
      </p:pic>
    </p:spTree>
    <p:extLst>
      <p:ext uri="{BB962C8B-B14F-4D97-AF65-F5344CB8AC3E}">
        <p14:creationId xmlns:p14="http://schemas.microsoft.com/office/powerpoint/2010/main" val="361961956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Başlık 1"/>
          <p:cNvSpPr>
            <a:spLocks noGrp="1"/>
          </p:cNvSpPr>
          <p:nvPr>
            <p:ph type="title"/>
          </p:nvPr>
        </p:nvSpPr>
        <p:spPr>
          <a:xfrm>
            <a:off x="-185700" y="236699"/>
            <a:ext cx="9515400" cy="1143000"/>
          </a:xfrm>
        </p:spPr>
        <p:txBody>
          <a:bodyPr/>
          <a:lstStyle/>
          <a:p>
            <a:r>
              <a:rPr lang="tr-TR" altLang="tr-TR" b="1" dirty="0" smtClean="0">
                <a:solidFill>
                  <a:srgbClr val="112F63"/>
                </a:solidFill>
                <a:latin typeface="Times New Roman" panose="02020603050405020304" pitchFamily="18" charset="0"/>
                <a:cs typeface="Times New Roman" panose="02020603050405020304" pitchFamily="18" charset="0"/>
              </a:rPr>
              <a:t>KALİTE EL KİTABI</a:t>
            </a:r>
            <a:endParaRPr lang="tr-TR" altLang="tr-TR" b="1" dirty="0">
              <a:solidFill>
                <a:srgbClr val="112F63"/>
              </a:solidFill>
              <a:latin typeface="Times New Roman" panose="02020603050405020304" pitchFamily="18" charset="0"/>
              <a:cs typeface="Times New Roman" panose="02020603050405020304" pitchFamily="18" charset="0"/>
            </a:endParaRPr>
          </a:p>
        </p:txBody>
      </p:sp>
      <p:pic>
        <p:nvPicPr>
          <p:cNvPr id="4102" name="Resim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783763"/>
            <a:ext cx="9144000" cy="144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lt Başlık 2">
            <a:extLst>
              <a:ext uri="{FF2B5EF4-FFF2-40B4-BE49-F238E27FC236}">
                <a16:creationId xmlns:a16="http://schemas.microsoft.com/office/drawing/2014/main" id="{3A6C1FDE-BE0F-EF40-A648-AB47C9CDBBCA}"/>
              </a:ext>
            </a:extLst>
          </p:cNvPr>
          <p:cNvSpPr txBox="1">
            <a:spLocks/>
          </p:cNvSpPr>
          <p:nvPr/>
        </p:nvSpPr>
        <p:spPr bwMode="auto">
          <a:xfrm>
            <a:off x="7524328" y="6291093"/>
            <a:ext cx="2547938" cy="347662"/>
          </a:xfrm>
          <a:prstGeom prst="rect">
            <a:avLst/>
          </a:prstGeom>
        </p:spPr>
        <p:txBody>
          <a:bodyPr>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fontAlgn="auto">
              <a:spcAft>
                <a:spcPts val="0"/>
              </a:spcAft>
              <a:defRPr/>
            </a:pPr>
            <a:r>
              <a:rPr lang="tr-TR" sz="1200" dirty="0" smtClean="0"/>
              <a:t>www.okan.edu.tr</a:t>
            </a:r>
            <a:endParaRPr lang="tr-TR" sz="1200" dirty="0"/>
          </a:p>
        </p:txBody>
      </p:sp>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5991577"/>
            <a:ext cx="1028018" cy="792088"/>
          </a:xfrm>
          <a:prstGeom prst="rect">
            <a:avLst/>
          </a:prstGeom>
        </p:spPr>
      </p:pic>
      <p:sp>
        <p:nvSpPr>
          <p:cNvPr id="3" name="Metin kutusu 2"/>
          <p:cNvSpPr txBox="1"/>
          <p:nvPr/>
        </p:nvSpPr>
        <p:spPr>
          <a:xfrm>
            <a:off x="323528" y="1966212"/>
            <a:ext cx="3960439" cy="2523768"/>
          </a:xfrm>
          <a:prstGeom prst="rect">
            <a:avLst/>
          </a:prstGeom>
          <a:noFill/>
        </p:spPr>
        <p:txBody>
          <a:bodyPr wrap="square" rtlCol="0">
            <a:spAutoFit/>
          </a:bodyPr>
          <a:lstStyle/>
          <a:p>
            <a:pPr marL="285750" indent="-285750" algn="just">
              <a:buFont typeface="Wingdings" panose="05000000000000000000" pitchFamily="2" charset="2"/>
              <a:buChar char="Ø"/>
            </a:pPr>
            <a:r>
              <a:rPr lang="tr-TR" sz="1750" b="1" noProof="1">
                <a:solidFill>
                  <a:schemeClr val="tx2">
                    <a:lumMod val="75000"/>
                  </a:schemeClr>
                </a:solidFill>
                <a:latin typeface="Times New Roman" panose="02020603050405020304" pitchFamily="18" charset="0"/>
                <a:ea typeface="Times New Roman Semi-Bold"/>
                <a:cs typeface="Times New Roman" panose="02020603050405020304" pitchFamily="18" charset="0"/>
                <a:sym typeface="Times New Roman Semi-Bold"/>
              </a:rPr>
              <a:t>Kalite El Kitabı; ISO 9001 Kalite Yönetim Sistemi içerisinde doküman yapısının tarif edildiği kullanım kılavuzu niteliğindeki en önemli dokümandır.</a:t>
            </a:r>
          </a:p>
          <a:p>
            <a:pPr marL="285750" indent="-285750" algn="just">
              <a:buFont typeface="Wingdings" panose="05000000000000000000" pitchFamily="2" charset="2"/>
              <a:buChar char="Ø"/>
            </a:pPr>
            <a:endParaRPr lang="tr-TR" sz="1750" b="1" noProof="1">
              <a:solidFill>
                <a:schemeClr val="tx2">
                  <a:lumMod val="75000"/>
                </a:schemeClr>
              </a:solidFill>
              <a:latin typeface="Times New Roman" panose="02020603050405020304" pitchFamily="18" charset="0"/>
              <a:ea typeface="Times New Roman Semi-Bold"/>
              <a:cs typeface="Times New Roman" panose="02020603050405020304" pitchFamily="18" charset="0"/>
              <a:sym typeface="Times New Roman Semi-Bold"/>
            </a:endParaRPr>
          </a:p>
          <a:p>
            <a:pPr marL="285750" indent="-285750" algn="just">
              <a:buFont typeface="Wingdings" panose="05000000000000000000" pitchFamily="2" charset="2"/>
              <a:buChar char="Ø"/>
            </a:pPr>
            <a:r>
              <a:rPr lang="tr-TR" sz="1750" b="1" noProof="1">
                <a:solidFill>
                  <a:srgbClr val="C00000"/>
                </a:solidFill>
                <a:latin typeface="Times New Roman" panose="02020603050405020304" pitchFamily="18" charset="0"/>
                <a:ea typeface="Times New Roman Semi-Bold"/>
                <a:cs typeface="Times New Roman" panose="02020603050405020304" pitchFamily="18" charset="0"/>
                <a:sym typeface="Times New Roman Semi-Bold"/>
              </a:rPr>
              <a:t>Kalite El Kitabımıza ortak alan U klasörü içerisinden </a:t>
            </a:r>
            <a:r>
              <a:rPr lang="tr-TR" sz="1750" b="1" noProof="1" smtClean="0">
                <a:solidFill>
                  <a:srgbClr val="C00000"/>
                </a:solidFill>
                <a:latin typeface="Times New Roman" panose="02020603050405020304" pitchFamily="18" charset="0"/>
                <a:ea typeface="Times New Roman Semi-Bold"/>
                <a:cs typeface="Times New Roman" panose="02020603050405020304" pitchFamily="18" charset="0"/>
                <a:sym typeface="Times New Roman Semi-Bold"/>
              </a:rPr>
              <a:t>ulaşabilirsiniz.</a:t>
            </a:r>
            <a:endParaRPr lang="tr-TR" b="1" noProof="1" smtClean="0">
              <a:solidFill>
                <a:srgbClr val="C00000"/>
              </a:solidFill>
              <a:latin typeface="Times New Roman" panose="02020603050405020304" pitchFamily="18" charset="0"/>
              <a:ea typeface="Times New Roman Semi-Bold"/>
              <a:cs typeface="Times New Roman" panose="02020603050405020304" pitchFamily="18" charset="0"/>
              <a:sym typeface="Times New Roman Semi-Bold"/>
            </a:endParaRPr>
          </a:p>
          <a:p>
            <a:pPr marL="285750" indent="-285750">
              <a:buFont typeface="Wingdings" panose="05000000000000000000" pitchFamily="2" charset="2"/>
              <a:buChar char="Ø"/>
            </a:pPr>
            <a:endParaRPr lang="tr-TR" dirty="0"/>
          </a:p>
        </p:txBody>
      </p:sp>
      <p:pic>
        <p:nvPicPr>
          <p:cNvPr id="5" name="Resim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1640599"/>
            <a:ext cx="4125187" cy="2879386"/>
          </a:xfrm>
          <a:prstGeom prst="rect">
            <a:avLst/>
          </a:prstGeom>
        </p:spPr>
      </p:pic>
    </p:spTree>
    <p:extLst>
      <p:ext uri="{BB962C8B-B14F-4D97-AF65-F5344CB8AC3E}">
        <p14:creationId xmlns:p14="http://schemas.microsoft.com/office/powerpoint/2010/main" val="154490806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Başlık 1"/>
          <p:cNvSpPr>
            <a:spLocks noGrp="1"/>
          </p:cNvSpPr>
          <p:nvPr>
            <p:ph type="title"/>
          </p:nvPr>
        </p:nvSpPr>
        <p:spPr>
          <a:xfrm>
            <a:off x="-185700" y="137968"/>
            <a:ext cx="9515400" cy="1143000"/>
          </a:xfrm>
        </p:spPr>
        <p:txBody>
          <a:bodyPr/>
          <a:lstStyle/>
          <a:p>
            <a:r>
              <a:rPr lang="tr-TR" altLang="tr-TR" b="1" dirty="0" smtClean="0">
                <a:solidFill>
                  <a:srgbClr val="112F63"/>
                </a:solidFill>
                <a:latin typeface="Times New Roman" panose="02020603050405020304" pitchFamily="18" charset="0"/>
                <a:cs typeface="Times New Roman" panose="02020603050405020304" pitchFamily="18" charset="0"/>
              </a:rPr>
              <a:t>SÜREÇ EL KİTABI</a:t>
            </a:r>
            <a:endParaRPr lang="tr-TR" altLang="tr-TR" b="1" dirty="0">
              <a:solidFill>
                <a:srgbClr val="112F63"/>
              </a:solidFill>
              <a:latin typeface="Times New Roman" panose="02020603050405020304" pitchFamily="18" charset="0"/>
              <a:cs typeface="Times New Roman" panose="02020603050405020304" pitchFamily="18" charset="0"/>
            </a:endParaRPr>
          </a:p>
        </p:txBody>
      </p:sp>
      <p:pic>
        <p:nvPicPr>
          <p:cNvPr id="4102" name="Resim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783763"/>
            <a:ext cx="9144000" cy="144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lt Başlık 2">
            <a:extLst>
              <a:ext uri="{FF2B5EF4-FFF2-40B4-BE49-F238E27FC236}">
                <a16:creationId xmlns:a16="http://schemas.microsoft.com/office/drawing/2014/main" id="{3A6C1FDE-BE0F-EF40-A648-AB47C9CDBBCA}"/>
              </a:ext>
            </a:extLst>
          </p:cNvPr>
          <p:cNvSpPr txBox="1">
            <a:spLocks/>
          </p:cNvSpPr>
          <p:nvPr/>
        </p:nvSpPr>
        <p:spPr bwMode="auto">
          <a:xfrm>
            <a:off x="7524328" y="6291093"/>
            <a:ext cx="2547938" cy="347662"/>
          </a:xfrm>
          <a:prstGeom prst="rect">
            <a:avLst/>
          </a:prstGeom>
        </p:spPr>
        <p:txBody>
          <a:bodyPr>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fontAlgn="auto">
              <a:spcAft>
                <a:spcPts val="0"/>
              </a:spcAft>
              <a:defRPr/>
            </a:pPr>
            <a:r>
              <a:rPr lang="tr-TR" sz="1200" dirty="0" smtClean="0"/>
              <a:t>www.okan.edu.tr</a:t>
            </a:r>
            <a:endParaRPr lang="tr-TR" sz="1200" dirty="0"/>
          </a:p>
        </p:txBody>
      </p:sp>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5991577"/>
            <a:ext cx="1028018" cy="792088"/>
          </a:xfrm>
          <a:prstGeom prst="rect">
            <a:avLst/>
          </a:prstGeom>
        </p:spPr>
      </p:pic>
      <p:sp>
        <p:nvSpPr>
          <p:cNvPr id="3" name="Metin kutusu 2"/>
          <p:cNvSpPr txBox="1"/>
          <p:nvPr/>
        </p:nvSpPr>
        <p:spPr>
          <a:xfrm>
            <a:off x="39870" y="1467553"/>
            <a:ext cx="5424595" cy="3793346"/>
          </a:xfrm>
          <a:prstGeom prst="rect">
            <a:avLst/>
          </a:prstGeom>
          <a:noFill/>
        </p:spPr>
        <p:txBody>
          <a:bodyPr wrap="square" rtlCol="0">
            <a:spAutoFit/>
          </a:bodyPr>
          <a:lstStyle/>
          <a:p>
            <a:pPr marL="457200" indent="-457200" algn="just">
              <a:buFont typeface="Wingdings" panose="05000000000000000000" pitchFamily="2" charset="2"/>
              <a:buChar char="Ø"/>
            </a:pPr>
            <a:r>
              <a:rPr lang="tr-TR" sz="1850" b="1" dirty="0">
                <a:solidFill>
                  <a:srgbClr val="002060"/>
                </a:solidFill>
                <a:latin typeface="Times New Roman" panose="02020603050405020304" pitchFamily="18" charset="0"/>
                <a:cs typeface="Times New Roman" panose="02020603050405020304" pitchFamily="18" charset="0"/>
              </a:rPr>
              <a:t>Süreç El Kitabı, mevcut gelişmeler göz önünde bulundurularak süreçlerin tanımlarını ve akışlarını yazılı hale getirip ilgili tüm paydaşlarla paylaşılmasını ve yayılımını sağlamak suretiyle süreçlerle yönetim modelini etkili ve verimli bir şekilde uygulamak amacıyla hazırlanmıştır. </a:t>
            </a:r>
            <a:endParaRPr lang="tr-TR" sz="1850" b="1" dirty="0" smtClean="0">
              <a:solidFill>
                <a:srgbClr val="002060"/>
              </a:solidFill>
              <a:latin typeface="Times New Roman" panose="02020603050405020304" pitchFamily="18" charset="0"/>
              <a:cs typeface="Times New Roman" panose="02020603050405020304" pitchFamily="18" charset="0"/>
            </a:endParaRPr>
          </a:p>
          <a:p>
            <a:pPr marL="457200" indent="-457200" algn="just">
              <a:buFont typeface="Wingdings" panose="05000000000000000000" pitchFamily="2" charset="2"/>
              <a:buChar char="Ø"/>
            </a:pPr>
            <a:endParaRPr lang="tr-TR" sz="1850" b="1" dirty="0">
              <a:solidFill>
                <a:srgbClr val="002060"/>
              </a:solidFill>
              <a:latin typeface="Times New Roman" panose="02020603050405020304" pitchFamily="18" charset="0"/>
              <a:cs typeface="Times New Roman" panose="02020603050405020304" pitchFamily="18" charset="0"/>
            </a:endParaRPr>
          </a:p>
          <a:p>
            <a:pPr marL="457200" indent="-457200" algn="just">
              <a:buFont typeface="Wingdings" panose="05000000000000000000" pitchFamily="2" charset="2"/>
              <a:buChar char="Ø"/>
            </a:pPr>
            <a:r>
              <a:rPr lang="tr-TR" sz="1850" b="1" dirty="0" smtClean="0">
                <a:solidFill>
                  <a:srgbClr val="002060"/>
                </a:solidFill>
                <a:latin typeface="Times New Roman" panose="02020603050405020304" pitchFamily="18" charset="0"/>
                <a:cs typeface="Times New Roman" panose="02020603050405020304" pitchFamily="18" charset="0"/>
              </a:rPr>
              <a:t>2026 Şubat ayında Üniversitemiz genelinde Süreç El Kitaplarının oluşturulması için kapsamlı bi</a:t>
            </a:r>
            <a:r>
              <a:rPr lang="tr-TR" sz="1850" b="1" dirty="0" smtClean="0">
                <a:solidFill>
                  <a:srgbClr val="002060"/>
                </a:solidFill>
                <a:latin typeface="Times New Roman" panose="02020603050405020304" pitchFamily="18" charset="0"/>
                <a:cs typeface="Times New Roman" panose="02020603050405020304" pitchFamily="18" charset="0"/>
              </a:rPr>
              <a:t>r çalışma başlatılmıştır.</a:t>
            </a:r>
            <a:endParaRPr lang="tr-TR" sz="1850" b="1" dirty="0">
              <a:solidFill>
                <a:srgbClr val="002060"/>
              </a:solidFill>
              <a:latin typeface="Times New Roman" panose="02020603050405020304" pitchFamily="18" charset="0"/>
              <a:cs typeface="Times New Roman" panose="02020603050405020304" pitchFamily="18" charset="0"/>
            </a:endParaRPr>
          </a:p>
          <a:p>
            <a:pPr algn="just"/>
            <a:endParaRPr lang="tr-TR" sz="1850" b="1" dirty="0">
              <a:solidFill>
                <a:srgbClr val="002060"/>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endParaRPr lang="tr-TR" sz="1850" dirty="0"/>
          </a:p>
        </p:txBody>
      </p:sp>
      <p:pic>
        <p:nvPicPr>
          <p:cNvPr id="4" name="Resim 3"/>
          <p:cNvPicPr>
            <a:picLocks noChangeAspect="1"/>
          </p:cNvPicPr>
          <p:nvPr/>
        </p:nvPicPr>
        <p:blipFill>
          <a:blip r:embed="rId4"/>
          <a:stretch>
            <a:fillRect/>
          </a:stretch>
        </p:blipFill>
        <p:spPr>
          <a:xfrm>
            <a:off x="5652120" y="1467553"/>
            <a:ext cx="3285065" cy="3437605"/>
          </a:xfrm>
          <a:prstGeom prst="rect">
            <a:avLst/>
          </a:prstGeom>
          <a:ln w="38100" cap="sq">
            <a:solidFill>
              <a:schemeClr val="accent5">
                <a:lumMod val="75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8263672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Başlık 1"/>
          <p:cNvSpPr>
            <a:spLocks noGrp="1"/>
          </p:cNvSpPr>
          <p:nvPr>
            <p:ph type="title"/>
          </p:nvPr>
        </p:nvSpPr>
        <p:spPr>
          <a:xfrm>
            <a:off x="-386735" y="351327"/>
            <a:ext cx="9515400" cy="1143000"/>
          </a:xfrm>
        </p:spPr>
        <p:txBody>
          <a:bodyPr/>
          <a:lstStyle/>
          <a:p>
            <a:r>
              <a:rPr lang="tr-TR" altLang="tr-TR" sz="3600" b="1" dirty="0" smtClean="0">
                <a:solidFill>
                  <a:srgbClr val="112F63"/>
                </a:solidFill>
                <a:latin typeface="Times New Roman" panose="02020603050405020304" pitchFamily="18" charset="0"/>
                <a:cs typeface="Times New Roman" panose="02020603050405020304" pitchFamily="18" charset="0"/>
              </a:rPr>
              <a:t>TAM AKREDİTASYON BELGEMİZ</a:t>
            </a:r>
            <a:endParaRPr lang="tr-TR" altLang="tr-TR" sz="3600" b="1" dirty="0">
              <a:solidFill>
                <a:srgbClr val="112F63"/>
              </a:solidFill>
              <a:latin typeface="Times New Roman" panose="02020603050405020304" pitchFamily="18" charset="0"/>
              <a:cs typeface="Times New Roman" panose="02020603050405020304" pitchFamily="18" charset="0"/>
            </a:endParaRPr>
          </a:p>
        </p:txBody>
      </p:sp>
      <p:pic>
        <p:nvPicPr>
          <p:cNvPr id="4102" name="Resim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783763"/>
            <a:ext cx="9144000" cy="144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lt Başlık 2">
            <a:extLst>
              <a:ext uri="{FF2B5EF4-FFF2-40B4-BE49-F238E27FC236}">
                <a16:creationId xmlns:a16="http://schemas.microsoft.com/office/drawing/2014/main" id="{3A6C1FDE-BE0F-EF40-A648-AB47C9CDBBCA}"/>
              </a:ext>
            </a:extLst>
          </p:cNvPr>
          <p:cNvSpPr txBox="1">
            <a:spLocks/>
          </p:cNvSpPr>
          <p:nvPr/>
        </p:nvSpPr>
        <p:spPr bwMode="auto">
          <a:xfrm>
            <a:off x="7524328" y="6291093"/>
            <a:ext cx="2547938" cy="347662"/>
          </a:xfrm>
          <a:prstGeom prst="rect">
            <a:avLst/>
          </a:prstGeom>
        </p:spPr>
        <p:txBody>
          <a:bodyPr>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fontAlgn="auto">
              <a:spcAft>
                <a:spcPts val="0"/>
              </a:spcAft>
              <a:defRPr/>
            </a:pPr>
            <a:r>
              <a:rPr lang="tr-TR" sz="1200" dirty="0" smtClean="0"/>
              <a:t>www.okan.edu.tr</a:t>
            </a:r>
            <a:endParaRPr lang="tr-TR" sz="1200" dirty="0"/>
          </a:p>
        </p:txBody>
      </p:sp>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5991577"/>
            <a:ext cx="1028018" cy="792088"/>
          </a:xfrm>
          <a:prstGeom prst="rect">
            <a:avLst/>
          </a:prstGeom>
        </p:spPr>
      </p:pic>
      <p:sp>
        <p:nvSpPr>
          <p:cNvPr id="3" name="Metin kutusu 2"/>
          <p:cNvSpPr txBox="1"/>
          <p:nvPr/>
        </p:nvSpPr>
        <p:spPr>
          <a:xfrm>
            <a:off x="1331640" y="1844824"/>
            <a:ext cx="5184576" cy="646331"/>
          </a:xfrm>
          <a:prstGeom prst="rect">
            <a:avLst/>
          </a:prstGeom>
          <a:noFill/>
        </p:spPr>
        <p:txBody>
          <a:bodyPr wrap="square" rtlCol="0">
            <a:spAutoFit/>
          </a:bodyPr>
          <a:lstStyle/>
          <a:p>
            <a:pPr algn="just"/>
            <a:endParaRPr lang="tr-TR" b="1" noProof="1" smtClean="0">
              <a:solidFill>
                <a:schemeClr val="tx2">
                  <a:lumMod val="75000"/>
                </a:schemeClr>
              </a:solidFill>
              <a:latin typeface="Times New Roman" panose="02020603050405020304" pitchFamily="18" charset="0"/>
              <a:ea typeface="Times New Roman Semi-Bold"/>
              <a:cs typeface="Times New Roman" panose="02020603050405020304" pitchFamily="18" charset="0"/>
              <a:sym typeface="Times New Roman Semi-Bold"/>
            </a:endParaRPr>
          </a:p>
          <a:p>
            <a:pPr marL="285750" indent="-285750">
              <a:buFont typeface="Wingdings" panose="05000000000000000000" pitchFamily="2" charset="2"/>
              <a:buChar char="Ø"/>
            </a:pPr>
            <a:endParaRPr lang="tr-TR" dirty="0"/>
          </a:p>
        </p:txBody>
      </p:sp>
      <p:sp>
        <p:nvSpPr>
          <p:cNvPr id="13" name="Akış Çizelgesi: Bağlayıcı 12"/>
          <p:cNvSpPr/>
          <p:nvPr/>
        </p:nvSpPr>
        <p:spPr>
          <a:xfrm>
            <a:off x="5640953" y="1552852"/>
            <a:ext cx="3328094" cy="3182173"/>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4" name="Resim 13"/>
          <p:cNvPicPr>
            <a:picLocks noChangeAspect="1"/>
          </p:cNvPicPr>
          <p:nvPr/>
        </p:nvPicPr>
        <p:blipFill>
          <a:blip r:embed="rId4"/>
          <a:stretch>
            <a:fillRect/>
          </a:stretch>
        </p:blipFill>
        <p:spPr>
          <a:xfrm>
            <a:off x="5613229" y="1578491"/>
            <a:ext cx="3383542" cy="3182173"/>
          </a:xfrm>
          <a:prstGeom prst="rect">
            <a:avLst/>
          </a:prstGeom>
        </p:spPr>
      </p:pic>
      <p:sp>
        <p:nvSpPr>
          <p:cNvPr id="6" name="Metin kutusu 5"/>
          <p:cNvSpPr txBox="1"/>
          <p:nvPr/>
        </p:nvSpPr>
        <p:spPr>
          <a:xfrm>
            <a:off x="-7992" y="2498336"/>
            <a:ext cx="5648945" cy="1754326"/>
          </a:xfrm>
          <a:prstGeom prst="rect">
            <a:avLst/>
          </a:prstGeom>
          <a:noFill/>
        </p:spPr>
        <p:txBody>
          <a:bodyPr wrap="square" rtlCol="0">
            <a:spAutoFit/>
          </a:bodyPr>
          <a:lstStyle/>
          <a:p>
            <a:pPr marL="285750" indent="-285750">
              <a:buFont typeface="Wingdings" panose="05000000000000000000" pitchFamily="2" charset="2"/>
              <a:buChar char="Ø"/>
            </a:pPr>
            <a:r>
              <a:rPr lang="tr-TR" b="1" dirty="0" smtClean="0">
                <a:solidFill>
                  <a:schemeClr val="tx2">
                    <a:lumMod val="75000"/>
                  </a:schemeClr>
                </a:solidFill>
                <a:latin typeface="Times New Roman" panose="02020603050405020304" pitchFamily="18" charset="0"/>
                <a:cs typeface="Times New Roman" panose="02020603050405020304" pitchFamily="18" charset="0"/>
              </a:rPr>
              <a:t>Üniversitemiz,  </a:t>
            </a:r>
            <a:r>
              <a:rPr lang="tr-TR" b="1" dirty="0">
                <a:solidFill>
                  <a:schemeClr val="tx2">
                    <a:lumMod val="75000"/>
                  </a:schemeClr>
                </a:solidFill>
                <a:latin typeface="Times New Roman" panose="02020603050405020304" pitchFamily="18" charset="0"/>
                <a:cs typeface="Times New Roman" panose="02020603050405020304" pitchFamily="18" charset="0"/>
              </a:rPr>
              <a:t>Yükseköğretim Kalite Kurulu Başkanlığı (YÖKAK) Değerlendirme Takımı’nın 25.05.2025 - 28.05.2025 tarihlerinde gerçekleştirdiği saha ziyaretleri ışığında </a:t>
            </a:r>
            <a:r>
              <a:rPr lang="tr-TR" b="1" u="sng" dirty="0">
                <a:solidFill>
                  <a:srgbClr val="C00000"/>
                </a:solidFill>
                <a:latin typeface="Times New Roman" panose="02020603050405020304" pitchFamily="18" charset="0"/>
                <a:cs typeface="Times New Roman" panose="02020603050405020304" pitchFamily="18" charset="0"/>
              </a:rPr>
              <a:t>‘’5 yıllık Tam Akreditasyon</a:t>
            </a:r>
            <a:r>
              <a:rPr lang="tr-TR" b="1" u="sng" dirty="0" smtClean="0">
                <a:solidFill>
                  <a:srgbClr val="C00000"/>
                </a:solidFill>
                <a:latin typeface="Times New Roman" panose="02020603050405020304" pitchFamily="18" charset="0"/>
                <a:cs typeface="Times New Roman" panose="02020603050405020304" pitchFamily="18" charset="0"/>
              </a:rPr>
              <a:t>’</a:t>
            </a:r>
            <a:r>
              <a:rPr lang="tr-TR" b="1" dirty="0" smtClean="0">
                <a:solidFill>
                  <a:srgbClr val="C00000"/>
                </a:solidFill>
                <a:latin typeface="Times New Roman" panose="02020603050405020304" pitchFamily="18" charset="0"/>
                <a:cs typeface="Times New Roman" panose="02020603050405020304" pitchFamily="18" charset="0"/>
              </a:rPr>
              <a:t>’ </a:t>
            </a:r>
            <a:r>
              <a:rPr lang="tr-TR" b="1" dirty="0" smtClean="0">
                <a:solidFill>
                  <a:schemeClr val="tx2">
                    <a:lumMod val="75000"/>
                  </a:schemeClr>
                </a:solidFill>
                <a:latin typeface="Times New Roman" panose="02020603050405020304" pitchFamily="18" charset="0"/>
                <a:cs typeface="Times New Roman" panose="02020603050405020304" pitchFamily="18" charset="0"/>
              </a:rPr>
              <a:t>almaya </a:t>
            </a:r>
            <a:r>
              <a:rPr lang="tr-TR" b="1" dirty="0">
                <a:solidFill>
                  <a:schemeClr val="tx2">
                    <a:lumMod val="75000"/>
                  </a:schemeClr>
                </a:solidFill>
                <a:latin typeface="Times New Roman" panose="02020603050405020304" pitchFamily="18" charset="0"/>
                <a:cs typeface="Times New Roman" panose="02020603050405020304" pitchFamily="18" charset="0"/>
              </a:rPr>
              <a:t>hak kazanmıştır.</a:t>
            </a:r>
          </a:p>
          <a:p>
            <a:endParaRPr lang="tr-TR" dirty="0"/>
          </a:p>
        </p:txBody>
      </p:sp>
    </p:spTree>
    <p:extLst>
      <p:ext uri="{BB962C8B-B14F-4D97-AF65-F5344CB8AC3E}">
        <p14:creationId xmlns:p14="http://schemas.microsoft.com/office/powerpoint/2010/main" val="4232890949"/>
      </p:ext>
    </p:extLst>
  </p:cSld>
  <p:clrMapOvr>
    <a:masterClrMapping/>
  </p:clrMapOvr>
  <p:transition spd="slow">
    <p:wheel spokes="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Başlık 1"/>
          <p:cNvSpPr>
            <a:spLocks noGrp="1"/>
          </p:cNvSpPr>
          <p:nvPr>
            <p:ph type="title"/>
          </p:nvPr>
        </p:nvSpPr>
        <p:spPr>
          <a:xfrm>
            <a:off x="-1262087" y="92554"/>
            <a:ext cx="8229600" cy="1143000"/>
          </a:xfrm>
        </p:spPr>
        <p:txBody>
          <a:bodyPr/>
          <a:lstStyle/>
          <a:p>
            <a:r>
              <a:rPr lang="tr-TR" altLang="tr-TR" sz="4800" b="1" dirty="0" smtClean="0">
                <a:solidFill>
                  <a:srgbClr val="112F63"/>
                </a:solidFill>
                <a:latin typeface="Times New Roman" panose="02020603050405020304" pitchFamily="18" charset="0"/>
                <a:cs typeface="Times New Roman" panose="02020603050405020304" pitchFamily="18" charset="0"/>
              </a:rPr>
              <a:t>SUNUM İÇERİĞİ</a:t>
            </a:r>
            <a:endParaRPr lang="tr-TR" altLang="tr-TR" sz="4800" b="1" dirty="0">
              <a:solidFill>
                <a:srgbClr val="112F63"/>
              </a:solidFill>
              <a:latin typeface="Times New Roman" panose="02020603050405020304" pitchFamily="18" charset="0"/>
              <a:cs typeface="Times New Roman" panose="02020603050405020304" pitchFamily="18" charset="0"/>
            </a:endParaRPr>
          </a:p>
        </p:txBody>
      </p:sp>
      <p:pic>
        <p:nvPicPr>
          <p:cNvPr id="4102" name="Resim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783763"/>
            <a:ext cx="9144000" cy="144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lt Başlık 2">
            <a:extLst>
              <a:ext uri="{FF2B5EF4-FFF2-40B4-BE49-F238E27FC236}">
                <a16:creationId xmlns:a16="http://schemas.microsoft.com/office/drawing/2014/main" id="{3A6C1FDE-BE0F-EF40-A648-AB47C9CDBBCA}"/>
              </a:ext>
            </a:extLst>
          </p:cNvPr>
          <p:cNvSpPr txBox="1">
            <a:spLocks/>
          </p:cNvSpPr>
          <p:nvPr/>
        </p:nvSpPr>
        <p:spPr bwMode="auto">
          <a:xfrm>
            <a:off x="7524328" y="6291093"/>
            <a:ext cx="2547938" cy="347662"/>
          </a:xfrm>
          <a:prstGeom prst="rect">
            <a:avLst/>
          </a:prstGeom>
        </p:spPr>
        <p:txBody>
          <a:bodyPr>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fontAlgn="auto">
              <a:spcAft>
                <a:spcPts val="0"/>
              </a:spcAft>
              <a:defRPr/>
            </a:pPr>
            <a:r>
              <a:rPr lang="tr-TR" sz="1200" dirty="0" smtClean="0"/>
              <a:t>www.okan.edu.tr</a:t>
            </a:r>
            <a:endParaRPr lang="tr-TR" sz="1200" dirty="0"/>
          </a:p>
        </p:txBody>
      </p:sp>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5991577"/>
            <a:ext cx="1028018" cy="792088"/>
          </a:xfrm>
          <a:prstGeom prst="rect">
            <a:avLst/>
          </a:prstGeom>
        </p:spPr>
      </p:pic>
      <p:sp>
        <p:nvSpPr>
          <p:cNvPr id="3" name="Metin kutusu 2"/>
          <p:cNvSpPr txBox="1"/>
          <p:nvPr/>
        </p:nvSpPr>
        <p:spPr>
          <a:xfrm>
            <a:off x="80405" y="1335658"/>
            <a:ext cx="5544616" cy="646331"/>
          </a:xfrm>
          <a:prstGeom prst="rect">
            <a:avLst/>
          </a:prstGeom>
          <a:noFill/>
        </p:spPr>
        <p:txBody>
          <a:bodyPr wrap="square" rtlCol="0">
            <a:spAutoFit/>
          </a:bodyPr>
          <a:lstStyle/>
          <a:p>
            <a:pPr marL="285750" indent="-285750" algn="just">
              <a:buFont typeface="Wingdings" panose="05000000000000000000" pitchFamily="2" charset="2"/>
              <a:buChar char="Ø"/>
            </a:pPr>
            <a:endParaRPr lang="tr-TR" b="1" noProof="1">
              <a:solidFill>
                <a:schemeClr val="tx2">
                  <a:lumMod val="75000"/>
                </a:schemeClr>
              </a:solidFill>
              <a:latin typeface="Times New Roman" panose="02020603050405020304" pitchFamily="18" charset="0"/>
              <a:ea typeface="Times New Roman Semi-Bold"/>
              <a:cs typeface="Times New Roman" panose="02020603050405020304" pitchFamily="18" charset="0"/>
              <a:sym typeface="Times New Roman Semi-Bold"/>
            </a:endParaRPr>
          </a:p>
          <a:p>
            <a:pPr marL="285750" indent="-285750">
              <a:buFont typeface="Wingdings" panose="05000000000000000000" pitchFamily="2" charset="2"/>
              <a:buChar char="Ø"/>
            </a:pPr>
            <a:endParaRPr lang="tr-TR" dirty="0"/>
          </a:p>
        </p:txBody>
      </p:sp>
      <p:grpSp>
        <p:nvGrpSpPr>
          <p:cNvPr id="10" name="Group 2"/>
          <p:cNvGrpSpPr/>
          <p:nvPr/>
        </p:nvGrpSpPr>
        <p:grpSpPr>
          <a:xfrm>
            <a:off x="5361720" y="548680"/>
            <a:ext cx="3782280" cy="4608512"/>
            <a:chOff x="-89696" y="147034"/>
            <a:chExt cx="4561372" cy="5653159"/>
          </a:xfrm>
        </p:grpSpPr>
        <p:sp>
          <p:nvSpPr>
            <p:cNvPr id="11" name="Freeform 3"/>
            <p:cNvSpPr/>
            <p:nvPr/>
          </p:nvSpPr>
          <p:spPr>
            <a:xfrm>
              <a:off x="-89696" y="147034"/>
              <a:ext cx="4561372" cy="5653159"/>
            </a:xfrm>
            <a:custGeom>
              <a:avLst/>
              <a:gdLst/>
              <a:ahLst/>
              <a:cxnLst/>
              <a:rect l="l" t="t" r="r" b="b"/>
              <a:pathLst>
                <a:path w="4561372" h="5653159">
                  <a:moveTo>
                    <a:pt x="880141" y="384973"/>
                  </a:moveTo>
                  <a:lnTo>
                    <a:pt x="145871" y="2096102"/>
                  </a:lnTo>
                  <a:cubicBezTo>
                    <a:pt x="0" y="2388779"/>
                    <a:pt x="43180" y="2757964"/>
                    <a:pt x="220467" y="3006922"/>
                  </a:cubicBezTo>
                  <a:lnTo>
                    <a:pt x="1856170" y="5404202"/>
                  </a:lnTo>
                  <a:cubicBezTo>
                    <a:pt x="1964019" y="5563291"/>
                    <a:pt x="2116804" y="5653159"/>
                    <a:pt x="2275881" y="5653159"/>
                  </a:cubicBezTo>
                  <a:lnTo>
                    <a:pt x="3989775" y="5653159"/>
                  </a:lnTo>
                  <a:cubicBezTo>
                    <a:pt x="4305232" y="5653159"/>
                    <a:pt x="4561372" y="5307047"/>
                    <a:pt x="4561372" y="4880783"/>
                  </a:cubicBezTo>
                  <a:lnTo>
                    <a:pt x="4561372" y="1808282"/>
                  </a:lnTo>
                  <a:cubicBezTo>
                    <a:pt x="4561372" y="1649192"/>
                    <a:pt x="4525423" y="1493746"/>
                    <a:pt x="4457119" y="1363802"/>
                  </a:cubicBezTo>
                  <a:lnTo>
                    <a:pt x="3917876" y="327895"/>
                  </a:lnTo>
                  <a:cubicBezTo>
                    <a:pt x="3810926" y="122657"/>
                    <a:pt x="3636571" y="0"/>
                    <a:pt x="3450532" y="0"/>
                  </a:cubicBezTo>
                  <a:lnTo>
                    <a:pt x="1374447" y="0"/>
                  </a:lnTo>
                  <a:cubicBezTo>
                    <a:pt x="1170433" y="0"/>
                    <a:pt x="981698" y="146946"/>
                    <a:pt x="880141" y="384973"/>
                  </a:cubicBezTo>
                  <a:close/>
                </a:path>
              </a:pathLst>
            </a:custGeom>
            <a:blipFill>
              <a:blip r:embed="rId4">
                <a:alphaModFix amt="80000"/>
              </a:blip>
              <a:stretch>
                <a:fillRect l="234" t="-15428" r="-6324" b="-5929"/>
              </a:stretch>
            </a:blipFill>
          </p:spPr>
        </p:sp>
      </p:grpSp>
      <p:sp>
        <p:nvSpPr>
          <p:cNvPr id="4" name="Metin kutusu 3"/>
          <p:cNvSpPr txBox="1"/>
          <p:nvPr/>
        </p:nvSpPr>
        <p:spPr>
          <a:xfrm>
            <a:off x="467544" y="1233085"/>
            <a:ext cx="5320607" cy="4031873"/>
          </a:xfrm>
          <a:prstGeom prst="rect">
            <a:avLst/>
          </a:prstGeom>
          <a:noFill/>
        </p:spPr>
        <p:txBody>
          <a:bodyPr wrap="square" rtlCol="0">
            <a:spAutoFit/>
          </a:bodyPr>
          <a:lstStyle/>
          <a:p>
            <a:pPr marL="285750" indent="-285750">
              <a:buFont typeface="Arial" panose="020B0604020202020204" pitchFamily="34" charset="0"/>
              <a:buChar char="•"/>
            </a:pPr>
            <a:r>
              <a:rPr lang="tr-TR" sz="3200" b="1" dirty="0" smtClean="0">
                <a:solidFill>
                  <a:schemeClr val="tx2">
                    <a:lumMod val="75000"/>
                  </a:schemeClr>
                </a:solidFill>
                <a:latin typeface="Times New Roman" panose="02020603050405020304" pitchFamily="18" charset="0"/>
                <a:cs typeface="Times New Roman" panose="02020603050405020304" pitchFamily="18" charset="0"/>
              </a:rPr>
              <a:t>Kalite Kavramı</a:t>
            </a:r>
            <a:endParaRPr lang="tr-TR" sz="3200" b="1" dirty="0">
              <a:solidFill>
                <a:schemeClr val="tx2">
                  <a:lumMod val="75000"/>
                </a:schemeClr>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tr-TR" sz="3200" b="1" dirty="0" smtClean="0">
                <a:solidFill>
                  <a:schemeClr val="tx2">
                    <a:lumMod val="75000"/>
                  </a:schemeClr>
                </a:solidFill>
                <a:latin typeface="Times New Roman" panose="02020603050405020304" pitchFamily="18" charset="0"/>
                <a:cs typeface="Times New Roman" panose="02020603050405020304" pitchFamily="18" charset="0"/>
              </a:rPr>
              <a:t>Kalite Yönetimi</a:t>
            </a:r>
          </a:p>
          <a:p>
            <a:pPr marL="285750" indent="-285750">
              <a:buFont typeface="Arial" panose="020B0604020202020204" pitchFamily="34" charset="0"/>
              <a:buChar char="•"/>
            </a:pPr>
            <a:r>
              <a:rPr lang="tr-TR" sz="3200" b="1" dirty="0" smtClean="0">
                <a:solidFill>
                  <a:schemeClr val="tx2">
                    <a:lumMod val="75000"/>
                  </a:schemeClr>
                </a:solidFill>
                <a:latin typeface="Times New Roman" panose="02020603050405020304" pitchFamily="18" charset="0"/>
                <a:cs typeface="Times New Roman" panose="02020603050405020304" pitchFamily="18" charset="0"/>
              </a:rPr>
              <a:t>Toplam Kalite Yönetimi</a:t>
            </a:r>
            <a:endParaRPr lang="tr-TR" sz="3200" b="1" dirty="0">
              <a:solidFill>
                <a:schemeClr val="tx2">
                  <a:lumMod val="75000"/>
                </a:schemeClr>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tr-TR" sz="3200" b="1" dirty="0" smtClean="0">
                <a:solidFill>
                  <a:schemeClr val="tx2">
                    <a:lumMod val="75000"/>
                  </a:schemeClr>
                </a:solidFill>
                <a:latin typeface="Times New Roman" panose="02020603050405020304" pitchFamily="18" charset="0"/>
                <a:cs typeface="Times New Roman" panose="02020603050405020304" pitchFamily="18" charset="0"/>
              </a:rPr>
              <a:t>Kalite Güvence Sistemi</a:t>
            </a:r>
            <a:endParaRPr lang="tr-TR" sz="3200" b="1" dirty="0">
              <a:solidFill>
                <a:schemeClr val="tx2">
                  <a:lumMod val="75000"/>
                </a:schemeClr>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tr-TR" sz="3200" b="1" noProof="1" smtClean="0">
                <a:solidFill>
                  <a:schemeClr val="tx2">
                    <a:lumMod val="75000"/>
                  </a:schemeClr>
                </a:solidFill>
                <a:latin typeface="Times New Roman" panose="02020603050405020304" pitchFamily="18" charset="0"/>
                <a:cs typeface="Times New Roman" panose="02020603050405020304" pitchFamily="18" charset="0"/>
              </a:rPr>
              <a:t>OKAN’da</a:t>
            </a:r>
            <a:r>
              <a:rPr lang="tr-TR" sz="3200" b="1" dirty="0" smtClean="0">
                <a:solidFill>
                  <a:schemeClr val="tx2">
                    <a:lumMod val="75000"/>
                  </a:schemeClr>
                </a:solidFill>
                <a:latin typeface="Times New Roman" panose="02020603050405020304" pitchFamily="18" charset="0"/>
                <a:cs typeface="Times New Roman" panose="02020603050405020304" pitchFamily="18" charset="0"/>
              </a:rPr>
              <a:t> Kalite Yönetimi</a:t>
            </a:r>
            <a:endParaRPr lang="tr-TR" sz="3200" b="1" dirty="0">
              <a:solidFill>
                <a:schemeClr val="tx2">
                  <a:lumMod val="75000"/>
                </a:schemeClr>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tr-TR" sz="3200" b="1" dirty="0" smtClean="0">
                <a:solidFill>
                  <a:schemeClr val="tx2">
                    <a:lumMod val="75000"/>
                  </a:schemeClr>
                </a:solidFill>
                <a:latin typeface="Times New Roman" panose="02020603050405020304" pitchFamily="18" charset="0"/>
                <a:cs typeface="Times New Roman" panose="02020603050405020304" pitchFamily="18" charset="0"/>
              </a:rPr>
              <a:t>Sürekli İyileştirme</a:t>
            </a:r>
            <a:endParaRPr lang="tr-TR" sz="3200" b="1" dirty="0">
              <a:solidFill>
                <a:schemeClr val="tx2">
                  <a:lumMod val="75000"/>
                </a:schemeClr>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tr-TR" sz="3200" b="1" dirty="0" smtClean="0">
                <a:solidFill>
                  <a:schemeClr val="tx2">
                    <a:lumMod val="75000"/>
                  </a:schemeClr>
                </a:solidFill>
                <a:latin typeface="Times New Roman" panose="02020603050405020304" pitchFamily="18" charset="0"/>
                <a:cs typeface="Times New Roman" panose="02020603050405020304" pitchFamily="18" charset="0"/>
              </a:rPr>
              <a:t>PUKÖ Döngüsü</a:t>
            </a:r>
            <a:endParaRPr lang="tr-TR" sz="3200" b="1" dirty="0">
              <a:solidFill>
                <a:schemeClr val="tx2">
                  <a:lumMod val="75000"/>
                </a:schemeClr>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tr-TR" sz="3200" b="1" dirty="0" smtClean="0">
                <a:solidFill>
                  <a:schemeClr val="tx2">
                    <a:lumMod val="75000"/>
                  </a:schemeClr>
                </a:solidFill>
                <a:latin typeface="Times New Roman" panose="02020603050405020304" pitchFamily="18" charset="0"/>
                <a:cs typeface="Times New Roman" panose="02020603050405020304" pitchFamily="18" charset="0"/>
              </a:rPr>
              <a:t>Örnek Vaka Çalışması</a:t>
            </a:r>
            <a:endParaRPr lang="tr-TR" sz="3200" b="1" dirty="0">
              <a:solidFill>
                <a:schemeClr val="tx2">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54664445"/>
      </p:ext>
    </p:extLst>
  </p:cSld>
  <p:clrMapOvr>
    <a:masterClrMapping/>
  </p:clrMapOvr>
  <p:transition spd="slow">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Başlık 1"/>
          <p:cNvSpPr>
            <a:spLocks noGrp="1"/>
          </p:cNvSpPr>
          <p:nvPr>
            <p:ph type="title"/>
          </p:nvPr>
        </p:nvSpPr>
        <p:spPr>
          <a:xfrm>
            <a:off x="-185700" y="294634"/>
            <a:ext cx="9515400" cy="1143000"/>
          </a:xfrm>
        </p:spPr>
        <p:txBody>
          <a:bodyPr/>
          <a:lstStyle/>
          <a:p>
            <a:r>
              <a:rPr lang="tr-TR" altLang="tr-TR" sz="3600" b="1" dirty="0" smtClean="0">
                <a:solidFill>
                  <a:srgbClr val="112F63"/>
                </a:solidFill>
                <a:latin typeface="Times New Roman" panose="02020603050405020304" pitchFamily="18" charset="0"/>
                <a:cs typeface="Times New Roman" panose="02020603050405020304" pitchFamily="18" charset="0"/>
              </a:rPr>
              <a:t>ULUSLARARASI AKREDİTASYON BELGELERİMİZ</a:t>
            </a:r>
            <a:endParaRPr lang="tr-TR" altLang="tr-TR" sz="3600" b="1" dirty="0">
              <a:solidFill>
                <a:srgbClr val="112F63"/>
              </a:solidFill>
              <a:latin typeface="Times New Roman" panose="02020603050405020304" pitchFamily="18" charset="0"/>
              <a:cs typeface="Times New Roman" panose="02020603050405020304" pitchFamily="18" charset="0"/>
            </a:endParaRPr>
          </a:p>
        </p:txBody>
      </p:sp>
      <p:pic>
        <p:nvPicPr>
          <p:cNvPr id="4102" name="Resim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783763"/>
            <a:ext cx="9144000" cy="144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lt Başlık 2">
            <a:extLst>
              <a:ext uri="{FF2B5EF4-FFF2-40B4-BE49-F238E27FC236}">
                <a16:creationId xmlns:a16="http://schemas.microsoft.com/office/drawing/2014/main" id="{3A6C1FDE-BE0F-EF40-A648-AB47C9CDBBCA}"/>
              </a:ext>
            </a:extLst>
          </p:cNvPr>
          <p:cNvSpPr txBox="1">
            <a:spLocks/>
          </p:cNvSpPr>
          <p:nvPr/>
        </p:nvSpPr>
        <p:spPr bwMode="auto">
          <a:xfrm>
            <a:off x="7524328" y="6291093"/>
            <a:ext cx="2547938" cy="347662"/>
          </a:xfrm>
          <a:prstGeom prst="rect">
            <a:avLst/>
          </a:prstGeom>
        </p:spPr>
        <p:txBody>
          <a:bodyPr>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fontAlgn="auto">
              <a:spcAft>
                <a:spcPts val="0"/>
              </a:spcAft>
              <a:defRPr/>
            </a:pPr>
            <a:r>
              <a:rPr lang="tr-TR" sz="1200" dirty="0" smtClean="0"/>
              <a:t>www.okan.edu.tr</a:t>
            </a:r>
            <a:endParaRPr lang="tr-TR" sz="1200" dirty="0"/>
          </a:p>
        </p:txBody>
      </p:sp>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5991577"/>
            <a:ext cx="1028018" cy="792088"/>
          </a:xfrm>
          <a:prstGeom prst="rect">
            <a:avLst/>
          </a:prstGeom>
        </p:spPr>
      </p:pic>
      <p:sp>
        <p:nvSpPr>
          <p:cNvPr id="3" name="Metin kutusu 2"/>
          <p:cNvSpPr txBox="1"/>
          <p:nvPr/>
        </p:nvSpPr>
        <p:spPr>
          <a:xfrm>
            <a:off x="-41381" y="1992388"/>
            <a:ext cx="4608512" cy="3693319"/>
          </a:xfrm>
          <a:prstGeom prst="rect">
            <a:avLst/>
          </a:prstGeom>
          <a:noFill/>
        </p:spPr>
        <p:txBody>
          <a:bodyPr wrap="square" rtlCol="0">
            <a:spAutoFit/>
          </a:bodyPr>
          <a:lstStyle/>
          <a:p>
            <a:pPr marL="514350" indent="-514350">
              <a:buClr>
                <a:schemeClr val="tx2">
                  <a:lumMod val="75000"/>
                </a:schemeClr>
              </a:buClr>
              <a:buFont typeface="Wingdings" panose="05000000000000000000" pitchFamily="2" charset="2"/>
              <a:buChar char="Ø"/>
            </a:pPr>
            <a:r>
              <a:rPr lang="tr-TR" b="1" dirty="0" smtClean="0">
                <a:solidFill>
                  <a:schemeClr val="tx2">
                    <a:lumMod val="75000"/>
                  </a:schemeClr>
                </a:solidFill>
                <a:latin typeface="Times New Roman" panose="02020603050405020304" pitchFamily="18" charset="0"/>
                <a:ea typeface="Times New Roman Bold"/>
                <a:cs typeface="Times New Roman" panose="02020603050405020304" pitchFamily="18" charset="0"/>
                <a:sym typeface="Times New Roman Bold"/>
              </a:rPr>
              <a:t>Üniversite Hastanemiz ve Diş Hastanemiz; «</a:t>
            </a:r>
            <a:r>
              <a:rPr lang="tr-TR" b="1" dirty="0" err="1" smtClean="0">
                <a:solidFill>
                  <a:schemeClr val="tx2">
                    <a:lumMod val="75000"/>
                  </a:schemeClr>
                </a:solidFill>
                <a:latin typeface="Times New Roman" panose="02020603050405020304" pitchFamily="18" charset="0"/>
                <a:ea typeface="Times New Roman Bold"/>
                <a:cs typeface="Times New Roman" panose="02020603050405020304" pitchFamily="18" charset="0"/>
                <a:sym typeface="Times New Roman Bold"/>
              </a:rPr>
              <a:t>American</a:t>
            </a:r>
            <a:r>
              <a:rPr lang="tr-TR" b="1" dirty="0" smtClean="0">
                <a:solidFill>
                  <a:schemeClr val="tx2">
                    <a:lumMod val="75000"/>
                  </a:schemeClr>
                </a:solidFill>
                <a:latin typeface="Times New Roman" panose="02020603050405020304" pitchFamily="18" charset="0"/>
                <a:ea typeface="Times New Roman Bold"/>
                <a:cs typeface="Times New Roman" panose="02020603050405020304" pitchFamily="18" charset="0"/>
                <a:sym typeface="Times New Roman Bold"/>
              </a:rPr>
              <a:t> </a:t>
            </a:r>
            <a:r>
              <a:rPr lang="tr-TR" b="1" dirty="0" err="1" smtClean="0">
                <a:solidFill>
                  <a:schemeClr val="tx2">
                    <a:lumMod val="75000"/>
                  </a:schemeClr>
                </a:solidFill>
                <a:latin typeface="Times New Roman" panose="02020603050405020304" pitchFamily="18" charset="0"/>
                <a:ea typeface="Times New Roman Bold"/>
                <a:cs typeface="Times New Roman" panose="02020603050405020304" pitchFamily="18" charset="0"/>
                <a:sym typeface="Times New Roman Bold"/>
              </a:rPr>
              <a:t>Accreditation</a:t>
            </a:r>
            <a:r>
              <a:rPr lang="tr-TR" b="1" dirty="0" smtClean="0">
                <a:solidFill>
                  <a:schemeClr val="tx2">
                    <a:lumMod val="75000"/>
                  </a:schemeClr>
                </a:solidFill>
                <a:latin typeface="Times New Roman" panose="02020603050405020304" pitchFamily="18" charset="0"/>
                <a:ea typeface="Times New Roman Bold"/>
                <a:cs typeface="Times New Roman" panose="02020603050405020304" pitchFamily="18" charset="0"/>
                <a:sym typeface="Times New Roman Bold"/>
              </a:rPr>
              <a:t> </a:t>
            </a:r>
            <a:r>
              <a:rPr lang="tr-TR" b="1" dirty="0" err="1" smtClean="0">
                <a:solidFill>
                  <a:schemeClr val="tx2">
                    <a:lumMod val="75000"/>
                  </a:schemeClr>
                </a:solidFill>
                <a:latin typeface="Times New Roman" panose="02020603050405020304" pitchFamily="18" charset="0"/>
                <a:ea typeface="Times New Roman Bold"/>
                <a:cs typeface="Times New Roman" panose="02020603050405020304" pitchFamily="18" charset="0"/>
                <a:sym typeface="Times New Roman Bold"/>
              </a:rPr>
              <a:t>Commission</a:t>
            </a:r>
            <a:r>
              <a:rPr lang="tr-TR" b="1" dirty="0" smtClean="0">
                <a:solidFill>
                  <a:schemeClr val="tx2">
                    <a:lumMod val="75000"/>
                  </a:schemeClr>
                </a:solidFill>
                <a:latin typeface="Times New Roman" panose="02020603050405020304" pitchFamily="18" charset="0"/>
                <a:ea typeface="Times New Roman Bold"/>
                <a:cs typeface="Times New Roman" panose="02020603050405020304" pitchFamily="18" charset="0"/>
                <a:sym typeface="Times New Roman Bold"/>
              </a:rPr>
              <a:t> International» (AACI ) </a:t>
            </a:r>
            <a:r>
              <a:rPr lang="tr-TR" b="1" dirty="0" smtClean="0">
                <a:solidFill>
                  <a:srgbClr val="C00000"/>
                </a:solidFill>
                <a:latin typeface="Times New Roman" panose="02020603050405020304" pitchFamily="18" charset="0"/>
                <a:ea typeface="Times New Roman Bold"/>
                <a:cs typeface="Times New Roman" panose="02020603050405020304" pitchFamily="18" charset="0"/>
                <a:sym typeface="Times New Roman Bold"/>
              </a:rPr>
              <a:t>Uluslararası Akreditasyon Belgesi</a:t>
            </a:r>
            <a:r>
              <a:rPr lang="tr-TR" b="1" dirty="0" smtClean="0">
                <a:solidFill>
                  <a:srgbClr val="002060"/>
                </a:solidFill>
                <a:latin typeface="Times New Roman" panose="02020603050405020304" pitchFamily="18" charset="0"/>
                <a:ea typeface="Times New Roman Bold"/>
                <a:cs typeface="Times New Roman" panose="02020603050405020304" pitchFamily="18" charset="0"/>
                <a:sym typeface="Times New Roman Bold"/>
              </a:rPr>
              <a:t> almaya hak kazanmıştır.</a:t>
            </a:r>
          </a:p>
          <a:p>
            <a:pPr marL="514350" indent="-514350">
              <a:buFont typeface="Wingdings" panose="05000000000000000000" pitchFamily="2" charset="2"/>
              <a:buChar char="Ø"/>
            </a:pPr>
            <a:endParaRPr lang="tr-TR" b="1" dirty="0" smtClean="0">
              <a:solidFill>
                <a:srgbClr val="002060"/>
              </a:solidFill>
              <a:latin typeface="Times New Roman" panose="02020603050405020304" pitchFamily="18" charset="0"/>
              <a:ea typeface="Times New Roman Bold"/>
              <a:cs typeface="Times New Roman" panose="02020603050405020304" pitchFamily="18" charset="0"/>
              <a:sym typeface="Times New Roman Bold"/>
            </a:endParaRPr>
          </a:p>
          <a:p>
            <a:pPr marL="514350" indent="-514350">
              <a:buFont typeface="Wingdings" panose="05000000000000000000" pitchFamily="2" charset="2"/>
              <a:buChar char="Ø"/>
            </a:pPr>
            <a:r>
              <a:rPr lang="tr-TR" b="1" dirty="0" smtClean="0">
                <a:solidFill>
                  <a:srgbClr val="002060"/>
                </a:solidFill>
                <a:latin typeface="Times New Roman" panose="02020603050405020304" pitchFamily="18" charset="0"/>
                <a:ea typeface="Times New Roman Bold"/>
                <a:cs typeface="Times New Roman" panose="02020603050405020304" pitchFamily="18" charset="0"/>
                <a:sym typeface="Times New Roman Bold"/>
              </a:rPr>
              <a:t>Türkiye’deki üniversite hastaneleri arasında bu akreditasyonu alan </a:t>
            </a:r>
            <a:r>
              <a:rPr lang="tr-TR" b="1" u="sng" dirty="0" smtClean="0">
                <a:solidFill>
                  <a:srgbClr val="C00000"/>
                </a:solidFill>
                <a:latin typeface="Times New Roman" panose="02020603050405020304" pitchFamily="18" charset="0"/>
                <a:ea typeface="Times New Roman Bold"/>
                <a:cs typeface="Times New Roman" panose="02020603050405020304" pitchFamily="18" charset="0"/>
                <a:sym typeface="Times New Roman Bold"/>
              </a:rPr>
              <a:t>ilk ve tek </a:t>
            </a:r>
            <a:r>
              <a:rPr lang="tr-TR" b="1" dirty="0" smtClean="0">
                <a:solidFill>
                  <a:srgbClr val="002060"/>
                </a:solidFill>
                <a:latin typeface="Times New Roman" panose="02020603050405020304" pitchFamily="18" charset="0"/>
                <a:ea typeface="Times New Roman Bold"/>
                <a:cs typeface="Times New Roman" panose="02020603050405020304" pitchFamily="18" charset="0"/>
                <a:sym typeface="Times New Roman Bold"/>
              </a:rPr>
              <a:t>kurum olmanın gururunu yaşıyoruz.</a:t>
            </a:r>
          </a:p>
          <a:p>
            <a:pPr marL="457200" indent="-457200" algn="just">
              <a:buFont typeface="Wingdings" panose="05000000000000000000" pitchFamily="2" charset="2"/>
              <a:buChar char="Ø"/>
            </a:pPr>
            <a:endParaRPr lang="tr-TR" b="1" dirty="0">
              <a:solidFill>
                <a:srgbClr val="002060"/>
              </a:solidFill>
              <a:latin typeface="Times New Roman" panose="02020603050405020304" pitchFamily="18" charset="0"/>
              <a:cs typeface="Times New Roman" panose="02020603050405020304" pitchFamily="18" charset="0"/>
            </a:endParaRPr>
          </a:p>
          <a:p>
            <a:pPr algn="just"/>
            <a:endParaRPr lang="tr-TR" b="1" noProof="1" smtClean="0">
              <a:solidFill>
                <a:schemeClr val="tx2">
                  <a:lumMod val="75000"/>
                </a:schemeClr>
              </a:solidFill>
              <a:latin typeface="Times New Roman" panose="02020603050405020304" pitchFamily="18" charset="0"/>
              <a:ea typeface="Times New Roman Semi-Bold"/>
              <a:cs typeface="Times New Roman" panose="02020603050405020304" pitchFamily="18" charset="0"/>
              <a:sym typeface="Times New Roman Semi-Bold"/>
            </a:endParaRPr>
          </a:p>
          <a:p>
            <a:pPr marL="285750" indent="-285750">
              <a:buFont typeface="Wingdings" panose="05000000000000000000" pitchFamily="2" charset="2"/>
              <a:buChar char="Ø"/>
            </a:pPr>
            <a:endParaRPr lang="tr-TR" dirty="0"/>
          </a:p>
        </p:txBody>
      </p:sp>
      <p:pic>
        <p:nvPicPr>
          <p:cNvPr id="8" name="Resim 7"/>
          <p:cNvPicPr>
            <a:picLocks noChangeAspect="1"/>
          </p:cNvPicPr>
          <p:nvPr/>
        </p:nvPicPr>
        <p:blipFill>
          <a:blip r:embed="rId4"/>
          <a:stretch>
            <a:fillRect/>
          </a:stretch>
        </p:blipFill>
        <p:spPr>
          <a:xfrm>
            <a:off x="4499992" y="1728005"/>
            <a:ext cx="4464496" cy="1524639"/>
          </a:xfrm>
          <a:prstGeom prst="rect">
            <a:avLst/>
          </a:prstGeom>
          <a:solidFill>
            <a:srgbClr val="002060"/>
          </a:solidFill>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Resim 10"/>
          <p:cNvPicPr>
            <a:picLocks noChangeAspect="1"/>
          </p:cNvPicPr>
          <p:nvPr/>
        </p:nvPicPr>
        <p:blipFill>
          <a:blip r:embed="rId5"/>
          <a:stretch>
            <a:fillRect/>
          </a:stretch>
        </p:blipFill>
        <p:spPr>
          <a:xfrm>
            <a:off x="4499992" y="3672720"/>
            <a:ext cx="4464496" cy="1524639"/>
          </a:xfrm>
          <a:prstGeom prst="rect">
            <a:avLst/>
          </a:prstGeom>
          <a:solidFill>
            <a:srgbClr val="002060"/>
          </a:solidFill>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6424331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Başlık 1"/>
          <p:cNvSpPr>
            <a:spLocks noGrp="1"/>
          </p:cNvSpPr>
          <p:nvPr>
            <p:ph type="title"/>
          </p:nvPr>
        </p:nvSpPr>
        <p:spPr>
          <a:xfrm>
            <a:off x="-327130" y="386176"/>
            <a:ext cx="9798260" cy="1143000"/>
          </a:xfrm>
        </p:spPr>
        <p:txBody>
          <a:bodyPr/>
          <a:lstStyle/>
          <a:p>
            <a:r>
              <a:rPr lang="tr-TR" altLang="tr-TR" sz="3400" b="1" dirty="0" smtClean="0">
                <a:solidFill>
                  <a:srgbClr val="112F63"/>
                </a:solidFill>
                <a:latin typeface="Times New Roman" panose="02020603050405020304" pitchFamily="18" charset="0"/>
                <a:cs typeface="Times New Roman" panose="02020603050405020304" pitchFamily="18" charset="0"/>
              </a:rPr>
              <a:t>PROGRAM AKREDİTASYONU NEDİR?</a:t>
            </a:r>
            <a:endParaRPr lang="tr-TR" altLang="tr-TR" sz="3400" b="1" dirty="0">
              <a:solidFill>
                <a:srgbClr val="112F63"/>
              </a:solidFill>
              <a:latin typeface="Times New Roman" panose="02020603050405020304" pitchFamily="18" charset="0"/>
              <a:cs typeface="Times New Roman" panose="02020603050405020304" pitchFamily="18" charset="0"/>
            </a:endParaRPr>
          </a:p>
        </p:txBody>
      </p:sp>
      <p:pic>
        <p:nvPicPr>
          <p:cNvPr id="4102" name="Resim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783763"/>
            <a:ext cx="9144000" cy="144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lt Başlık 2">
            <a:extLst>
              <a:ext uri="{FF2B5EF4-FFF2-40B4-BE49-F238E27FC236}">
                <a16:creationId xmlns:a16="http://schemas.microsoft.com/office/drawing/2014/main" id="{3A6C1FDE-BE0F-EF40-A648-AB47C9CDBBCA}"/>
              </a:ext>
            </a:extLst>
          </p:cNvPr>
          <p:cNvSpPr txBox="1">
            <a:spLocks/>
          </p:cNvSpPr>
          <p:nvPr/>
        </p:nvSpPr>
        <p:spPr bwMode="auto">
          <a:xfrm>
            <a:off x="7524328" y="6291093"/>
            <a:ext cx="2547938" cy="347662"/>
          </a:xfrm>
          <a:prstGeom prst="rect">
            <a:avLst/>
          </a:prstGeom>
        </p:spPr>
        <p:txBody>
          <a:bodyPr>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fontAlgn="auto">
              <a:spcAft>
                <a:spcPts val="0"/>
              </a:spcAft>
              <a:defRPr/>
            </a:pPr>
            <a:r>
              <a:rPr lang="tr-TR" sz="1200" dirty="0" smtClean="0"/>
              <a:t>www.okan.edu.tr</a:t>
            </a:r>
            <a:endParaRPr lang="tr-TR" sz="1200" dirty="0"/>
          </a:p>
        </p:txBody>
      </p:sp>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5991577"/>
            <a:ext cx="1028018" cy="792088"/>
          </a:xfrm>
          <a:prstGeom prst="rect">
            <a:avLst/>
          </a:prstGeom>
        </p:spPr>
      </p:pic>
      <p:sp>
        <p:nvSpPr>
          <p:cNvPr id="3" name="Metin kutusu 2"/>
          <p:cNvSpPr txBox="1"/>
          <p:nvPr/>
        </p:nvSpPr>
        <p:spPr>
          <a:xfrm>
            <a:off x="0" y="2584684"/>
            <a:ext cx="5472608" cy="2031325"/>
          </a:xfrm>
          <a:prstGeom prst="rect">
            <a:avLst/>
          </a:prstGeom>
          <a:noFill/>
        </p:spPr>
        <p:txBody>
          <a:bodyPr wrap="square" rtlCol="0">
            <a:spAutoFit/>
          </a:bodyPr>
          <a:lstStyle/>
          <a:p>
            <a:pPr marL="514350" indent="-514350" algn="just">
              <a:buClr>
                <a:schemeClr val="tx2">
                  <a:lumMod val="75000"/>
                </a:schemeClr>
              </a:buClr>
              <a:buFont typeface="Wingdings" panose="05000000000000000000" pitchFamily="2" charset="2"/>
              <a:buChar char="Ø"/>
            </a:pPr>
            <a:r>
              <a:rPr lang="tr-TR" b="1" dirty="0">
                <a:solidFill>
                  <a:schemeClr val="tx2">
                    <a:lumMod val="75000"/>
                  </a:schemeClr>
                </a:solidFill>
                <a:latin typeface="Times New Roman" panose="02020603050405020304" pitchFamily="18" charset="0"/>
                <a:ea typeface="Times New Roman Bold"/>
                <a:cs typeface="Times New Roman" panose="02020603050405020304" pitchFamily="18" charset="0"/>
                <a:sym typeface="Times New Roman Bold"/>
              </a:rPr>
              <a:t>Yükseköğretim kurumlarının; eğitim ve öğretim, araştırma ve geliştirme, toplumsal katkı ve idari hizmet süreçlerindeki planlama, uygulama, izleme ve iyileştirme süreçlerinin nitel ve nicel olarak değerlendirilmesi ve belgelendirilmesidir. </a:t>
            </a:r>
          </a:p>
          <a:p>
            <a:pPr algn="just"/>
            <a:endParaRPr lang="tr-TR" b="1" noProof="1" smtClean="0">
              <a:solidFill>
                <a:schemeClr val="tx2">
                  <a:lumMod val="75000"/>
                </a:schemeClr>
              </a:solidFill>
              <a:latin typeface="Times New Roman" panose="02020603050405020304" pitchFamily="18" charset="0"/>
              <a:ea typeface="Times New Roman Semi-Bold"/>
              <a:cs typeface="Times New Roman" panose="02020603050405020304" pitchFamily="18" charset="0"/>
              <a:sym typeface="Times New Roman Semi-Bold"/>
            </a:endParaRPr>
          </a:p>
          <a:p>
            <a:pPr marL="285750" indent="-285750">
              <a:buFont typeface="Wingdings" panose="05000000000000000000" pitchFamily="2" charset="2"/>
              <a:buChar char="Ø"/>
            </a:pPr>
            <a:endParaRPr lang="tr-TR" dirty="0"/>
          </a:p>
        </p:txBody>
      </p:sp>
      <p:pic>
        <p:nvPicPr>
          <p:cNvPr id="5" name="Resim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21189" y="1710833"/>
            <a:ext cx="3490763" cy="2940786"/>
          </a:xfrm>
          <a:prstGeom prst="rect">
            <a:avLst/>
          </a:prstGeom>
        </p:spPr>
      </p:pic>
    </p:spTree>
    <p:extLst>
      <p:ext uri="{BB962C8B-B14F-4D97-AF65-F5344CB8AC3E}">
        <p14:creationId xmlns:p14="http://schemas.microsoft.com/office/powerpoint/2010/main" val="41021142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Başlık 1"/>
          <p:cNvSpPr>
            <a:spLocks noGrp="1"/>
          </p:cNvSpPr>
          <p:nvPr>
            <p:ph type="title"/>
          </p:nvPr>
        </p:nvSpPr>
        <p:spPr>
          <a:xfrm>
            <a:off x="-185700" y="294634"/>
            <a:ext cx="9515400" cy="1143000"/>
          </a:xfrm>
        </p:spPr>
        <p:txBody>
          <a:bodyPr/>
          <a:lstStyle/>
          <a:p>
            <a:r>
              <a:rPr lang="tr-TR" altLang="tr-TR" sz="3400" b="1" dirty="0" smtClean="0">
                <a:solidFill>
                  <a:srgbClr val="112F63"/>
                </a:solidFill>
                <a:latin typeface="Times New Roman" panose="02020603050405020304" pitchFamily="18" charset="0"/>
                <a:cs typeface="Times New Roman" panose="02020603050405020304" pitchFamily="18" charset="0"/>
              </a:rPr>
              <a:t>AKREDİTE EDİLEN PROGRAMLARIMIZ</a:t>
            </a:r>
            <a:endParaRPr lang="tr-TR" altLang="tr-TR" sz="3400" b="1" dirty="0">
              <a:solidFill>
                <a:srgbClr val="112F63"/>
              </a:solidFill>
              <a:latin typeface="Times New Roman" panose="02020603050405020304" pitchFamily="18" charset="0"/>
              <a:cs typeface="Times New Roman" panose="02020603050405020304" pitchFamily="18" charset="0"/>
            </a:endParaRPr>
          </a:p>
        </p:txBody>
      </p:sp>
      <p:pic>
        <p:nvPicPr>
          <p:cNvPr id="4102" name="Resim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783763"/>
            <a:ext cx="9144000" cy="144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lt Başlık 2">
            <a:extLst>
              <a:ext uri="{FF2B5EF4-FFF2-40B4-BE49-F238E27FC236}">
                <a16:creationId xmlns:a16="http://schemas.microsoft.com/office/drawing/2014/main" id="{3A6C1FDE-BE0F-EF40-A648-AB47C9CDBBCA}"/>
              </a:ext>
            </a:extLst>
          </p:cNvPr>
          <p:cNvSpPr txBox="1">
            <a:spLocks/>
          </p:cNvSpPr>
          <p:nvPr/>
        </p:nvSpPr>
        <p:spPr bwMode="auto">
          <a:xfrm>
            <a:off x="7524328" y="6291093"/>
            <a:ext cx="2547938" cy="347662"/>
          </a:xfrm>
          <a:prstGeom prst="rect">
            <a:avLst/>
          </a:prstGeom>
        </p:spPr>
        <p:txBody>
          <a:bodyPr>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fontAlgn="auto">
              <a:spcAft>
                <a:spcPts val="0"/>
              </a:spcAft>
              <a:defRPr/>
            </a:pPr>
            <a:r>
              <a:rPr lang="tr-TR" sz="1200" dirty="0" smtClean="0"/>
              <a:t>www.okan.edu.tr</a:t>
            </a:r>
            <a:endParaRPr lang="tr-TR" sz="1200" dirty="0"/>
          </a:p>
        </p:txBody>
      </p:sp>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5991577"/>
            <a:ext cx="1028018" cy="792088"/>
          </a:xfrm>
          <a:prstGeom prst="rect">
            <a:avLst/>
          </a:prstGeom>
        </p:spPr>
      </p:pic>
      <p:sp>
        <p:nvSpPr>
          <p:cNvPr id="3" name="Metin kutusu 2"/>
          <p:cNvSpPr txBox="1"/>
          <p:nvPr/>
        </p:nvSpPr>
        <p:spPr>
          <a:xfrm>
            <a:off x="1835696" y="1579373"/>
            <a:ext cx="7133661" cy="2031325"/>
          </a:xfrm>
          <a:prstGeom prst="rect">
            <a:avLst/>
          </a:prstGeom>
          <a:noFill/>
        </p:spPr>
        <p:txBody>
          <a:bodyPr wrap="square" rtlCol="0">
            <a:spAutoFit/>
          </a:bodyPr>
          <a:lstStyle/>
          <a:p>
            <a:pPr marL="514350" indent="-514350">
              <a:buClr>
                <a:schemeClr val="tx2"/>
              </a:buClr>
              <a:buFont typeface="Wingdings" panose="05000000000000000000" pitchFamily="2" charset="2"/>
              <a:buChar char="Ø"/>
            </a:pPr>
            <a:r>
              <a:rPr lang="tr-TR" b="1" dirty="0">
                <a:solidFill>
                  <a:schemeClr val="tx2">
                    <a:lumMod val="75000"/>
                  </a:schemeClr>
                </a:solidFill>
                <a:latin typeface="Times New Roman" panose="02020603050405020304" pitchFamily="18" charset="0"/>
                <a:ea typeface="Times New Roman Bold"/>
                <a:cs typeface="Times New Roman" panose="02020603050405020304" pitchFamily="18" charset="0"/>
                <a:sym typeface="Times New Roman Bold"/>
              </a:rPr>
              <a:t>Elektrik-Elektronik Mühendisliği (İngilizce)</a:t>
            </a:r>
          </a:p>
          <a:p>
            <a:pPr marL="514350" indent="-514350">
              <a:buClr>
                <a:schemeClr val="tx2"/>
              </a:buClr>
              <a:buFont typeface="Wingdings" panose="05000000000000000000" pitchFamily="2" charset="2"/>
              <a:buChar char="Ø"/>
            </a:pPr>
            <a:r>
              <a:rPr lang="tr-TR" b="1" dirty="0">
                <a:solidFill>
                  <a:schemeClr val="tx2">
                    <a:lumMod val="75000"/>
                  </a:schemeClr>
                </a:solidFill>
                <a:latin typeface="Times New Roman" panose="02020603050405020304" pitchFamily="18" charset="0"/>
                <a:ea typeface="Times New Roman Bold"/>
                <a:cs typeface="Times New Roman" panose="02020603050405020304" pitchFamily="18" charset="0"/>
                <a:sym typeface="Times New Roman Bold"/>
              </a:rPr>
              <a:t>İnşaat Mühendisliği (İngilizce)</a:t>
            </a:r>
          </a:p>
          <a:p>
            <a:pPr marL="514350" indent="-514350">
              <a:buClr>
                <a:schemeClr val="tx2">
                  <a:lumMod val="75000"/>
                </a:schemeClr>
              </a:buClr>
              <a:buFont typeface="Wingdings" panose="05000000000000000000" pitchFamily="2" charset="2"/>
              <a:buChar char="Ø"/>
            </a:pPr>
            <a:endParaRPr lang="tr-TR" b="1" dirty="0" smtClean="0">
              <a:solidFill>
                <a:srgbClr val="002060"/>
              </a:solidFill>
              <a:latin typeface="Times New Roman" panose="02020603050405020304" pitchFamily="18" charset="0"/>
              <a:ea typeface="Times New Roman Bold"/>
              <a:cs typeface="Times New Roman" panose="02020603050405020304" pitchFamily="18" charset="0"/>
              <a:sym typeface="Times New Roman Bold"/>
            </a:endParaRPr>
          </a:p>
          <a:p>
            <a:pPr marL="514350" indent="-514350">
              <a:buFont typeface="Wingdings" panose="05000000000000000000" pitchFamily="2" charset="2"/>
              <a:buChar char="Ø"/>
            </a:pPr>
            <a:endParaRPr lang="tr-TR" b="1" dirty="0" smtClean="0">
              <a:solidFill>
                <a:srgbClr val="002060"/>
              </a:solidFill>
              <a:latin typeface="Times New Roman" panose="02020603050405020304" pitchFamily="18" charset="0"/>
              <a:ea typeface="Times New Roman Bold"/>
              <a:cs typeface="Times New Roman" panose="02020603050405020304" pitchFamily="18" charset="0"/>
              <a:sym typeface="Times New Roman Bold"/>
            </a:endParaRPr>
          </a:p>
          <a:p>
            <a:pPr marL="457200" indent="-457200" algn="just">
              <a:buFont typeface="Wingdings" panose="05000000000000000000" pitchFamily="2" charset="2"/>
              <a:buChar char="Ø"/>
            </a:pPr>
            <a:endParaRPr lang="tr-TR" b="1" dirty="0">
              <a:solidFill>
                <a:srgbClr val="002060"/>
              </a:solidFill>
              <a:latin typeface="Times New Roman" panose="02020603050405020304" pitchFamily="18" charset="0"/>
              <a:cs typeface="Times New Roman" panose="02020603050405020304" pitchFamily="18" charset="0"/>
            </a:endParaRPr>
          </a:p>
          <a:p>
            <a:pPr algn="just"/>
            <a:endParaRPr lang="tr-TR" b="1" noProof="1" smtClean="0">
              <a:solidFill>
                <a:schemeClr val="tx2">
                  <a:lumMod val="75000"/>
                </a:schemeClr>
              </a:solidFill>
              <a:latin typeface="Times New Roman" panose="02020603050405020304" pitchFamily="18" charset="0"/>
              <a:ea typeface="Times New Roman Semi-Bold"/>
              <a:cs typeface="Times New Roman" panose="02020603050405020304" pitchFamily="18" charset="0"/>
              <a:sym typeface="Times New Roman Semi-Bold"/>
            </a:endParaRPr>
          </a:p>
          <a:p>
            <a:pPr marL="285750" indent="-285750">
              <a:buFont typeface="Wingdings" panose="05000000000000000000" pitchFamily="2" charset="2"/>
              <a:buChar char="Ø"/>
            </a:pPr>
            <a:endParaRPr lang="tr-TR" dirty="0"/>
          </a:p>
        </p:txBody>
      </p:sp>
      <p:pic>
        <p:nvPicPr>
          <p:cNvPr id="10" name="Resim 9"/>
          <p:cNvPicPr>
            <a:picLocks noChangeAspect="1"/>
          </p:cNvPicPr>
          <p:nvPr/>
        </p:nvPicPr>
        <p:blipFill>
          <a:blip r:embed="rId4"/>
          <a:stretch>
            <a:fillRect/>
          </a:stretch>
        </p:blipFill>
        <p:spPr>
          <a:xfrm>
            <a:off x="1979712" y="2711204"/>
            <a:ext cx="2362592" cy="2528367"/>
          </a:xfrm>
          <a:prstGeom prst="rect">
            <a:avLst/>
          </a:prstGeom>
          <a:solidFill>
            <a:srgbClr val="002060"/>
          </a:solidFill>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Resim 11"/>
          <p:cNvPicPr>
            <a:picLocks noChangeAspect="1"/>
          </p:cNvPicPr>
          <p:nvPr/>
        </p:nvPicPr>
        <p:blipFill>
          <a:blip r:embed="rId5"/>
          <a:stretch>
            <a:fillRect/>
          </a:stretch>
        </p:blipFill>
        <p:spPr>
          <a:xfrm>
            <a:off x="5004048" y="2709834"/>
            <a:ext cx="2362592" cy="2528366"/>
          </a:xfrm>
          <a:prstGeom prst="rect">
            <a:avLst/>
          </a:prstGeom>
          <a:solidFill>
            <a:srgbClr val="002060"/>
          </a:solidFill>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504645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Başlık 1"/>
          <p:cNvSpPr>
            <a:spLocks noGrp="1"/>
          </p:cNvSpPr>
          <p:nvPr>
            <p:ph type="title"/>
          </p:nvPr>
        </p:nvSpPr>
        <p:spPr>
          <a:xfrm>
            <a:off x="-185700" y="294634"/>
            <a:ext cx="9515400" cy="1143000"/>
          </a:xfrm>
        </p:spPr>
        <p:txBody>
          <a:bodyPr/>
          <a:lstStyle/>
          <a:p>
            <a:r>
              <a:rPr lang="tr-TR" altLang="tr-TR" sz="3400" b="1" dirty="0" smtClean="0">
                <a:solidFill>
                  <a:srgbClr val="112F63"/>
                </a:solidFill>
                <a:latin typeface="Times New Roman" panose="02020603050405020304" pitchFamily="18" charset="0"/>
                <a:cs typeface="Times New Roman" panose="02020603050405020304" pitchFamily="18" charset="0"/>
              </a:rPr>
              <a:t>AKREDİTE EDİLEN PROGRAMLARIMIZ</a:t>
            </a:r>
            <a:endParaRPr lang="tr-TR" altLang="tr-TR" sz="3400" b="1" dirty="0">
              <a:solidFill>
                <a:srgbClr val="112F63"/>
              </a:solidFill>
              <a:latin typeface="Times New Roman" panose="02020603050405020304" pitchFamily="18" charset="0"/>
              <a:cs typeface="Times New Roman" panose="02020603050405020304" pitchFamily="18" charset="0"/>
            </a:endParaRPr>
          </a:p>
        </p:txBody>
      </p:sp>
      <p:pic>
        <p:nvPicPr>
          <p:cNvPr id="4102" name="Resim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783763"/>
            <a:ext cx="9144000" cy="144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lt Başlık 2">
            <a:extLst>
              <a:ext uri="{FF2B5EF4-FFF2-40B4-BE49-F238E27FC236}">
                <a16:creationId xmlns:a16="http://schemas.microsoft.com/office/drawing/2014/main" id="{3A6C1FDE-BE0F-EF40-A648-AB47C9CDBBCA}"/>
              </a:ext>
            </a:extLst>
          </p:cNvPr>
          <p:cNvSpPr txBox="1">
            <a:spLocks/>
          </p:cNvSpPr>
          <p:nvPr/>
        </p:nvSpPr>
        <p:spPr bwMode="auto">
          <a:xfrm>
            <a:off x="7524328" y="6291093"/>
            <a:ext cx="2547938" cy="347662"/>
          </a:xfrm>
          <a:prstGeom prst="rect">
            <a:avLst/>
          </a:prstGeom>
        </p:spPr>
        <p:txBody>
          <a:bodyPr>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fontAlgn="auto">
              <a:spcAft>
                <a:spcPts val="0"/>
              </a:spcAft>
              <a:defRPr/>
            </a:pPr>
            <a:r>
              <a:rPr lang="tr-TR" sz="1200" dirty="0" smtClean="0"/>
              <a:t>www.okan.edu.tr</a:t>
            </a:r>
            <a:endParaRPr lang="tr-TR" sz="1200" dirty="0"/>
          </a:p>
        </p:txBody>
      </p:sp>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5991577"/>
            <a:ext cx="1028018" cy="792088"/>
          </a:xfrm>
          <a:prstGeom prst="rect">
            <a:avLst/>
          </a:prstGeom>
        </p:spPr>
      </p:pic>
      <p:sp>
        <p:nvSpPr>
          <p:cNvPr id="3" name="Metin kutusu 2"/>
          <p:cNvSpPr txBox="1"/>
          <p:nvPr/>
        </p:nvSpPr>
        <p:spPr>
          <a:xfrm>
            <a:off x="2368167" y="1466396"/>
            <a:ext cx="7133661" cy="3016210"/>
          </a:xfrm>
          <a:prstGeom prst="rect">
            <a:avLst/>
          </a:prstGeom>
          <a:noFill/>
        </p:spPr>
        <p:txBody>
          <a:bodyPr wrap="square" rtlCol="0">
            <a:spAutoFit/>
          </a:bodyPr>
          <a:lstStyle/>
          <a:p>
            <a:pPr marL="514350" indent="-514350">
              <a:buClr>
                <a:schemeClr val="tx2"/>
              </a:buClr>
              <a:buFont typeface="Wingdings" panose="05000000000000000000" pitchFamily="2" charset="2"/>
              <a:buChar char="Ø"/>
            </a:pPr>
            <a:r>
              <a:rPr lang="tr-TR" sz="2000" b="1" dirty="0" smtClean="0">
                <a:solidFill>
                  <a:schemeClr val="tx2">
                    <a:lumMod val="75000"/>
                  </a:schemeClr>
                </a:solidFill>
                <a:latin typeface="Times New Roman" panose="02020603050405020304" pitchFamily="18" charset="0"/>
                <a:ea typeface="Times New Roman Bold"/>
                <a:cs typeface="Times New Roman" panose="02020603050405020304" pitchFamily="18" charset="0"/>
                <a:sym typeface="Times New Roman Bold"/>
              </a:rPr>
              <a:t>İlk ve Acil Yardım</a:t>
            </a:r>
            <a:endParaRPr lang="tr-TR" sz="2000" b="1" dirty="0">
              <a:solidFill>
                <a:schemeClr val="tx2">
                  <a:lumMod val="75000"/>
                </a:schemeClr>
              </a:solidFill>
              <a:latin typeface="Times New Roman" panose="02020603050405020304" pitchFamily="18" charset="0"/>
              <a:ea typeface="Times New Roman Bold"/>
              <a:cs typeface="Times New Roman" panose="02020603050405020304" pitchFamily="18" charset="0"/>
              <a:sym typeface="Times New Roman Bold"/>
            </a:endParaRPr>
          </a:p>
          <a:p>
            <a:pPr marL="514350" indent="-514350">
              <a:buClr>
                <a:schemeClr val="tx2"/>
              </a:buClr>
              <a:buFont typeface="Wingdings" panose="05000000000000000000" pitchFamily="2" charset="2"/>
              <a:buChar char="Ø"/>
            </a:pPr>
            <a:r>
              <a:rPr lang="tr-TR" sz="2000" b="1" dirty="0" smtClean="0">
                <a:solidFill>
                  <a:schemeClr val="tx2">
                    <a:lumMod val="75000"/>
                  </a:schemeClr>
                </a:solidFill>
                <a:latin typeface="Times New Roman" panose="02020603050405020304" pitchFamily="18" charset="0"/>
                <a:ea typeface="Times New Roman Bold"/>
                <a:cs typeface="Times New Roman" panose="02020603050405020304" pitchFamily="18" charset="0"/>
                <a:sym typeface="Times New Roman Bold"/>
              </a:rPr>
              <a:t>Tıbbi Laboratuvar Teknikleri</a:t>
            </a:r>
          </a:p>
          <a:p>
            <a:pPr marL="514350" indent="-514350">
              <a:buClr>
                <a:schemeClr val="tx2"/>
              </a:buClr>
              <a:buFont typeface="Wingdings" panose="05000000000000000000" pitchFamily="2" charset="2"/>
              <a:buChar char="Ø"/>
            </a:pPr>
            <a:r>
              <a:rPr lang="tr-TR" sz="2000" b="1" dirty="0" smtClean="0">
                <a:solidFill>
                  <a:schemeClr val="tx2">
                    <a:lumMod val="75000"/>
                  </a:schemeClr>
                </a:solidFill>
                <a:latin typeface="Times New Roman" panose="02020603050405020304" pitchFamily="18" charset="0"/>
                <a:ea typeface="Times New Roman Bold"/>
                <a:cs typeface="Times New Roman" panose="02020603050405020304" pitchFamily="18" charset="0"/>
                <a:sym typeface="Times New Roman Bold"/>
              </a:rPr>
              <a:t>Patoloji Laboratuvar Teknikleri</a:t>
            </a:r>
          </a:p>
          <a:p>
            <a:pPr marL="514350" indent="-514350">
              <a:buClr>
                <a:schemeClr val="tx2"/>
              </a:buClr>
              <a:buFont typeface="Wingdings" panose="05000000000000000000" pitchFamily="2" charset="2"/>
              <a:buChar char="Ø"/>
            </a:pPr>
            <a:r>
              <a:rPr lang="tr-TR" sz="2000" b="1" dirty="0" smtClean="0">
                <a:solidFill>
                  <a:schemeClr val="tx2">
                    <a:lumMod val="75000"/>
                  </a:schemeClr>
                </a:solidFill>
                <a:latin typeface="Times New Roman" panose="02020603050405020304" pitchFamily="18" charset="0"/>
                <a:ea typeface="Times New Roman Bold"/>
                <a:cs typeface="Times New Roman" panose="02020603050405020304" pitchFamily="18" charset="0"/>
                <a:sym typeface="Times New Roman Bold"/>
              </a:rPr>
              <a:t>İnşaat Teknolojileri</a:t>
            </a:r>
          </a:p>
          <a:p>
            <a:pPr marL="514350" indent="-514350">
              <a:buClr>
                <a:schemeClr val="tx2"/>
              </a:buClr>
              <a:buFont typeface="Wingdings" panose="05000000000000000000" pitchFamily="2" charset="2"/>
              <a:buChar char="Ø"/>
            </a:pPr>
            <a:r>
              <a:rPr lang="tr-TR" sz="2000" b="1" noProof="1" smtClean="0">
                <a:solidFill>
                  <a:schemeClr val="tx2">
                    <a:lumMod val="75000"/>
                  </a:schemeClr>
                </a:solidFill>
                <a:latin typeface="Times New Roman" panose="02020603050405020304" pitchFamily="18" charset="0"/>
                <a:ea typeface="Times New Roman Bold"/>
                <a:cs typeface="Times New Roman" panose="02020603050405020304" pitchFamily="18" charset="0"/>
                <a:sym typeface="Times New Roman Bold"/>
              </a:rPr>
              <a:t> Mekatronik</a:t>
            </a:r>
          </a:p>
          <a:p>
            <a:pPr marL="514350" indent="-514350">
              <a:buClr>
                <a:schemeClr val="tx2">
                  <a:lumMod val="75000"/>
                </a:schemeClr>
              </a:buClr>
              <a:buFont typeface="Wingdings" panose="05000000000000000000" pitchFamily="2" charset="2"/>
              <a:buChar char="Ø"/>
            </a:pPr>
            <a:endParaRPr lang="tr-TR" b="1" dirty="0" smtClean="0">
              <a:solidFill>
                <a:srgbClr val="002060"/>
              </a:solidFill>
              <a:latin typeface="Times New Roman" panose="02020603050405020304" pitchFamily="18" charset="0"/>
              <a:ea typeface="Times New Roman Bold"/>
              <a:cs typeface="Times New Roman" panose="02020603050405020304" pitchFamily="18" charset="0"/>
              <a:sym typeface="Times New Roman Bold"/>
            </a:endParaRPr>
          </a:p>
          <a:p>
            <a:pPr marL="514350" indent="-514350">
              <a:buFont typeface="Wingdings" panose="05000000000000000000" pitchFamily="2" charset="2"/>
              <a:buChar char="Ø"/>
            </a:pPr>
            <a:endParaRPr lang="tr-TR" b="1" dirty="0" smtClean="0">
              <a:solidFill>
                <a:srgbClr val="002060"/>
              </a:solidFill>
              <a:latin typeface="Times New Roman" panose="02020603050405020304" pitchFamily="18" charset="0"/>
              <a:ea typeface="Times New Roman Bold"/>
              <a:cs typeface="Times New Roman" panose="02020603050405020304" pitchFamily="18" charset="0"/>
              <a:sym typeface="Times New Roman Bold"/>
            </a:endParaRPr>
          </a:p>
          <a:p>
            <a:pPr marL="457200" indent="-457200" algn="just">
              <a:buFont typeface="Wingdings" panose="05000000000000000000" pitchFamily="2" charset="2"/>
              <a:buChar char="Ø"/>
            </a:pPr>
            <a:endParaRPr lang="tr-TR" b="1" dirty="0">
              <a:solidFill>
                <a:srgbClr val="002060"/>
              </a:solidFill>
              <a:latin typeface="Times New Roman" panose="02020603050405020304" pitchFamily="18" charset="0"/>
              <a:cs typeface="Times New Roman" panose="02020603050405020304" pitchFamily="18" charset="0"/>
            </a:endParaRPr>
          </a:p>
          <a:p>
            <a:pPr algn="just"/>
            <a:endParaRPr lang="tr-TR" b="1" noProof="1" smtClean="0">
              <a:solidFill>
                <a:schemeClr val="tx2">
                  <a:lumMod val="75000"/>
                </a:schemeClr>
              </a:solidFill>
              <a:latin typeface="Times New Roman" panose="02020603050405020304" pitchFamily="18" charset="0"/>
              <a:ea typeface="Times New Roman Semi-Bold"/>
              <a:cs typeface="Times New Roman" panose="02020603050405020304" pitchFamily="18" charset="0"/>
              <a:sym typeface="Times New Roman Semi-Bold"/>
            </a:endParaRPr>
          </a:p>
          <a:p>
            <a:pPr marL="285750" indent="-285750">
              <a:buFont typeface="Wingdings" panose="05000000000000000000" pitchFamily="2" charset="2"/>
              <a:buChar char="Ø"/>
            </a:pPr>
            <a:endParaRPr lang="tr-TR" dirty="0"/>
          </a:p>
        </p:txBody>
      </p:sp>
      <p:pic>
        <p:nvPicPr>
          <p:cNvPr id="4" name="Resim 3"/>
          <p:cNvPicPr>
            <a:picLocks noChangeAspect="1"/>
          </p:cNvPicPr>
          <p:nvPr/>
        </p:nvPicPr>
        <p:blipFill>
          <a:blip r:embed="rId4"/>
          <a:stretch>
            <a:fillRect/>
          </a:stretch>
        </p:blipFill>
        <p:spPr>
          <a:xfrm>
            <a:off x="251520" y="3503200"/>
            <a:ext cx="2736304" cy="19172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Resim 4"/>
          <p:cNvPicPr>
            <a:picLocks noChangeAspect="1"/>
          </p:cNvPicPr>
          <p:nvPr/>
        </p:nvPicPr>
        <p:blipFill>
          <a:blip r:embed="rId5"/>
          <a:stretch>
            <a:fillRect/>
          </a:stretch>
        </p:blipFill>
        <p:spPr>
          <a:xfrm>
            <a:off x="3209001" y="3503199"/>
            <a:ext cx="2725996" cy="19172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Resim 5"/>
          <p:cNvPicPr>
            <a:picLocks noChangeAspect="1"/>
          </p:cNvPicPr>
          <p:nvPr/>
        </p:nvPicPr>
        <p:blipFill>
          <a:blip r:embed="rId6"/>
          <a:stretch>
            <a:fillRect/>
          </a:stretch>
        </p:blipFill>
        <p:spPr>
          <a:xfrm>
            <a:off x="6156174" y="3503198"/>
            <a:ext cx="2836683" cy="19172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418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Başlık 1"/>
          <p:cNvSpPr>
            <a:spLocks noGrp="1"/>
          </p:cNvSpPr>
          <p:nvPr>
            <p:ph type="title"/>
          </p:nvPr>
        </p:nvSpPr>
        <p:spPr>
          <a:xfrm>
            <a:off x="-206047" y="0"/>
            <a:ext cx="9515400" cy="1143000"/>
          </a:xfrm>
        </p:spPr>
        <p:txBody>
          <a:bodyPr/>
          <a:lstStyle/>
          <a:p>
            <a:r>
              <a:rPr lang="tr-TR" altLang="tr-TR" sz="2400" b="1" dirty="0" smtClean="0">
                <a:solidFill>
                  <a:srgbClr val="112F63"/>
                </a:solidFill>
                <a:latin typeface="Times New Roman" panose="02020603050405020304" pitchFamily="18" charset="0"/>
                <a:cs typeface="Times New Roman" panose="02020603050405020304" pitchFamily="18" charset="0"/>
              </a:rPr>
              <a:t>AKREDİTASYON SÜRECİ DEVAM EDEN BÖLÜMLERİMİZ</a:t>
            </a:r>
            <a:endParaRPr lang="tr-TR" altLang="tr-TR" sz="2400" b="1" dirty="0">
              <a:solidFill>
                <a:srgbClr val="112F63"/>
              </a:solidFill>
              <a:latin typeface="Times New Roman" panose="02020603050405020304" pitchFamily="18" charset="0"/>
              <a:cs typeface="Times New Roman" panose="02020603050405020304" pitchFamily="18" charset="0"/>
            </a:endParaRPr>
          </a:p>
        </p:txBody>
      </p:sp>
      <p:pic>
        <p:nvPicPr>
          <p:cNvPr id="4102" name="Resim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615981"/>
            <a:ext cx="9144000" cy="144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Resim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236" y="5876471"/>
            <a:ext cx="2793735" cy="902470"/>
          </a:xfrm>
          <a:prstGeom prst="rect">
            <a:avLst/>
          </a:prstGeom>
        </p:spPr>
      </p:pic>
      <p:pic>
        <p:nvPicPr>
          <p:cNvPr id="13" name="Resim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8226" y="5778463"/>
            <a:ext cx="1152128" cy="1033596"/>
          </a:xfrm>
          <a:prstGeom prst="rect">
            <a:avLst/>
          </a:prstGeom>
        </p:spPr>
      </p:pic>
      <p:pic>
        <p:nvPicPr>
          <p:cNvPr id="14" name="Resim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39167" y="6014802"/>
            <a:ext cx="1781064" cy="625808"/>
          </a:xfrm>
          <a:prstGeom prst="rect">
            <a:avLst/>
          </a:prstGeom>
        </p:spPr>
      </p:pic>
      <p:pic>
        <p:nvPicPr>
          <p:cNvPr id="16" name="Resim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20426" y="5977385"/>
            <a:ext cx="1662733" cy="663225"/>
          </a:xfrm>
          <a:prstGeom prst="rect">
            <a:avLst/>
          </a:prstGeom>
        </p:spPr>
      </p:pic>
      <p:pic>
        <p:nvPicPr>
          <p:cNvPr id="17" name="Resim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75483" y="5827380"/>
            <a:ext cx="1566154" cy="963233"/>
          </a:xfrm>
          <a:prstGeom prst="rect">
            <a:avLst/>
          </a:prstGeom>
        </p:spPr>
      </p:pic>
      <p:pic>
        <p:nvPicPr>
          <p:cNvPr id="18" name="Resim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98444" y="6111682"/>
            <a:ext cx="1487581" cy="432048"/>
          </a:xfrm>
          <a:prstGeom prst="rect">
            <a:avLst/>
          </a:prstGeom>
        </p:spPr>
      </p:pic>
      <p:pic>
        <p:nvPicPr>
          <p:cNvPr id="9" name="Resim 8"/>
          <p:cNvPicPr>
            <a:picLocks noChangeAspect="1"/>
          </p:cNvPicPr>
          <p:nvPr/>
        </p:nvPicPr>
        <p:blipFill>
          <a:blip r:embed="rId9"/>
          <a:stretch>
            <a:fillRect/>
          </a:stretch>
        </p:blipFill>
        <p:spPr>
          <a:xfrm>
            <a:off x="422698" y="1007308"/>
            <a:ext cx="8257909" cy="4231876"/>
          </a:xfrm>
          <a:prstGeom prst="rect">
            <a:avLst/>
          </a:prstGeom>
        </p:spPr>
      </p:pic>
    </p:spTree>
    <p:extLst>
      <p:ext uri="{BB962C8B-B14F-4D97-AF65-F5344CB8AC3E}">
        <p14:creationId xmlns:p14="http://schemas.microsoft.com/office/powerpoint/2010/main" val="2966685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Başlık 1"/>
          <p:cNvSpPr>
            <a:spLocks noGrp="1"/>
          </p:cNvSpPr>
          <p:nvPr>
            <p:ph type="title"/>
          </p:nvPr>
        </p:nvSpPr>
        <p:spPr>
          <a:xfrm>
            <a:off x="-185700" y="274316"/>
            <a:ext cx="9515400" cy="1143000"/>
          </a:xfrm>
        </p:spPr>
        <p:txBody>
          <a:bodyPr/>
          <a:lstStyle/>
          <a:p>
            <a:r>
              <a:rPr lang="tr-TR" altLang="tr-TR" sz="3600" b="1" dirty="0" smtClean="0">
                <a:solidFill>
                  <a:srgbClr val="00B5C8"/>
                </a:solidFill>
                <a:latin typeface="Times New Roman" panose="02020603050405020304" pitchFamily="18" charset="0"/>
                <a:cs typeface="Times New Roman" panose="02020603050405020304" pitchFamily="18" charset="0"/>
              </a:rPr>
              <a:t>TURQUALITY</a:t>
            </a:r>
            <a:r>
              <a:rPr lang="tr-TR" altLang="tr-TR" sz="3600" b="1" dirty="0" smtClean="0">
                <a:solidFill>
                  <a:srgbClr val="112F63"/>
                </a:solidFill>
                <a:latin typeface="Times New Roman" panose="02020603050405020304" pitchFamily="18" charset="0"/>
                <a:cs typeface="Times New Roman" panose="02020603050405020304" pitchFamily="18" charset="0"/>
              </a:rPr>
              <a:t> </a:t>
            </a:r>
            <a:br>
              <a:rPr lang="tr-TR" altLang="tr-TR" sz="3600" b="1" dirty="0" smtClean="0">
                <a:solidFill>
                  <a:srgbClr val="112F63"/>
                </a:solidFill>
                <a:latin typeface="Times New Roman" panose="02020603050405020304" pitchFamily="18" charset="0"/>
                <a:cs typeface="Times New Roman" panose="02020603050405020304" pitchFamily="18" charset="0"/>
              </a:rPr>
            </a:br>
            <a:r>
              <a:rPr lang="tr-TR" altLang="tr-TR" sz="3600" b="1" dirty="0" smtClean="0">
                <a:solidFill>
                  <a:srgbClr val="112F63"/>
                </a:solidFill>
                <a:latin typeface="Times New Roman" panose="02020603050405020304" pitchFamily="18" charset="0"/>
                <a:cs typeface="Times New Roman" panose="02020603050405020304" pitchFamily="18" charset="0"/>
              </a:rPr>
              <a:t>MARKA DESTEK PROGRAMI</a:t>
            </a:r>
            <a:endParaRPr lang="tr-TR" altLang="tr-TR" sz="3600" b="1" dirty="0">
              <a:solidFill>
                <a:srgbClr val="112F63"/>
              </a:solidFill>
              <a:latin typeface="Times New Roman" panose="02020603050405020304" pitchFamily="18" charset="0"/>
              <a:cs typeface="Times New Roman" panose="02020603050405020304" pitchFamily="18" charset="0"/>
            </a:endParaRPr>
          </a:p>
        </p:txBody>
      </p:sp>
      <p:pic>
        <p:nvPicPr>
          <p:cNvPr id="4102" name="Resim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783763"/>
            <a:ext cx="9144000" cy="144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lt Başlık 2">
            <a:extLst>
              <a:ext uri="{FF2B5EF4-FFF2-40B4-BE49-F238E27FC236}">
                <a16:creationId xmlns:a16="http://schemas.microsoft.com/office/drawing/2014/main" id="{3A6C1FDE-BE0F-EF40-A648-AB47C9CDBBCA}"/>
              </a:ext>
            </a:extLst>
          </p:cNvPr>
          <p:cNvSpPr txBox="1">
            <a:spLocks/>
          </p:cNvSpPr>
          <p:nvPr/>
        </p:nvSpPr>
        <p:spPr bwMode="auto">
          <a:xfrm>
            <a:off x="7524328" y="6291093"/>
            <a:ext cx="2547938" cy="347662"/>
          </a:xfrm>
          <a:prstGeom prst="rect">
            <a:avLst/>
          </a:prstGeom>
        </p:spPr>
        <p:txBody>
          <a:bodyPr>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fontAlgn="auto">
              <a:spcAft>
                <a:spcPts val="0"/>
              </a:spcAft>
              <a:defRPr/>
            </a:pPr>
            <a:r>
              <a:rPr lang="tr-TR" sz="1200" dirty="0" smtClean="0"/>
              <a:t>www.okan.edu.tr</a:t>
            </a:r>
            <a:endParaRPr lang="tr-TR" sz="1200" dirty="0"/>
          </a:p>
        </p:txBody>
      </p:sp>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5991577"/>
            <a:ext cx="1028018" cy="792088"/>
          </a:xfrm>
          <a:prstGeom prst="rect">
            <a:avLst/>
          </a:prstGeom>
        </p:spPr>
      </p:pic>
      <p:sp>
        <p:nvSpPr>
          <p:cNvPr id="3" name="Metin kutusu 2"/>
          <p:cNvSpPr txBox="1"/>
          <p:nvPr/>
        </p:nvSpPr>
        <p:spPr>
          <a:xfrm>
            <a:off x="323528" y="2252092"/>
            <a:ext cx="5544616" cy="2492990"/>
          </a:xfrm>
          <a:prstGeom prst="rect">
            <a:avLst/>
          </a:prstGeom>
          <a:noFill/>
        </p:spPr>
        <p:txBody>
          <a:bodyPr wrap="square" rtlCol="0">
            <a:spAutoFit/>
          </a:bodyPr>
          <a:lstStyle/>
          <a:p>
            <a:pPr marL="514350" indent="-514350">
              <a:buFont typeface="Wingdings" panose="05000000000000000000" pitchFamily="2" charset="2"/>
              <a:buChar char="Ø"/>
            </a:pPr>
            <a:r>
              <a:rPr lang="tr-TR" sz="2000" b="1" dirty="0">
                <a:solidFill>
                  <a:srgbClr val="002060"/>
                </a:solidFill>
                <a:latin typeface="Times New Roman" panose="02020603050405020304" pitchFamily="18" charset="0"/>
                <a:ea typeface="Times New Roman Bold"/>
                <a:cs typeface="Times New Roman" panose="02020603050405020304" pitchFamily="18" charset="0"/>
                <a:sym typeface="Times New Roman Bold"/>
              </a:rPr>
              <a:t>Ticaret Bakanlığı tarafından yürütülen </a:t>
            </a:r>
            <a:r>
              <a:rPr lang="tr-TR" sz="2000" b="1" dirty="0">
                <a:solidFill>
                  <a:srgbClr val="C00000"/>
                </a:solidFill>
                <a:latin typeface="Times New Roman" panose="02020603050405020304" pitchFamily="18" charset="0"/>
                <a:ea typeface="Times New Roman Bold"/>
                <a:cs typeface="Times New Roman" panose="02020603050405020304" pitchFamily="18" charset="0"/>
                <a:sym typeface="Times New Roman Bold"/>
              </a:rPr>
              <a:t>TURQUALITY Programı </a:t>
            </a:r>
            <a:r>
              <a:rPr lang="tr-TR" sz="2000" b="1" dirty="0">
                <a:solidFill>
                  <a:srgbClr val="002060"/>
                </a:solidFill>
                <a:latin typeface="Times New Roman" panose="02020603050405020304" pitchFamily="18" charset="0"/>
                <a:ea typeface="Times New Roman Bold"/>
                <a:cs typeface="Times New Roman" panose="02020603050405020304" pitchFamily="18" charset="0"/>
                <a:sym typeface="Times New Roman Bold"/>
              </a:rPr>
              <a:t>dünya markası olabilecek Türkiye markalarını destekliyor. </a:t>
            </a:r>
          </a:p>
          <a:p>
            <a:pPr marL="514350" indent="-514350">
              <a:buFont typeface="Wingdings" panose="05000000000000000000" pitchFamily="2" charset="2"/>
              <a:buChar char="Ø"/>
            </a:pPr>
            <a:endParaRPr lang="tr-TR" sz="2000" b="1" dirty="0">
              <a:solidFill>
                <a:schemeClr val="bg2">
                  <a:lumMod val="25000"/>
                </a:schemeClr>
              </a:solidFill>
              <a:latin typeface="Times New Roman" panose="02020603050405020304" pitchFamily="18" charset="0"/>
              <a:ea typeface="Times New Roman Bold"/>
              <a:cs typeface="Times New Roman" panose="02020603050405020304" pitchFamily="18" charset="0"/>
              <a:sym typeface="Times New Roman Bold"/>
            </a:endParaRPr>
          </a:p>
          <a:p>
            <a:pPr marL="514350" indent="-514350">
              <a:buFont typeface="Wingdings" panose="05000000000000000000" pitchFamily="2" charset="2"/>
              <a:buChar char="Ø"/>
            </a:pPr>
            <a:r>
              <a:rPr lang="tr-TR" sz="2000" b="1" dirty="0">
                <a:solidFill>
                  <a:srgbClr val="C00000"/>
                </a:solidFill>
                <a:latin typeface="Times New Roman" panose="02020603050405020304" pitchFamily="18" charset="0"/>
                <a:ea typeface="Times New Roman Bold"/>
                <a:cs typeface="Times New Roman" panose="02020603050405020304" pitchFamily="18" charset="0"/>
                <a:sym typeface="Times New Roman Bold"/>
              </a:rPr>
              <a:t>Üniversitemiz desteklenen markalar arasında yer almaktadır. </a:t>
            </a:r>
          </a:p>
          <a:p>
            <a:pPr marL="285750" indent="-285750" algn="just">
              <a:buFont typeface="Wingdings" panose="05000000000000000000" pitchFamily="2" charset="2"/>
              <a:buChar char="Ø"/>
            </a:pPr>
            <a:endParaRPr lang="tr-TR" b="1" noProof="1" smtClean="0">
              <a:solidFill>
                <a:schemeClr val="tx2">
                  <a:lumMod val="75000"/>
                </a:schemeClr>
              </a:solidFill>
              <a:latin typeface="Times New Roman" panose="02020603050405020304" pitchFamily="18" charset="0"/>
              <a:ea typeface="Times New Roman Semi-Bold"/>
              <a:cs typeface="Times New Roman" panose="02020603050405020304" pitchFamily="18" charset="0"/>
              <a:sym typeface="Times New Roman Semi-Bold"/>
            </a:endParaRPr>
          </a:p>
          <a:p>
            <a:pPr marL="285750" indent="-285750">
              <a:buFont typeface="Wingdings" panose="05000000000000000000" pitchFamily="2" charset="2"/>
              <a:buChar char="Ø"/>
            </a:pPr>
            <a:endParaRPr lang="tr-TR" dirty="0"/>
          </a:p>
        </p:txBody>
      </p:sp>
      <p:pic>
        <p:nvPicPr>
          <p:cNvPr id="10" name="Resim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84168" y="1799575"/>
            <a:ext cx="2012943" cy="2012943"/>
          </a:xfrm>
          <a:prstGeom prst="rect">
            <a:avLst/>
          </a:prstGeom>
          <a:solidFill>
            <a:srgbClr val="002060"/>
          </a:solidFill>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Resim 11"/>
          <p:cNvPicPr>
            <a:picLocks noChangeAspect="1"/>
          </p:cNvPicPr>
          <p:nvPr/>
        </p:nvPicPr>
        <p:blipFill>
          <a:blip r:embed="rId5"/>
          <a:stretch>
            <a:fillRect/>
          </a:stretch>
        </p:blipFill>
        <p:spPr>
          <a:xfrm>
            <a:off x="5578471" y="4025671"/>
            <a:ext cx="3024335" cy="1438823"/>
          </a:xfrm>
          <a:prstGeom prst="rect">
            <a:avLst/>
          </a:prstGeom>
          <a:solidFill>
            <a:srgbClr val="002060"/>
          </a:solidFill>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9896238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Başlık 1"/>
          <p:cNvSpPr>
            <a:spLocks noGrp="1"/>
          </p:cNvSpPr>
          <p:nvPr>
            <p:ph type="title"/>
          </p:nvPr>
        </p:nvSpPr>
        <p:spPr>
          <a:xfrm>
            <a:off x="-185700" y="-31899"/>
            <a:ext cx="9515400" cy="1143000"/>
          </a:xfrm>
        </p:spPr>
        <p:txBody>
          <a:bodyPr/>
          <a:lstStyle/>
          <a:p>
            <a:r>
              <a:rPr lang="tr-TR" altLang="tr-TR" sz="3800" b="1" dirty="0" smtClean="0">
                <a:solidFill>
                  <a:schemeClr val="accent3">
                    <a:lumMod val="75000"/>
                  </a:schemeClr>
                </a:solidFill>
                <a:latin typeface="Times New Roman" panose="02020603050405020304" pitchFamily="18" charset="0"/>
                <a:cs typeface="Times New Roman" panose="02020603050405020304" pitchFamily="18" charset="0"/>
              </a:rPr>
              <a:t>ÇEVRECİ</a:t>
            </a:r>
            <a:r>
              <a:rPr lang="tr-TR" altLang="tr-TR" sz="3800" b="1" dirty="0" smtClean="0">
                <a:solidFill>
                  <a:srgbClr val="112F63"/>
                </a:solidFill>
                <a:latin typeface="Times New Roman" panose="02020603050405020304" pitchFamily="18" charset="0"/>
                <a:cs typeface="Times New Roman" panose="02020603050405020304" pitchFamily="18" charset="0"/>
              </a:rPr>
              <a:t> ÜNİVERSİTE</a:t>
            </a:r>
            <a:endParaRPr lang="tr-TR" altLang="tr-TR" sz="3800" b="1" dirty="0">
              <a:solidFill>
                <a:srgbClr val="112F63"/>
              </a:solidFill>
              <a:latin typeface="Times New Roman" panose="02020603050405020304" pitchFamily="18" charset="0"/>
              <a:cs typeface="Times New Roman" panose="02020603050405020304" pitchFamily="18" charset="0"/>
            </a:endParaRPr>
          </a:p>
        </p:txBody>
      </p:sp>
      <p:pic>
        <p:nvPicPr>
          <p:cNvPr id="4102" name="Resim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783763"/>
            <a:ext cx="9144000" cy="144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lt Başlık 2">
            <a:extLst>
              <a:ext uri="{FF2B5EF4-FFF2-40B4-BE49-F238E27FC236}">
                <a16:creationId xmlns:a16="http://schemas.microsoft.com/office/drawing/2014/main" id="{3A6C1FDE-BE0F-EF40-A648-AB47C9CDBBCA}"/>
              </a:ext>
            </a:extLst>
          </p:cNvPr>
          <p:cNvSpPr txBox="1">
            <a:spLocks/>
          </p:cNvSpPr>
          <p:nvPr/>
        </p:nvSpPr>
        <p:spPr bwMode="auto">
          <a:xfrm>
            <a:off x="7524328" y="6291093"/>
            <a:ext cx="2547938" cy="347662"/>
          </a:xfrm>
          <a:prstGeom prst="rect">
            <a:avLst/>
          </a:prstGeom>
        </p:spPr>
        <p:txBody>
          <a:bodyPr>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fontAlgn="auto">
              <a:spcAft>
                <a:spcPts val="0"/>
              </a:spcAft>
              <a:defRPr/>
            </a:pPr>
            <a:r>
              <a:rPr lang="tr-TR" sz="1200" dirty="0" smtClean="0"/>
              <a:t>www.okan.edu.tr</a:t>
            </a:r>
            <a:endParaRPr lang="tr-TR" sz="1200" dirty="0"/>
          </a:p>
        </p:txBody>
      </p:sp>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5991577"/>
            <a:ext cx="1028018" cy="792088"/>
          </a:xfrm>
          <a:prstGeom prst="rect">
            <a:avLst/>
          </a:prstGeom>
        </p:spPr>
      </p:pic>
      <p:sp>
        <p:nvSpPr>
          <p:cNvPr id="3" name="Metin kutusu 2"/>
          <p:cNvSpPr txBox="1"/>
          <p:nvPr/>
        </p:nvSpPr>
        <p:spPr>
          <a:xfrm>
            <a:off x="0" y="1206798"/>
            <a:ext cx="5837819" cy="4770537"/>
          </a:xfrm>
          <a:prstGeom prst="rect">
            <a:avLst/>
          </a:prstGeom>
          <a:noFill/>
        </p:spPr>
        <p:txBody>
          <a:bodyPr wrap="square" rtlCol="0">
            <a:spAutoFit/>
          </a:bodyPr>
          <a:lstStyle/>
          <a:p>
            <a:pPr marL="514350" indent="-514350">
              <a:buClr>
                <a:schemeClr val="tx2">
                  <a:lumMod val="75000"/>
                </a:schemeClr>
              </a:buClr>
              <a:buFont typeface="Wingdings" panose="05000000000000000000" pitchFamily="2" charset="2"/>
              <a:buChar char="Ø"/>
            </a:pPr>
            <a:r>
              <a:rPr lang="tr-TR" sz="1600" b="1" noProof="1">
                <a:solidFill>
                  <a:srgbClr val="C00000"/>
                </a:solidFill>
                <a:latin typeface="Times New Roman" panose="02020603050405020304" pitchFamily="18" charset="0"/>
                <a:ea typeface="Times New Roman Bold"/>
                <a:cs typeface="Times New Roman" panose="02020603050405020304" pitchFamily="18" charset="0"/>
                <a:sym typeface="Times New Roman Bold"/>
              </a:rPr>
              <a:t>Üniversitemiz, </a:t>
            </a:r>
            <a:r>
              <a:rPr lang="tr-TR" sz="1600" b="1" noProof="1">
                <a:solidFill>
                  <a:srgbClr val="002060"/>
                </a:solidFill>
                <a:latin typeface="Times New Roman" panose="02020603050405020304" pitchFamily="18" charset="0"/>
                <a:ea typeface="Times New Roman Bold"/>
                <a:cs typeface="Times New Roman" panose="02020603050405020304" pitchFamily="18" charset="0"/>
                <a:sym typeface="Times New Roman Bold"/>
              </a:rPr>
              <a:t>12/07/2019 tarihli, 30829 sayılı Resmi Gazete’de yayımlanarak yürürlüğe giren Sıfır Atık Yönetmeliği’nce; </a:t>
            </a:r>
            <a:r>
              <a:rPr lang="tr-TR" sz="1600" b="1" noProof="1">
                <a:solidFill>
                  <a:srgbClr val="C00000"/>
                </a:solidFill>
                <a:latin typeface="Times New Roman" panose="02020603050405020304" pitchFamily="18" charset="0"/>
                <a:ea typeface="Times New Roman Bold"/>
                <a:cs typeface="Times New Roman" panose="02020603050405020304" pitchFamily="18" charset="0"/>
                <a:sym typeface="Times New Roman Bold"/>
              </a:rPr>
              <a:t>Sıfır Atık Yönetim Sistemi'ni kurarak                                                                 Sıfır Atık Belgesi almaya hak kazanmıştır</a:t>
            </a:r>
            <a:r>
              <a:rPr lang="tr-TR" sz="1600" b="1" noProof="1" smtClean="0">
                <a:solidFill>
                  <a:srgbClr val="C00000"/>
                </a:solidFill>
                <a:latin typeface="Times New Roman" panose="02020603050405020304" pitchFamily="18" charset="0"/>
                <a:ea typeface="Times New Roman Bold"/>
                <a:cs typeface="Times New Roman" panose="02020603050405020304" pitchFamily="18" charset="0"/>
                <a:sym typeface="Times New Roman Bold"/>
              </a:rPr>
              <a:t>.</a:t>
            </a:r>
          </a:p>
          <a:p>
            <a:pPr marL="514350" indent="-514350">
              <a:buClr>
                <a:schemeClr val="tx2">
                  <a:lumMod val="75000"/>
                </a:schemeClr>
              </a:buClr>
              <a:buFont typeface="Wingdings" panose="05000000000000000000" pitchFamily="2" charset="2"/>
              <a:buChar char="Ø"/>
            </a:pPr>
            <a:endParaRPr lang="tr-TR" sz="1600" b="1" noProof="1" smtClean="0">
              <a:solidFill>
                <a:srgbClr val="C00000"/>
              </a:solidFill>
              <a:latin typeface="Times New Roman" panose="02020603050405020304" pitchFamily="18" charset="0"/>
              <a:ea typeface="Times New Roman Bold"/>
              <a:cs typeface="Times New Roman" panose="02020603050405020304" pitchFamily="18" charset="0"/>
              <a:sym typeface="Times New Roman Bold"/>
            </a:endParaRPr>
          </a:p>
          <a:p>
            <a:pPr marL="514350" indent="-514350">
              <a:buClr>
                <a:schemeClr val="tx2">
                  <a:lumMod val="75000"/>
                </a:schemeClr>
              </a:buClr>
              <a:buFont typeface="Wingdings" panose="05000000000000000000" pitchFamily="2" charset="2"/>
              <a:buChar char="Ø"/>
            </a:pPr>
            <a:endParaRPr lang="tr-TR" sz="1600" b="1" noProof="1" smtClean="0">
              <a:solidFill>
                <a:srgbClr val="C00000"/>
              </a:solidFill>
              <a:latin typeface="Times New Roman" panose="02020603050405020304" pitchFamily="18" charset="0"/>
              <a:ea typeface="Times New Roman Bold"/>
              <a:cs typeface="Times New Roman" panose="02020603050405020304" pitchFamily="18" charset="0"/>
              <a:sym typeface="Times New Roman Bold"/>
            </a:endParaRPr>
          </a:p>
          <a:p>
            <a:pPr marL="514350" indent="-514350">
              <a:buClr>
                <a:schemeClr val="tx2">
                  <a:lumMod val="75000"/>
                </a:schemeClr>
              </a:buClr>
              <a:buFont typeface="Wingdings" panose="05000000000000000000" pitchFamily="2" charset="2"/>
              <a:buChar char="Ø"/>
            </a:pPr>
            <a:endParaRPr lang="tr-TR" sz="1600" b="1" noProof="1">
              <a:solidFill>
                <a:srgbClr val="C00000"/>
              </a:solidFill>
              <a:latin typeface="Times New Roman" panose="02020603050405020304" pitchFamily="18" charset="0"/>
              <a:ea typeface="Times New Roman Bold"/>
              <a:cs typeface="Times New Roman" panose="02020603050405020304" pitchFamily="18" charset="0"/>
              <a:sym typeface="Times New Roman Bold"/>
            </a:endParaRPr>
          </a:p>
          <a:p>
            <a:pPr marL="457200" indent="-457200">
              <a:buFont typeface="Wingdings" panose="05000000000000000000" pitchFamily="2" charset="2"/>
              <a:buChar char="Ø"/>
            </a:pPr>
            <a:endParaRPr lang="tr-TR" sz="1600" b="1" dirty="0">
              <a:solidFill>
                <a:srgbClr val="002060"/>
              </a:solidFill>
              <a:latin typeface="Times New Roman" panose="02020603050405020304" pitchFamily="18" charset="0"/>
              <a:cs typeface="Times New Roman" panose="02020603050405020304" pitchFamily="18" charset="0"/>
            </a:endParaRPr>
          </a:p>
          <a:p>
            <a:pPr marL="514350" indent="-514350">
              <a:buFont typeface="Wingdings" panose="05000000000000000000" pitchFamily="2" charset="2"/>
              <a:buChar char="Ø"/>
            </a:pPr>
            <a:r>
              <a:rPr lang="tr-TR" sz="1600" b="1" dirty="0">
                <a:solidFill>
                  <a:srgbClr val="002060"/>
                </a:solidFill>
                <a:latin typeface="Times New Roman" panose="02020603050405020304" pitchFamily="18" charset="0"/>
                <a:ea typeface="Times New Roman Bold"/>
                <a:cs typeface="Times New Roman" panose="02020603050405020304" pitchFamily="18" charset="0"/>
                <a:sym typeface="Times New Roman Bold"/>
              </a:rPr>
              <a:t>İstanbul Okan Üniversitesi Diş Hekimliği Fakültesi Tuzla  Eğitim ve Uygulama Hastanesinde, </a:t>
            </a:r>
            <a:endParaRPr lang="tr-TR" sz="1600" b="1" dirty="0" smtClean="0">
              <a:solidFill>
                <a:srgbClr val="002060"/>
              </a:solidFill>
              <a:latin typeface="Times New Roman" panose="02020603050405020304" pitchFamily="18" charset="0"/>
              <a:ea typeface="Times New Roman Bold"/>
              <a:cs typeface="Times New Roman" panose="02020603050405020304" pitchFamily="18" charset="0"/>
              <a:sym typeface="Times New Roman Bold"/>
            </a:endParaRPr>
          </a:p>
          <a:p>
            <a:pPr marL="514350" indent="-514350">
              <a:buFont typeface="Wingdings" panose="05000000000000000000" pitchFamily="2" charset="2"/>
              <a:buChar char="Ø"/>
            </a:pPr>
            <a:endParaRPr lang="tr-TR" sz="1600" b="1" dirty="0" smtClean="0">
              <a:solidFill>
                <a:srgbClr val="002060"/>
              </a:solidFill>
              <a:latin typeface="Times New Roman" panose="02020603050405020304" pitchFamily="18" charset="0"/>
              <a:ea typeface="Times New Roman Bold"/>
              <a:cs typeface="Times New Roman" panose="02020603050405020304" pitchFamily="18" charset="0"/>
              <a:sym typeface="Times New Roman Bold"/>
            </a:endParaRPr>
          </a:p>
          <a:p>
            <a:pPr marL="514350" indent="-514350">
              <a:buFont typeface="Wingdings" panose="05000000000000000000" pitchFamily="2" charset="2"/>
              <a:buChar char="Ø"/>
            </a:pPr>
            <a:endParaRPr lang="tr-TR" sz="1600" b="1" dirty="0" smtClean="0">
              <a:solidFill>
                <a:srgbClr val="002060"/>
              </a:solidFill>
              <a:latin typeface="Times New Roman" panose="02020603050405020304" pitchFamily="18" charset="0"/>
              <a:ea typeface="Times New Roman Bold"/>
              <a:cs typeface="Times New Roman" panose="02020603050405020304" pitchFamily="18" charset="0"/>
              <a:sym typeface="Times New Roman Bold"/>
            </a:endParaRPr>
          </a:p>
          <a:p>
            <a:pPr marL="514350" indent="-514350">
              <a:buFont typeface="Wingdings" panose="05000000000000000000" pitchFamily="2" charset="2"/>
              <a:buChar char="Ø"/>
            </a:pPr>
            <a:endParaRPr lang="tr-TR" sz="1600" b="1" dirty="0">
              <a:solidFill>
                <a:srgbClr val="002060"/>
              </a:solidFill>
              <a:latin typeface="Times New Roman" panose="02020603050405020304" pitchFamily="18" charset="0"/>
              <a:ea typeface="Times New Roman Bold"/>
              <a:cs typeface="Times New Roman" panose="02020603050405020304" pitchFamily="18" charset="0"/>
              <a:sym typeface="Times New Roman Bold"/>
            </a:endParaRPr>
          </a:p>
          <a:p>
            <a:pPr marL="514350" indent="-514350">
              <a:buFont typeface="Wingdings" panose="05000000000000000000" pitchFamily="2" charset="2"/>
              <a:buChar char="Ø"/>
            </a:pPr>
            <a:endParaRPr lang="tr-TR" sz="1600" b="1" dirty="0">
              <a:solidFill>
                <a:srgbClr val="002060"/>
              </a:solidFill>
              <a:latin typeface="Times New Roman" panose="02020603050405020304" pitchFamily="18" charset="0"/>
              <a:ea typeface="Times New Roman Bold"/>
              <a:cs typeface="Times New Roman" panose="02020603050405020304" pitchFamily="18" charset="0"/>
              <a:sym typeface="Times New Roman Bold"/>
            </a:endParaRPr>
          </a:p>
          <a:p>
            <a:pPr marL="514350" indent="-514350">
              <a:buFont typeface="Wingdings" panose="05000000000000000000" pitchFamily="2" charset="2"/>
              <a:buChar char="Ø"/>
            </a:pPr>
            <a:endParaRPr lang="tr-TR" sz="1600" b="1" dirty="0">
              <a:solidFill>
                <a:srgbClr val="C00000"/>
              </a:solidFill>
              <a:latin typeface="Times New Roman" panose="02020603050405020304" pitchFamily="18" charset="0"/>
              <a:ea typeface="Times New Roman Bold"/>
              <a:cs typeface="Times New Roman" panose="02020603050405020304" pitchFamily="18" charset="0"/>
              <a:sym typeface="Times New Roman Bold"/>
            </a:endParaRPr>
          </a:p>
          <a:p>
            <a:pPr marL="514350" indent="-514350">
              <a:buFont typeface="Wingdings" panose="05000000000000000000" pitchFamily="2" charset="2"/>
              <a:buChar char="Ø"/>
            </a:pPr>
            <a:r>
              <a:rPr lang="tr-TR" sz="1600" b="1" dirty="0">
                <a:solidFill>
                  <a:schemeClr val="tx2">
                    <a:lumMod val="75000"/>
                  </a:schemeClr>
                </a:solidFill>
                <a:latin typeface="Times New Roman" panose="02020603050405020304" pitchFamily="18" charset="0"/>
                <a:ea typeface="Times New Roman Bold"/>
                <a:cs typeface="Times New Roman" panose="02020603050405020304" pitchFamily="18" charset="0"/>
                <a:sym typeface="Times New Roman Bold"/>
              </a:rPr>
              <a:t>İstanbul Okan Üniversitesi Sağlık Uygulama ve Araştırma Hastanesinde </a:t>
            </a:r>
            <a:r>
              <a:rPr lang="tr-TR" sz="1600" b="1" dirty="0">
                <a:solidFill>
                  <a:srgbClr val="C00000"/>
                </a:solidFill>
                <a:latin typeface="Times New Roman" panose="02020603050405020304" pitchFamily="18" charset="0"/>
                <a:ea typeface="Times New Roman Bold"/>
                <a:cs typeface="Times New Roman" panose="02020603050405020304" pitchFamily="18" charset="0"/>
                <a:sym typeface="Times New Roman Bold"/>
              </a:rPr>
              <a:t>Sıfır Atık Belgesi </a:t>
            </a:r>
            <a:r>
              <a:rPr lang="tr-TR" sz="1600" b="1" dirty="0">
                <a:solidFill>
                  <a:schemeClr val="tx2">
                    <a:lumMod val="75000"/>
                  </a:schemeClr>
                </a:solidFill>
                <a:latin typeface="Times New Roman" panose="02020603050405020304" pitchFamily="18" charset="0"/>
                <a:ea typeface="Times New Roman Bold"/>
                <a:cs typeface="Times New Roman" panose="02020603050405020304" pitchFamily="18" charset="0"/>
                <a:sym typeface="Times New Roman Bold"/>
              </a:rPr>
              <a:t>bulunmaktadır</a:t>
            </a:r>
            <a:r>
              <a:rPr lang="tr-TR" sz="1600" b="1" dirty="0" smtClean="0">
                <a:solidFill>
                  <a:srgbClr val="002060"/>
                </a:solidFill>
                <a:latin typeface="Times New Roman" panose="02020603050405020304" pitchFamily="18" charset="0"/>
                <a:cs typeface="Times New Roman" panose="02020603050405020304" pitchFamily="18" charset="0"/>
              </a:rPr>
              <a:t>. </a:t>
            </a:r>
            <a:endParaRPr lang="tr-TR" sz="1600" b="1" dirty="0">
              <a:solidFill>
                <a:srgbClr val="002060"/>
              </a:solidFill>
              <a:latin typeface="Times New Roman" panose="02020603050405020304" pitchFamily="18" charset="0"/>
              <a:cs typeface="Times New Roman" panose="02020603050405020304" pitchFamily="18" charset="0"/>
            </a:endParaRPr>
          </a:p>
          <a:p>
            <a:endParaRPr lang="tr-TR" sz="1600" b="1" noProof="1" smtClean="0">
              <a:solidFill>
                <a:schemeClr val="tx2">
                  <a:lumMod val="75000"/>
                </a:schemeClr>
              </a:solidFill>
              <a:latin typeface="Times New Roman" panose="02020603050405020304" pitchFamily="18" charset="0"/>
              <a:ea typeface="Times New Roman Semi-Bold"/>
              <a:cs typeface="Times New Roman" panose="02020603050405020304" pitchFamily="18" charset="0"/>
              <a:sym typeface="Times New Roman Semi-Bold"/>
            </a:endParaRPr>
          </a:p>
          <a:p>
            <a:pPr marL="285750" indent="-285750">
              <a:buFont typeface="Wingdings" panose="05000000000000000000" pitchFamily="2" charset="2"/>
              <a:buChar char="Ø"/>
            </a:pPr>
            <a:endParaRPr lang="tr-TR" sz="1600" dirty="0"/>
          </a:p>
        </p:txBody>
      </p:sp>
      <p:pic>
        <p:nvPicPr>
          <p:cNvPr id="8" name="Resim 7"/>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79164" y="1143000"/>
            <a:ext cx="2719133" cy="1349896"/>
          </a:xfrm>
          <a:prstGeom prst="rect">
            <a:avLst/>
          </a:prstGeom>
          <a:solidFill>
            <a:srgbClr val="002060"/>
          </a:solidFill>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Resim 10"/>
          <p:cNvPicPr>
            <a:picLocks noChangeAspect="1"/>
          </p:cNvPicPr>
          <p:nvPr/>
        </p:nvPicPr>
        <p:blipFill>
          <a:blip r:embed="rId5"/>
          <a:stretch>
            <a:fillRect/>
          </a:stretch>
        </p:blipFill>
        <p:spPr>
          <a:xfrm>
            <a:off x="6079164" y="2809288"/>
            <a:ext cx="2736899" cy="1306067"/>
          </a:xfrm>
          <a:prstGeom prst="rect">
            <a:avLst/>
          </a:prstGeom>
          <a:solidFill>
            <a:srgbClr val="002060"/>
          </a:solidFill>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Resim 11"/>
          <p:cNvPicPr/>
          <p:nvPr/>
        </p:nvPicPr>
        <p:blipFill>
          <a:blip r:embed="rId6"/>
          <a:stretch>
            <a:fillRect/>
          </a:stretch>
        </p:blipFill>
        <p:spPr>
          <a:xfrm>
            <a:off x="6079164" y="4415223"/>
            <a:ext cx="2776750" cy="1304742"/>
          </a:xfrm>
          <a:prstGeom prst="rect">
            <a:avLst/>
          </a:prstGeom>
          <a:solidFill>
            <a:srgbClr val="002060"/>
          </a:solidFill>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168918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Başlık 1"/>
          <p:cNvSpPr>
            <a:spLocks noGrp="1"/>
          </p:cNvSpPr>
          <p:nvPr>
            <p:ph type="title"/>
          </p:nvPr>
        </p:nvSpPr>
        <p:spPr>
          <a:xfrm>
            <a:off x="-185700" y="224152"/>
            <a:ext cx="9515400" cy="1143000"/>
          </a:xfrm>
        </p:spPr>
        <p:txBody>
          <a:bodyPr/>
          <a:lstStyle/>
          <a:p>
            <a:r>
              <a:rPr lang="tr-TR" altLang="tr-TR" sz="3600" b="1" dirty="0" smtClean="0">
                <a:solidFill>
                  <a:schemeClr val="accent3">
                    <a:lumMod val="75000"/>
                  </a:schemeClr>
                </a:solidFill>
                <a:latin typeface="Times New Roman" panose="02020603050405020304" pitchFamily="18" charset="0"/>
                <a:cs typeface="Times New Roman" panose="02020603050405020304" pitchFamily="18" charset="0"/>
              </a:rPr>
              <a:t>SPOR</a:t>
            </a:r>
            <a:r>
              <a:rPr lang="tr-TR" altLang="tr-TR" sz="3600" b="1" dirty="0" smtClean="0">
                <a:solidFill>
                  <a:srgbClr val="112F63"/>
                </a:solidFill>
                <a:latin typeface="Times New Roman" panose="02020603050405020304" pitchFamily="18" charset="0"/>
                <a:cs typeface="Times New Roman" panose="02020603050405020304" pitchFamily="18" charset="0"/>
              </a:rPr>
              <a:t> DOSTU KAMPÜS ÖDÜLÜMÜZ</a:t>
            </a:r>
            <a:endParaRPr lang="tr-TR" altLang="tr-TR" sz="3600" b="1" dirty="0">
              <a:solidFill>
                <a:srgbClr val="112F63"/>
              </a:solidFill>
              <a:latin typeface="Times New Roman" panose="02020603050405020304" pitchFamily="18" charset="0"/>
              <a:cs typeface="Times New Roman" panose="02020603050405020304" pitchFamily="18" charset="0"/>
            </a:endParaRPr>
          </a:p>
        </p:txBody>
      </p:sp>
      <p:pic>
        <p:nvPicPr>
          <p:cNvPr id="4102" name="Resim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783763"/>
            <a:ext cx="9144000" cy="144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lt Başlık 2">
            <a:extLst>
              <a:ext uri="{FF2B5EF4-FFF2-40B4-BE49-F238E27FC236}">
                <a16:creationId xmlns:a16="http://schemas.microsoft.com/office/drawing/2014/main" id="{3A6C1FDE-BE0F-EF40-A648-AB47C9CDBBCA}"/>
              </a:ext>
            </a:extLst>
          </p:cNvPr>
          <p:cNvSpPr txBox="1">
            <a:spLocks/>
          </p:cNvSpPr>
          <p:nvPr/>
        </p:nvSpPr>
        <p:spPr bwMode="auto">
          <a:xfrm>
            <a:off x="7524328" y="6291093"/>
            <a:ext cx="2547938" cy="347662"/>
          </a:xfrm>
          <a:prstGeom prst="rect">
            <a:avLst/>
          </a:prstGeom>
        </p:spPr>
        <p:txBody>
          <a:bodyPr>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fontAlgn="auto">
              <a:spcAft>
                <a:spcPts val="0"/>
              </a:spcAft>
              <a:defRPr/>
            </a:pPr>
            <a:r>
              <a:rPr lang="tr-TR" sz="1200" dirty="0" smtClean="0"/>
              <a:t>www.okan.edu.tr</a:t>
            </a:r>
            <a:endParaRPr lang="tr-TR" sz="1200" dirty="0"/>
          </a:p>
        </p:txBody>
      </p:sp>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5991577"/>
            <a:ext cx="1028018" cy="792088"/>
          </a:xfrm>
          <a:prstGeom prst="rect">
            <a:avLst/>
          </a:prstGeom>
        </p:spPr>
      </p:pic>
      <p:sp>
        <p:nvSpPr>
          <p:cNvPr id="3" name="Metin kutusu 2"/>
          <p:cNvSpPr txBox="1"/>
          <p:nvPr/>
        </p:nvSpPr>
        <p:spPr>
          <a:xfrm>
            <a:off x="107504" y="1561675"/>
            <a:ext cx="4984612" cy="1569660"/>
          </a:xfrm>
          <a:prstGeom prst="rect">
            <a:avLst/>
          </a:prstGeom>
          <a:noFill/>
        </p:spPr>
        <p:txBody>
          <a:bodyPr wrap="square" rtlCol="0">
            <a:spAutoFit/>
          </a:bodyPr>
          <a:lstStyle/>
          <a:p>
            <a:pPr marL="685800" indent="-685800" algn="just">
              <a:buFont typeface="Wingdings" panose="05000000000000000000" pitchFamily="2" charset="2"/>
              <a:buChar char="Ø"/>
            </a:pPr>
            <a:r>
              <a:rPr lang="tr-TR" sz="1600" b="1" dirty="0">
                <a:solidFill>
                  <a:srgbClr val="002060"/>
                </a:solidFill>
                <a:latin typeface="Times New Roman" panose="02020603050405020304" pitchFamily="18" charset="0"/>
                <a:ea typeface="Times New Roman Bold"/>
                <a:cs typeface="Times New Roman" panose="02020603050405020304" pitchFamily="18" charset="0"/>
                <a:sym typeface="Times New Roman Bold"/>
              </a:rPr>
              <a:t>İstanbul Okan Üniversitesi, Yükseköğretim Kurulu tarafından </a:t>
            </a:r>
            <a:r>
              <a:rPr lang="tr-TR" sz="1600" b="1" u="sng" dirty="0">
                <a:solidFill>
                  <a:srgbClr val="C00000"/>
                </a:solidFill>
                <a:latin typeface="Times New Roman" panose="02020603050405020304" pitchFamily="18" charset="0"/>
                <a:ea typeface="Times New Roman Bold"/>
                <a:cs typeface="Times New Roman" panose="02020603050405020304" pitchFamily="18" charset="0"/>
                <a:sym typeface="Times New Roman Bold"/>
              </a:rPr>
              <a:t>Spor Dostu Kampüs </a:t>
            </a:r>
            <a:r>
              <a:rPr lang="tr-TR" sz="1600" b="1" dirty="0">
                <a:solidFill>
                  <a:srgbClr val="002060"/>
                </a:solidFill>
                <a:latin typeface="Times New Roman" panose="02020603050405020304" pitchFamily="18" charset="0"/>
                <a:ea typeface="Times New Roman Bold"/>
                <a:cs typeface="Times New Roman" panose="02020603050405020304" pitchFamily="18" charset="0"/>
                <a:sym typeface="Times New Roman Bold"/>
              </a:rPr>
              <a:t>unvanına layık görüldü.</a:t>
            </a:r>
          </a:p>
          <a:p>
            <a:pPr algn="just"/>
            <a:endParaRPr lang="tr-TR" sz="1600" b="1" noProof="1">
              <a:solidFill>
                <a:schemeClr val="tx2">
                  <a:lumMod val="75000"/>
                </a:schemeClr>
              </a:solidFill>
              <a:latin typeface="Times New Roman" panose="02020603050405020304" pitchFamily="18" charset="0"/>
              <a:ea typeface="Times New Roman Semi-Bold"/>
              <a:cs typeface="Times New Roman" panose="02020603050405020304" pitchFamily="18" charset="0"/>
              <a:sym typeface="Times New Roman Semi-Bold"/>
            </a:endParaRPr>
          </a:p>
          <a:p>
            <a:pPr algn="just"/>
            <a:endParaRPr lang="tr-TR" sz="1600" b="1" noProof="1" smtClean="0">
              <a:solidFill>
                <a:schemeClr val="tx2">
                  <a:lumMod val="75000"/>
                </a:schemeClr>
              </a:solidFill>
              <a:latin typeface="Times New Roman" panose="02020603050405020304" pitchFamily="18" charset="0"/>
              <a:ea typeface="Times New Roman Semi-Bold"/>
              <a:cs typeface="Times New Roman" panose="02020603050405020304" pitchFamily="18" charset="0"/>
              <a:sym typeface="Times New Roman Semi-Bold"/>
            </a:endParaRPr>
          </a:p>
          <a:p>
            <a:pPr marL="285750" indent="-285750">
              <a:buFont typeface="Wingdings" panose="05000000000000000000" pitchFamily="2" charset="2"/>
              <a:buChar char="Ø"/>
            </a:pPr>
            <a:endParaRPr lang="tr-TR" sz="1600" dirty="0"/>
          </a:p>
        </p:txBody>
      </p:sp>
      <p:pic>
        <p:nvPicPr>
          <p:cNvPr id="10" name="Resim 9"/>
          <p:cNvPicPr>
            <a:picLocks noChangeAspect="1"/>
          </p:cNvPicPr>
          <p:nvPr/>
        </p:nvPicPr>
        <p:blipFill>
          <a:blip r:embed="rId4"/>
          <a:stretch>
            <a:fillRect/>
          </a:stretch>
        </p:blipFill>
        <p:spPr>
          <a:xfrm>
            <a:off x="5796136" y="1367152"/>
            <a:ext cx="3024336" cy="4222088"/>
          </a:xfrm>
          <a:prstGeom prst="rect">
            <a:avLst/>
          </a:prstGeom>
        </p:spPr>
      </p:pic>
      <p:pic>
        <p:nvPicPr>
          <p:cNvPr id="12" name="Resim 11"/>
          <p:cNvPicPr>
            <a:picLocks noChangeAspect="1"/>
          </p:cNvPicPr>
          <p:nvPr/>
        </p:nvPicPr>
        <p:blipFill>
          <a:blip r:embed="rId5"/>
          <a:stretch>
            <a:fillRect/>
          </a:stretch>
        </p:blipFill>
        <p:spPr>
          <a:xfrm>
            <a:off x="899592" y="2780928"/>
            <a:ext cx="4019001" cy="2345476"/>
          </a:xfrm>
          <a:prstGeom prst="rect">
            <a:avLst/>
          </a:prstGeom>
          <a:solidFill>
            <a:srgbClr val="002060"/>
          </a:solidFill>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813700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Başlık 1"/>
          <p:cNvSpPr>
            <a:spLocks noGrp="1"/>
          </p:cNvSpPr>
          <p:nvPr>
            <p:ph type="title"/>
          </p:nvPr>
        </p:nvSpPr>
        <p:spPr>
          <a:xfrm>
            <a:off x="-185700" y="268627"/>
            <a:ext cx="9515400" cy="1143000"/>
          </a:xfrm>
        </p:spPr>
        <p:txBody>
          <a:bodyPr/>
          <a:lstStyle/>
          <a:p>
            <a:r>
              <a:rPr lang="tr-TR" altLang="tr-TR" sz="4000" b="1" dirty="0" smtClean="0">
                <a:solidFill>
                  <a:srgbClr val="112F63"/>
                </a:solidFill>
                <a:latin typeface="Times New Roman" panose="02020603050405020304" pitchFamily="18" charset="0"/>
                <a:cs typeface="Times New Roman" panose="02020603050405020304" pitchFamily="18" charset="0"/>
              </a:rPr>
              <a:t>SÜREKLİ İYİLEŞTİRME</a:t>
            </a:r>
            <a:endParaRPr lang="tr-TR" altLang="tr-TR" sz="4000" b="1" dirty="0">
              <a:solidFill>
                <a:srgbClr val="112F63"/>
              </a:solidFill>
              <a:latin typeface="Times New Roman" panose="02020603050405020304" pitchFamily="18" charset="0"/>
              <a:cs typeface="Times New Roman" panose="02020603050405020304" pitchFamily="18" charset="0"/>
            </a:endParaRPr>
          </a:p>
        </p:txBody>
      </p:sp>
      <p:pic>
        <p:nvPicPr>
          <p:cNvPr id="4102" name="Resim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783763"/>
            <a:ext cx="9144000" cy="144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lt Başlık 2">
            <a:extLst>
              <a:ext uri="{FF2B5EF4-FFF2-40B4-BE49-F238E27FC236}">
                <a16:creationId xmlns:a16="http://schemas.microsoft.com/office/drawing/2014/main" id="{3A6C1FDE-BE0F-EF40-A648-AB47C9CDBBCA}"/>
              </a:ext>
            </a:extLst>
          </p:cNvPr>
          <p:cNvSpPr txBox="1">
            <a:spLocks/>
          </p:cNvSpPr>
          <p:nvPr/>
        </p:nvSpPr>
        <p:spPr bwMode="auto">
          <a:xfrm>
            <a:off x="7524328" y="6291093"/>
            <a:ext cx="2547938" cy="347662"/>
          </a:xfrm>
          <a:prstGeom prst="rect">
            <a:avLst/>
          </a:prstGeom>
        </p:spPr>
        <p:txBody>
          <a:bodyPr>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fontAlgn="auto">
              <a:spcAft>
                <a:spcPts val="0"/>
              </a:spcAft>
              <a:defRPr/>
            </a:pPr>
            <a:r>
              <a:rPr lang="tr-TR" sz="1200" dirty="0" smtClean="0"/>
              <a:t>www.okan.edu.tr</a:t>
            </a:r>
            <a:endParaRPr lang="tr-TR" sz="1200" dirty="0"/>
          </a:p>
        </p:txBody>
      </p:sp>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5991577"/>
            <a:ext cx="1028018" cy="792088"/>
          </a:xfrm>
          <a:prstGeom prst="rect">
            <a:avLst/>
          </a:prstGeom>
        </p:spPr>
      </p:pic>
      <p:sp>
        <p:nvSpPr>
          <p:cNvPr id="3" name="Metin kutusu 2"/>
          <p:cNvSpPr txBox="1"/>
          <p:nvPr/>
        </p:nvSpPr>
        <p:spPr>
          <a:xfrm>
            <a:off x="323528" y="1478207"/>
            <a:ext cx="8088952" cy="1200329"/>
          </a:xfrm>
          <a:prstGeom prst="rect">
            <a:avLst/>
          </a:prstGeom>
          <a:noFill/>
        </p:spPr>
        <p:txBody>
          <a:bodyPr wrap="square" rtlCol="0">
            <a:spAutoFit/>
          </a:bodyPr>
          <a:lstStyle/>
          <a:p>
            <a:pPr marL="457200" indent="-457200" algn="just">
              <a:buFont typeface="Wingdings" panose="05000000000000000000" pitchFamily="2" charset="2"/>
              <a:buChar char="Ø"/>
            </a:pPr>
            <a:r>
              <a:rPr lang="tr-TR" b="1" dirty="0">
                <a:solidFill>
                  <a:srgbClr val="002060"/>
                </a:solidFill>
                <a:latin typeface="Times New Roman" panose="02020603050405020304" pitchFamily="18" charset="0"/>
                <a:cs typeface="Times New Roman" panose="02020603050405020304" pitchFamily="18" charset="0"/>
              </a:rPr>
              <a:t>Her geçen günün bir önceki günden daha iyi olması için evde, işyerinde ve sosyal yaşamda sürekli çaba sarf </a:t>
            </a:r>
            <a:r>
              <a:rPr lang="tr-TR" b="1" dirty="0" smtClean="0">
                <a:solidFill>
                  <a:srgbClr val="002060"/>
                </a:solidFill>
                <a:latin typeface="Times New Roman" panose="02020603050405020304" pitchFamily="18" charset="0"/>
                <a:cs typeface="Times New Roman" panose="02020603050405020304" pitchFamily="18" charset="0"/>
              </a:rPr>
              <a:t>etmek.</a:t>
            </a:r>
            <a:endParaRPr lang="tr-TR" b="1" dirty="0">
              <a:solidFill>
                <a:srgbClr val="002060"/>
              </a:solidFill>
              <a:latin typeface="Times New Roman" panose="02020603050405020304" pitchFamily="18" charset="0"/>
              <a:cs typeface="Times New Roman" panose="02020603050405020304" pitchFamily="18" charset="0"/>
            </a:endParaRPr>
          </a:p>
          <a:p>
            <a:pPr algn="just"/>
            <a:endParaRPr lang="tr-TR" b="1" noProof="1" smtClean="0">
              <a:solidFill>
                <a:schemeClr val="tx2">
                  <a:lumMod val="75000"/>
                </a:schemeClr>
              </a:solidFill>
              <a:latin typeface="Times New Roman" panose="02020603050405020304" pitchFamily="18" charset="0"/>
              <a:ea typeface="Times New Roman Semi-Bold"/>
              <a:cs typeface="Times New Roman" panose="02020603050405020304" pitchFamily="18" charset="0"/>
              <a:sym typeface="Times New Roman Semi-Bold"/>
            </a:endParaRPr>
          </a:p>
          <a:p>
            <a:pPr marL="285750" indent="-285750">
              <a:buFont typeface="Wingdings" panose="05000000000000000000" pitchFamily="2" charset="2"/>
              <a:buChar char="Ø"/>
            </a:pPr>
            <a:endParaRPr lang="tr-TR" dirty="0"/>
          </a:p>
        </p:txBody>
      </p:sp>
      <p:sp>
        <p:nvSpPr>
          <p:cNvPr id="8" name="Freeform 4"/>
          <p:cNvSpPr/>
          <p:nvPr/>
        </p:nvSpPr>
        <p:spPr>
          <a:xfrm>
            <a:off x="107504" y="2488047"/>
            <a:ext cx="8856984" cy="2669145"/>
          </a:xfrm>
          <a:custGeom>
            <a:avLst/>
            <a:gdLst/>
            <a:ahLst/>
            <a:cxnLst/>
            <a:rect l="l" t="t" r="r" b="b"/>
            <a:pathLst>
              <a:path w="17602327" h="4789201">
                <a:moveTo>
                  <a:pt x="0" y="0"/>
                </a:moveTo>
                <a:lnTo>
                  <a:pt x="17602327" y="0"/>
                </a:lnTo>
                <a:lnTo>
                  <a:pt x="17602327" y="4789202"/>
                </a:lnTo>
                <a:lnTo>
                  <a:pt x="0" y="4789202"/>
                </a:lnTo>
                <a:lnTo>
                  <a:pt x="0" y="0"/>
                </a:lnTo>
                <a:close/>
              </a:path>
            </a:pathLst>
          </a:custGeom>
          <a:blipFill>
            <a:blip r:embed="rId4"/>
            <a:stretch>
              <a:fillRect l="-3327" t="-10853" b="-388"/>
            </a:stretch>
          </a:blipFill>
          <a:ln>
            <a:solidFill>
              <a:srgbClr val="002060"/>
            </a:solidFill>
          </a:ln>
        </p:spPr>
      </p:sp>
    </p:spTree>
    <p:extLst>
      <p:ext uri="{BB962C8B-B14F-4D97-AF65-F5344CB8AC3E}">
        <p14:creationId xmlns:p14="http://schemas.microsoft.com/office/powerpoint/2010/main" val="1366181306"/>
      </p:ext>
    </p:extLst>
  </p:cSld>
  <p:clrMapOvr>
    <a:masterClrMapping/>
  </p:clrMapOvr>
  <p:transition spd="slow">
    <p:push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Başlık 1"/>
          <p:cNvSpPr>
            <a:spLocks noGrp="1"/>
          </p:cNvSpPr>
          <p:nvPr>
            <p:ph type="title"/>
          </p:nvPr>
        </p:nvSpPr>
        <p:spPr>
          <a:xfrm>
            <a:off x="-185700" y="137968"/>
            <a:ext cx="9515400" cy="1143000"/>
          </a:xfrm>
        </p:spPr>
        <p:txBody>
          <a:bodyPr/>
          <a:lstStyle/>
          <a:p>
            <a:r>
              <a:rPr lang="tr-TR" altLang="tr-TR" sz="4800" b="1" dirty="0" smtClean="0">
                <a:solidFill>
                  <a:srgbClr val="112F63"/>
                </a:solidFill>
                <a:latin typeface="Times New Roman" panose="02020603050405020304" pitchFamily="18" charset="0"/>
                <a:cs typeface="Times New Roman" panose="02020603050405020304" pitchFamily="18" charset="0"/>
              </a:rPr>
              <a:t>PUKÖ NEDİR?</a:t>
            </a:r>
            <a:endParaRPr lang="tr-TR" altLang="tr-TR" sz="4800" b="1" dirty="0">
              <a:solidFill>
                <a:srgbClr val="112F63"/>
              </a:solidFill>
              <a:latin typeface="Times New Roman" panose="02020603050405020304" pitchFamily="18" charset="0"/>
              <a:cs typeface="Times New Roman" panose="02020603050405020304" pitchFamily="18" charset="0"/>
            </a:endParaRPr>
          </a:p>
        </p:txBody>
      </p:sp>
      <p:pic>
        <p:nvPicPr>
          <p:cNvPr id="4102" name="Resim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783763"/>
            <a:ext cx="9144000" cy="144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lt Başlık 2">
            <a:extLst>
              <a:ext uri="{FF2B5EF4-FFF2-40B4-BE49-F238E27FC236}">
                <a16:creationId xmlns:a16="http://schemas.microsoft.com/office/drawing/2014/main" id="{3A6C1FDE-BE0F-EF40-A648-AB47C9CDBBCA}"/>
              </a:ext>
            </a:extLst>
          </p:cNvPr>
          <p:cNvSpPr txBox="1">
            <a:spLocks/>
          </p:cNvSpPr>
          <p:nvPr/>
        </p:nvSpPr>
        <p:spPr bwMode="auto">
          <a:xfrm>
            <a:off x="7524328" y="6291093"/>
            <a:ext cx="2547938" cy="347662"/>
          </a:xfrm>
          <a:prstGeom prst="rect">
            <a:avLst/>
          </a:prstGeom>
        </p:spPr>
        <p:txBody>
          <a:bodyPr>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fontAlgn="auto">
              <a:spcAft>
                <a:spcPts val="0"/>
              </a:spcAft>
              <a:defRPr/>
            </a:pPr>
            <a:r>
              <a:rPr lang="tr-TR" sz="1200" dirty="0" smtClean="0"/>
              <a:t>www.okan.edu.tr</a:t>
            </a:r>
            <a:endParaRPr lang="tr-TR" sz="1200" dirty="0"/>
          </a:p>
        </p:txBody>
      </p:sp>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5991577"/>
            <a:ext cx="1028018" cy="792088"/>
          </a:xfrm>
          <a:prstGeom prst="rect">
            <a:avLst/>
          </a:prstGeom>
        </p:spPr>
      </p:pic>
      <p:sp>
        <p:nvSpPr>
          <p:cNvPr id="3" name="Metin kutusu 2"/>
          <p:cNvSpPr txBox="1"/>
          <p:nvPr/>
        </p:nvSpPr>
        <p:spPr>
          <a:xfrm>
            <a:off x="107504" y="1344766"/>
            <a:ext cx="5964658" cy="4247317"/>
          </a:xfrm>
          <a:prstGeom prst="rect">
            <a:avLst/>
          </a:prstGeom>
          <a:noFill/>
        </p:spPr>
        <p:txBody>
          <a:bodyPr wrap="square" rtlCol="0">
            <a:spAutoFit/>
          </a:bodyPr>
          <a:lstStyle/>
          <a:p>
            <a:pPr marL="285750" indent="-285750">
              <a:buFont typeface="Wingdings" panose="05000000000000000000" pitchFamily="2" charset="2"/>
              <a:buChar char="v"/>
            </a:pPr>
            <a:r>
              <a:rPr lang="tr-TR" sz="1850" b="1" dirty="0" smtClean="0">
                <a:solidFill>
                  <a:srgbClr val="002060"/>
                </a:solidFill>
                <a:latin typeface="Times New Roman" panose="02020603050405020304" pitchFamily="18" charset="0"/>
                <a:cs typeface="Times New Roman" panose="02020603050405020304" pitchFamily="18" charset="0"/>
              </a:rPr>
              <a:t>Sürekli iyileştirmeyi amaçlayan bir döngüdür.</a:t>
            </a:r>
          </a:p>
          <a:p>
            <a:pPr marL="285750" indent="-285750">
              <a:buFont typeface="Wingdings" panose="05000000000000000000" pitchFamily="2" charset="2"/>
              <a:buChar char="v"/>
            </a:pPr>
            <a:endParaRPr lang="tr-TR" b="1" dirty="0">
              <a:solidFill>
                <a:srgbClr val="002060"/>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v"/>
            </a:pPr>
            <a:endParaRPr lang="tr-TR" b="1" dirty="0" smtClean="0">
              <a:solidFill>
                <a:srgbClr val="002060"/>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tr-TR" b="1" dirty="0" smtClean="0">
                <a:solidFill>
                  <a:srgbClr val="002060"/>
                </a:solidFill>
                <a:latin typeface="Times New Roman" panose="02020603050405020304" pitchFamily="18" charset="0"/>
                <a:cs typeface="Times New Roman" panose="02020603050405020304" pitchFamily="18" charset="0"/>
              </a:rPr>
              <a:t>Faaliyetler, stratejik bir şekilde </a:t>
            </a:r>
            <a:r>
              <a:rPr lang="tr-TR" b="1" dirty="0" smtClean="0">
                <a:solidFill>
                  <a:srgbClr val="C00000"/>
                </a:solidFill>
                <a:latin typeface="Times New Roman" panose="02020603050405020304" pitchFamily="18" charset="0"/>
                <a:cs typeface="Times New Roman" panose="02020603050405020304" pitchFamily="18" charset="0"/>
              </a:rPr>
              <a:t>planlanmalıdır.</a:t>
            </a:r>
          </a:p>
          <a:p>
            <a:pPr marL="285750" indent="-285750">
              <a:buFont typeface="Wingdings" panose="05000000000000000000" pitchFamily="2" charset="2"/>
              <a:buChar char="Ø"/>
            </a:pPr>
            <a:endParaRPr lang="tr-TR" b="1" dirty="0">
              <a:solidFill>
                <a:srgbClr val="C00000"/>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tr-TR" b="1" dirty="0" smtClean="0">
                <a:solidFill>
                  <a:schemeClr val="tx2">
                    <a:lumMod val="75000"/>
                  </a:schemeClr>
                </a:solidFill>
                <a:latin typeface="Times New Roman" panose="02020603050405020304" pitchFamily="18" charset="0"/>
                <a:cs typeface="Times New Roman" panose="02020603050405020304" pitchFamily="18" charset="0"/>
              </a:rPr>
              <a:t>Hedeflere ulaşmak için </a:t>
            </a:r>
            <a:r>
              <a:rPr lang="tr-TR" b="1" dirty="0" smtClean="0">
                <a:solidFill>
                  <a:srgbClr val="C00000"/>
                </a:solidFill>
                <a:latin typeface="Times New Roman" panose="02020603050405020304" pitchFamily="18" charset="0"/>
                <a:cs typeface="Times New Roman" panose="02020603050405020304" pitchFamily="18" charset="0"/>
              </a:rPr>
              <a:t>uygulamaya</a:t>
            </a:r>
            <a:r>
              <a:rPr lang="tr-TR" b="1" dirty="0" smtClean="0">
                <a:solidFill>
                  <a:schemeClr val="tx2">
                    <a:lumMod val="75000"/>
                  </a:schemeClr>
                </a:solidFill>
                <a:latin typeface="Times New Roman" panose="02020603050405020304" pitchFamily="18" charset="0"/>
                <a:cs typeface="Times New Roman" panose="02020603050405020304" pitchFamily="18" charset="0"/>
              </a:rPr>
              <a:t> özen</a:t>
            </a:r>
          </a:p>
          <a:p>
            <a:r>
              <a:rPr lang="tr-TR" b="1" dirty="0" smtClean="0">
                <a:solidFill>
                  <a:schemeClr val="tx2">
                    <a:lumMod val="75000"/>
                  </a:schemeClr>
                </a:solidFill>
                <a:latin typeface="Times New Roman" panose="02020603050405020304" pitchFamily="18" charset="0"/>
                <a:cs typeface="Times New Roman" panose="02020603050405020304" pitchFamily="18" charset="0"/>
              </a:rPr>
              <a:t>     gösterilmelidir</a:t>
            </a:r>
            <a:endParaRPr lang="tr-TR" b="1" dirty="0">
              <a:solidFill>
                <a:schemeClr val="tx2">
                  <a:lumMod val="75000"/>
                </a:schemeClr>
              </a:solidFill>
              <a:latin typeface="Times New Roman" panose="02020603050405020304" pitchFamily="18" charset="0"/>
              <a:cs typeface="Times New Roman" panose="02020603050405020304" pitchFamily="18" charset="0"/>
            </a:endParaRPr>
          </a:p>
          <a:p>
            <a:pPr algn="just"/>
            <a:endParaRPr lang="tr-TR" b="1" dirty="0">
              <a:solidFill>
                <a:srgbClr val="002060"/>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tr-TR" b="1" dirty="0" smtClean="0">
                <a:solidFill>
                  <a:srgbClr val="002060"/>
                </a:solidFill>
                <a:latin typeface="Times New Roman" panose="02020603050405020304" pitchFamily="18" charset="0"/>
                <a:cs typeface="Times New Roman" panose="02020603050405020304" pitchFamily="18" charset="0"/>
              </a:rPr>
              <a:t>Sonuçların </a:t>
            </a:r>
            <a:r>
              <a:rPr lang="tr-TR" b="1" dirty="0" smtClean="0">
                <a:solidFill>
                  <a:srgbClr val="C00000"/>
                </a:solidFill>
                <a:latin typeface="Times New Roman" panose="02020603050405020304" pitchFamily="18" charset="0"/>
                <a:cs typeface="Times New Roman" panose="02020603050405020304" pitchFamily="18" charset="0"/>
              </a:rPr>
              <a:t>kontrole edilmesi </a:t>
            </a:r>
            <a:r>
              <a:rPr lang="tr-TR" b="1" dirty="0" smtClean="0">
                <a:solidFill>
                  <a:srgbClr val="002060"/>
                </a:solidFill>
                <a:latin typeface="Times New Roman" panose="02020603050405020304" pitchFamily="18" charset="0"/>
                <a:cs typeface="Times New Roman" panose="02020603050405020304" pitchFamily="18" charset="0"/>
              </a:rPr>
              <a:t>için izleme ve değerlendirme yapılmalıdır.</a:t>
            </a:r>
          </a:p>
          <a:p>
            <a:pPr marL="285750" indent="-285750">
              <a:buFont typeface="Wingdings" panose="05000000000000000000" pitchFamily="2" charset="2"/>
              <a:buChar char="Ø"/>
            </a:pPr>
            <a:endParaRPr lang="tr-TR" b="1" dirty="0">
              <a:solidFill>
                <a:srgbClr val="002060"/>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tr-TR" b="1" dirty="0" smtClean="0">
                <a:solidFill>
                  <a:srgbClr val="002060"/>
                </a:solidFill>
                <a:latin typeface="Times New Roman" panose="02020603050405020304" pitchFamily="18" charset="0"/>
                <a:cs typeface="Times New Roman" panose="02020603050405020304" pitchFamily="18" charset="0"/>
              </a:rPr>
              <a:t>İyileştirmeyi ve sürdürülebilirliği sağlayacak</a:t>
            </a:r>
          </a:p>
          <a:p>
            <a:r>
              <a:rPr lang="tr-TR" b="1" dirty="0">
                <a:solidFill>
                  <a:srgbClr val="002060"/>
                </a:solidFill>
                <a:latin typeface="Times New Roman" panose="02020603050405020304" pitchFamily="18" charset="0"/>
                <a:cs typeface="Times New Roman" panose="02020603050405020304" pitchFamily="18" charset="0"/>
              </a:rPr>
              <a:t> </a:t>
            </a:r>
            <a:r>
              <a:rPr lang="tr-TR" b="1" dirty="0" smtClean="0">
                <a:solidFill>
                  <a:srgbClr val="002060"/>
                </a:solidFill>
                <a:latin typeface="Times New Roman" panose="02020603050405020304" pitchFamily="18" charset="0"/>
                <a:cs typeface="Times New Roman" panose="02020603050405020304" pitchFamily="18" charset="0"/>
              </a:rPr>
              <a:t>    </a:t>
            </a:r>
            <a:r>
              <a:rPr lang="tr-TR" b="1" dirty="0" smtClean="0">
                <a:solidFill>
                  <a:srgbClr val="C00000"/>
                </a:solidFill>
                <a:latin typeface="Times New Roman" panose="02020603050405020304" pitchFamily="18" charset="0"/>
                <a:cs typeface="Times New Roman" panose="02020603050405020304" pitchFamily="18" charset="0"/>
              </a:rPr>
              <a:t>önlemler</a:t>
            </a:r>
            <a:r>
              <a:rPr lang="tr-TR" b="1" dirty="0" smtClean="0">
                <a:solidFill>
                  <a:srgbClr val="002060"/>
                </a:solidFill>
                <a:latin typeface="Times New Roman" panose="02020603050405020304" pitchFamily="18" charset="0"/>
                <a:cs typeface="Times New Roman" panose="02020603050405020304" pitchFamily="18" charset="0"/>
              </a:rPr>
              <a:t> alınmalıdır.</a:t>
            </a:r>
            <a:endParaRPr lang="tr-TR" b="1" dirty="0">
              <a:solidFill>
                <a:srgbClr val="002060"/>
              </a:solidFill>
              <a:latin typeface="Times New Roman" panose="02020603050405020304" pitchFamily="18" charset="0"/>
              <a:cs typeface="Times New Roman" panose="02020603050405020304" pitchFamily="18" charset="0"/>
            </a:endParaRPr>
          </a:p>
          <a:p>
            <a:pPr algn="just"/>
            <a:endParaRPr lang="tr-TR" b="1" noProof="1" smtClean="0">
              <a:solidFill>
                <a:schemeClr val="tx2">
                  <a:lumMod val="75000"/>
                </a:schemeClr>
              </a:solidFill>
              <a:latin typeface="Times New Roman" panose="02020603050405020304" pitchFamily="18" charset="0"/>
              <a:ea typeface="Times New Roman Semi-Bold"/>
              <a:cs typeface="Times New Roman" panose="02020603050405020304" pitchFamily="18" charset="0"/>
              <a:sym typeface="Times New Roman Semi-Bold"/>
            </a:endParaRPr>
          </a:p>
          <a:p>
            <a:pPr marL="285750" indent="-285750">
              <a:buFont typeface="Wingdings" panose="05000000000000000000" pitchFamily="2" charset="2"/>
              <a:buChar char="Ø"/>
            </a:pPr>
            <a:endParaRPr lang="tr-TR" dirty="0"/>
          </a:p>
        </p:txBody>
      </p:sp>
      <p:pic>
        <p:nvPicPr>
          <p:cNvPr id="5" name="Resim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6056" y="1140510"/>
            <a:ext cx="3960440" cy="4175740"/>
          </a:xfrm>
          <a:prstGeom prst="rect">
            <a:avLst/>
          </a:prstGeom>
        </p:spPr>
      </p:pic>
    </p:spTree>
    <p:extLst>
      <p:ext uri="{BB962C8B-B14F-4D97-AF65-F5344CB8AC3E}">
        <p14:creationId xmlns:p14="http://schemas.microsoft.com/office/powerpoint/2010/main" val="3410648257"/>
      </p:ext>
    </p:extLst>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Başlık 1"/>
          <p:cNvSpPr>
            <a:spLocks noGrp="1"/>
          </p:cNvSpPr>
          <p:nvPr>
            <p:ph type="title"/>
          </p:nvPr>
        </p:nvSpPr>
        <p:spPr>
          <a:xfrm>
            <a:off x="253008" y="196701"/>
            <a:ext cx="8229600" cy="1143000"/>
          </a:xfrm>
        </p:spPr>
        <p:txBody>
          <a:bodyPr/>
          <a:lstStyle/>
          <a:p>
            <a:r>
              <a:rPr lang="tr-TR" altLang="tr-TR" sz="3600" b="1" dirty="0" smtClean="0">
                <a:solidFill>
                  <a:srgbClr val="112F63"/>
                </a:solidFill>
                <a:latin typeface="Times New Roman" panose="02020603050405020304" pitchFamily="18" charset="0"/>
                <a:cs typeface="Times New Roman" panose="02020603050405020304" pitchFamily="18" charset="0"/>
              </a:rPr>
              <a:t>KALİTE ORGANİZASYON YAPISI</a:t>
            </a:r>
            <a:endParaRPr lang="tr-TR" altLang="tr-TR" sz="3600" b="1" dirty="0">
              <a:solidFill>
                <a:srgbClr val="112F63"/>
              </a:solidFill>
              <a:latin typeface="Times New Roman" panose="02020603050405020304" pitchFamily="18" charset="0"/>
              <a:cs typeface="Times New Roman" panose="02020603050405020304" pitchFamily="18" charset="0"/>
            </a:endParaRPr>
          </a:p>
        </p:txBody>
      </p:sp>
      <p:pic>
        <p:nvPicPr>
          <p:cNvPr id="4102" name="Resim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783763"/>
            <a:ext cx="9144000" cy="144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lt Başlık 2">
            <a:extLst>
              <a:ext uri="{FF2B5EF4-FFF2-40B4-BE49-F238E27FC236}">
                <a16:creationId xmlns:a16="http://schemas.microsoft.com/office/drawing/2014/main" id="{3A6C1FDE-BE0F-EF40-A648-AB47C9CDBBCA}"/>
              </a:ext>
            </a:extLst>
          </p:cNvPr>
          <p:cNvSpPr txBox="1">
            <a:spLocks/>
          </p:cNvSpPr>
          <p:nvPr/>
        </p:nvSpPr>
        <p:spPr bwMode="auto">
          <a:xfrm>
            <a:off x="7524328" y="6291093"/>
            <a:ext cx="2547938" cy="347662"/>
          </a:xfrm>
          <a:prstGeom prst="rect">
            <a:avLst/>
          </a:prstGeom>
        </p:spPr>
        <p:txBody>
          <a:bodyPr>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fontAlgn="auto">
              <a:spcAft>
                <a:spcPts val="0"/>
              </a:spcAft>
              <a:defRPr/>
            </a:pPr>
            <a:r>
              <a:rPr lang="tr-TR" sz="1200" dirty="0" smtClean="0"/>
              <a:t>www.okan.edu.tr</a:t>
            </a:r>
            <a:endParaRPr lang="tr-TR" sz="1200" dirty="0"/>
          </a:p>
        </p:txBody>
      </p:sp>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5991577"/>
            <a:ext cx="1028018" cy="792088"/>
          </a:xfrm>
          <a:prstGeom prst="rect">
            <a:avLst/>
          </a:prstGeom>
        </p:spPr>
      </p:pic>
      <p:graphicFrame>
        <p:nvGraphicFramePr>
          <p:cNvPr id="12" name="Diyagram 11"/>
          <p:cNvGraphicFramePr/>
          <p:nvPr>
            <p:extLst>
              <p:ext uri="{D42A27DB-BD31-4B8C-83A1-F6EECF244321}">
                <p14:modId xmlns:p14="http://schemas.microsoft.com/office/powerpoint/2010/main" val="2883183877"/>
              </p:ext>
            </p:extLst>
          </p:nvPr>
        </p:nvGraphicFramePr>
        <p:xfrm>
          <a:off x="971600" y="1371600"/>
          <a:ext cx="6792416" cy="408670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21" name="Düz Bağlayıcı 20"/>
          <p:cNvCxnSpPr/>
          <p:nvPr/>
        </p:nvCxnSpPr>
        <p:spPr>
          <a:xfrm>
            <a:off x="4283968" y="2708920"/>
            <a:ext cx="0" cy="1728192"/>
          </a:xfrm>
          <a:prstGeom prst="line">
            <a:avLst/>
          </a:prstGeom>
          <a:ln>
            <a:solidFill>
              <a:schemeClr val="tx2">
                <a:lumMod val="75000"/>
              </a:schemeClr>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686974544"/>
      </p:ext>
    </p:extLst>
  </p:cSld>
  <p:clrMapOvr>
    <a:masterClrMapping/>
  </p:clrMapOvr>
  <p:transition spd="slow">
    <p:randomBar dir="ver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Başlık 1"/>
          <p:cNvSpPr>
            <a:spLocks noGrp="1"/>
          </p:cNvSpPr>
          <p:nvPr>
            <p:ph type="title"/>
          </p:nvPr>
        </p:nvSpPr>
        <p:spPr>
          <a:xfrm>
            <a:off x="-185700" y="-61652"/>
            <a:ext cx="9515400" cy="1143000"/>
          </a:xfrm>
        </p:spPr>
        <p:txBody>
          <a:bodyPr/>
          <a:lstStyle/>
          <a:p>
            <a:r>
              <a:rPr lang="tr-TR" altLang="tr-TR" sz="4000" b="1" dirty="0" smtClean="0">
                <a:solidFill>
                  <a:srgbClr val="112F63"/>
                </a:solidFill>
                <a:latin typeface="Times New Roman" panose="02020603050405020304" pitchFamily="18" charset="0"/>
                <a:cs typeface="Times New Roman" panose="02020603050405020304" pitchFamily="18" charset="0"/>
              </a:rPr>
              <a:t>PUKÖ’YÜ NEDEN KULLANIRIZ?</a:t>
            </a:r>
            <a:endParaRPr lang="tr-TR" altLang="tr-TR" sz="4000" b="1" dirty="0">
              <a:solidFill>
                <a:srgbClr val="112F63"/>
              </a:solidFill>
              <a:latin typeface="Times New Roman" panose="02020603050405020304" pitchFamily="18" charset="0"/>
              <a:cs typeface="Times New Roman" panose="02020603050405020304" pitchFamily="18" charset="0"/>
            </a:endParaRPr>
          </a:p>
        </p:txBody>
      </p:sp>
      <p:pic>
        <p:nvPicPr>
          <p:cNvPr id="4102" name="Resim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783763"/>
            <a:ext cx="9144000" cy="144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lt Başlık 2">
            <a:extLst>
              <a:ext uri="{FF2B5EF4-FFF2-40B4-BE49-F238E27FC236}">
                <a16:creationId xmlns:a16="http://schemas.microsoft.com/office/drawing/2014/main" id="{3A6C1FDE-BE0F-EF40-A648-AB47C9CDBBCA}"/>
              </a:ext>
            </a:extLst>
          </p:cNvPr>
          <p:cNvSpPr txBox="1">
            <a:spLocks/>
          </p:cNvSpPr>
          <p:nvPr/>
        </p:nvSpPr>
        <p:spPr bwMode="auto">
          <a:xfrm>
            <a:off x="7524328" y="6291093"/>
            <a:ext cx="2547938" cy="347662"/>
          </a:xfrm>
          <a:prstGeom prst="rect">
            <a:avLst/>
          </a:prstGeom>
        </p:spPr>
        <p:txBody>
          <a:bodyPr>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fontAlgn="auto">
              <a:spcAft>
                <a:spcPts val="0"/>
              </a:spcAft>
              <a:defRPr/>
            </a:pPr>
            <a:r>
              <a:rPr lang="tr-TR" sz="1200" dirty="0" smtClean="0"/>
              <a:t>www.okan.edu.tr</a:t>
            </a:r>
            <a:endParaRPr lang="tr-TR" sz="1200" dirty="0"/>
          </a:p>
        </p:txBody>
      </p:sp>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5991577"/>
            <a:ext cx="1028018" cy="792088"/>
          </a:xfrm>
          <a:prstGeom prst="rect">
            <a:avLst/>
          </a:prstGeom>
        </p:spPr>
      </p:pic>
      <p:sp>
        <p:nvSpPr>
          <p:cNvPr id="3" name="Metin kutusu 2"/>
          <p:cNvSpPr txBox="1"/>
          <p:nvPr/>
        </p:nvSpPr>
        <p:spPr>
          <a:xfrm>
            <a:off x="1691680" y="1083335"/>
            <a:ext cx="7296864" cy="2308324"/>
          </a:xfrm>
          <a:prstGeom prst="rect">
            <a:avLst/>
          </a:prstGeom>
          <a:noFill/>
        </p:spPr>
        <p:txBody>
          <a:bodyPr wrap="square" rtlCol="0">
            <a:spAutoFit/>
          </a:bodyPr>
          <a:lstStyle/>
          <a:p>
            <a:pPr marL="457200" indent="-457200" algn="just">
              <a:buFont typeface="Wingdings" panose="05000000000000000000" pitchFamily="2" charset="2"/>
              <a:buChar char="Ø"/>
            </a:pPr>
            <a:r>
              <a:rPr lang="tr-TR" b="1" dirty="0">
                <a:solidFill>
                  <a:srgbClr val="002060"/>
                </a:solidFill>
                <a:latin typeface="Times New Roman" panose="02020603050405020304" pitchFamily="18" charset="0"/>
                <a:cs typeface="Times New Roman" panose="02020603050405020304" pitchFamily="18" charset="0"/>
              </a:rPr>
              <a:t>Nasıl daha verimli ve etkin çalışılacağını gösterir</a:t>
            </a:r>
            <a:r>
              <a:rPr lang="tr-TR" b="1" dirty="0" smtClean="0">
                <a:solidFill>
                  <a:srgbClr val="002060"/>
                </a:solidFill>
                <a:latin typeface="Times New Roman" panose="02020603050405020304" pitchFamily="18" charset="0"/>
                <a:cs typeface="Times New Roman" panose="02020603050405020304" pitchFamily="18" charset="0"/>
              </a:rPr>
              <a:t>.</a:t>
            </a:r>
          </a:p>
          <a:p>
            <a:pPr marL="457200" indent="-457200" algn="just">
              <a:buFont typeface="Wingdings" panose="05000000000000000000" pitchFamily="2" charset="2"/>
              <a:buChar char="Ø"/>
            </a:pPr>
            <a:endParaRPr lang="tr-TR" b="1" dirty="0">
              <a:solidFill>
                <a:srgbClr val="002060"/>
              </a:solidFill>
              <a:latin typeface="Times New Roman" panose="02020603050405020304" pitchFamily="18" charset="0"/>
              <a:cs typeface="Times New Roman" panose="02020603050405020304" pitchFamily="18" charset="0"/>
            </a:endParaRPr>
          </a:p>
          <a:p>
            <a:pPr marL="457200" indent="-457200" algn="just">
              <a:buFont typeface="Wingdings" panose="05000000000000000000" pitchFamily="2" charset="2"/>
              <a:buChar char="Ø"/>
            </a:pPr>
            <a:r>
              <a:rPr lang="tr-TR" b="1" dirty="0" smtClean="0">
                <a:solidFill>
                  <a:srgbClr val="002060"/>
                </a:solidFill>
                <a:latin typeface="Times New Roman" panose="02020603050405020304" pitchFamily="18" charset="0"/>
                <a:cs typeface="Times New Roman" panose="02020603050405020304" pitchFamily="18" charset="0"/>
              </a:rPr>
              <a:t>Açık </a:t>
            </a:r>
            <a:r>
              <a:rPr lang="tr-TR" b="1" dirty="0">
                <a:solidFill>
                  <a:srgbClr val="002060"/>
                </a:solidFill>
                <a:latin typeface="Times New Roman" panose="02020603050405020304" pitchFamily="18" charset="0"/>
                <a:cs typeface="Times New Roman" panose="02020603050405020304" pitchFamily="18" charset="0"/>
              </a:rPr>
              <a:t>iletişim ve rollerle ekip çalışmasını destekler</a:t>
            </a:r>
            <a:r>
              <a:rPr lang="tr-TR" b="1" dirty="0" smtClean="0">
                <a:solidFill>
                  <a:srgbClr val="002060"/>
                </a:solidFill>
                <a:latin typeface="Times New Roman" panose="02020603050405020304" pitchFamily="18" charset="0"/>
                <a:cs typeface="Times New Roman" panose="02020603050405020304" pitchFamily="18" charset="0"/>
              </a:rPr>
              <a:t>.</a:t>
            </a:r>
          </a:p>
          <a:p>
            <a:pPr marL="457200" indent="-457200" algn="just">
              <a:buFont typeface="Wingdings" panose="05000000000000000000" pitchFamily="2" charset="2"/>
              <a:buChar char="Ø"/>
            </a:pPr>
            <a:endParaRPr lang="tr-TR" b="1" dirty="0">
              <a:solidFill>
                <a:srgbClr val="002060"/>
              </a:solidFill>
              <a:latin typeface="Times New Roman" panose="02020603050405020304" pitchFamily="18" charset="0"/>
              <a:cs typeface="Times New Roman" panose="02020603050405020304" pitchFamily="18" charset="0"/>
            </a:endParaRPr>
          </a:p>
          <a:p>
            <a:pPr marL="457200" indent="-457200" algn="just">
              <a:buFont typeface="Wingdings" panose="05000000000000000000" pitchFamily="2" charset="2"/>
              <a:buChar char="Ø"/>
            </a:pPr>
            <a:r>
              <a:rPr lang="tr-TR" b="1" dirty="0" smtClean="0">
                <a:solidFill>
                  <a:srgbClr val="002060"/>
                </a:solidFill>
                <a:latin typeface="Times New Roman" panose="02020603050405020304" pitchFamily="18" charset="0"/>
                <a:cs typeface="Times New Roman" panose="02020603050405020304" pitchFamily="18" charset="0"/>
              </a:rPr>
              <a:t>Çalışmanın </a:t>
            </a:r>
            <a:r>
              <a:rPr lang="tr-TR" b="1" dirty="0">
                <a:solidFill>
                  <a:srgbClr val="002060"/>
                </a:solidFill>
                <a:latin typeface="Times New Roman" panose="02020603050405020304" pitchFamily="18" charset="0"/>
                <a:cs typeface="Times New Roman" panose="02020603050405020304" pitchFamily="18" charset="0"/>
              </a:rPr>
              <a:t>sürekliliğini sağlama yöntemidir.</a:t>
            </a:r>
          </a:p>
          <a:p>
            <a:pPr marL="457200" indent="-457200" algn="just">
              <a:buFont typeface="Wingdings" panose="05000000000000000000" pitchFamily="2" charset="2"/>
              <a:buChar char="Ø"/>
            </a:pPr>
            <a:endParaRPr lang="tr-TR" b="1" dirty="0">
              <a:solidFill>
                <a:srgbClr val="002060"/>
              </a:solidFill>
              <a:latin typeface="Times New Roman" panose="02020603050405020304" pitchFamily="18" charset="0"/>
              <a:cs typeface="Times New Roman" panose="02020603050405020304" pitchFamily="18" charset="0"/>
            </a:endParaRPr>
          </a:p>
          <a:p>
            <a:pPr algn="just"/>
            <a:endParaRPr lang="tr-TR" b="1" noProof="1" smtClean="0">
              <a:solidFill>
                <a:schemeClr val="tx2">
                  <a:lumMod val="75000"/>
                </a:schemeClr>
              </a:solidFill>
              <a:latin typeface="Times New Roman" panose="02020603050405020304" pitchFamily="18" charset="0"/>
              <a:ea typeface="Times New Roman Semi-Bold"/>
              <a:cs typeface="Times New Roman" panose="02020603050405020304" pitchFamily="18" charset="0"/>
              <a:sym typeface="Times New Roman Semi-Bold"/>
            </a:endParaRPr>
          </a:p>
          <a:p>
            <a:pPr marL="285750" indent="-285750">
              <a:buFont typeface="Wingdings" panose="05000000000000000000" pitchFamily="2" charset="2"/>
              <a:buChar char="Ø"/>
            </a:pPr>
            <a:endParaRPr lang="tr-TR" dirty="0"/>
          </a:p>
        </p:txBody>
      </p:sp>
      <p:pic>
        <p:nvPicPr>
          <p:cNvPr id="6" name="Resim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9612" y="2777284"/>
            <a:ext cx="6984776" cy="28248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972249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Başlık 1"/>
          <p:cNvSpPr>
            <a:spLocks noGrp="1"/>
          </p:cNvSpPr>
          <p:nvPr>
            <p:ph type="title"/>
          </p:nvPr>
        </p:nvSpPr>
        <p:spPr>
          <a:xfrm>
            <a:off x="-185700" y="137968"/>
            <a:ext cx="9515400" cy="1143000"/>
          </a:xfrm>
        </p:spPr>
        <p:txBody>
          <a:bodyPr/>
          <a:lstStyle/>
          <a:p>
            <a:r>
              <a:rPr lang="tr-TR" altLang="tr-TR" sz="4800" b="1" dirty="0" smtClean="0">
                <a:solidFill>
                  <a:srgbClr val="112F63"/>
                </a:solidFill>
                <a:latin typeface="Times New Roman" panose="02020603050405020304" pitchFamily="18" charset="0"/>
                <a:cs typeface="Times New Roman" panose="02020603050405020304" pitchFamily="18" charset="0"/>
              </a:rPr>
              <a:t>VAKA ANALİZİ</a:t>
            </a:r>
            <a:endParaRPr lang="tr-TR" altLang="tr-TR" sz="4800" b="1" dirty="0">
              <a:solidFill>
                <a:srgbClr val="112F63"/>
              </a:solidFill>
              <a:latin typeface="Times New Roman" panose="02020603050405020304" pitchFamily="18" charset="0"/>
              <a:cs typeface="Times New Roman" panose="02020603050405020304" pitchFamily="18" charset="0"/>
            </a:endParaRPr>
          </a:p>
        </p:txBody>
      </p:sp>
      <p:pic>
        <p:nvPicPr>
          <p:cNvPr id="4102" name="Resim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783763"/>
            <a:ext cx="9144000" cy="144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lt Başlık 2">
            <a:extLst>
              <a:ext uri="{FF2B5EF4-FFF2-40B4-BE49-F238E27FC236}">
                <a16:creationId xmlns:a16="http://schemas.microsoft.com/office/drawing/2014/main" id="{3A6C1FDE-BE0F-EF40-A648-AB47C9CDBBCA}"/>
              </a:ext>
            </a:extLst>
          </p:cNvPr>
          <p:cNvSpPr txBox="1">
            <a:spLocks/>
          </p:cNvSpPr>
          <p:nvPr/>
        </p:nvSpPr>
        <p:spPr bwMode="auto">
          <a:xfrm>
            <a:off x="7524328" y="6291093"/>
            <a:ext cx="2547938" cy="347662"/>
          </a:xfrm>
          <a:prstGeom prst="rect">
            <a:avLst/>
          </a:prstGeom>
        </p:spPr>
        <p:txBody>
          <a:bodyPr>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fontAlgn="auto">
              <a:spcAft>
                <a:spcPts val="0"/>
              </a:spcAft>
              <a:defRPr/>
            </a:pPr>
            <a:r>
              <a:rPr lang="tr-TR" sz="1200" dirty="0" smtClean="0"/>
              <a:t>www.okan.edu.tr</a:t>
            </a:r>
            <a:endParaRPr lang="tr-TR" sz="1200" dirty="0"/>
          </a:p>
        </p:txBody>
      </p:sp>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5991577"/>
            <a:ext cx="1028018" cy="792088"/>
          </a:xfrm>
          <a:prstGeom prst="rect">
            <a:avLst/>
          </a:prstGeom>
        </p:spPr>
      </p:pic>
      <p:sp>
        <p:nvSpPr>
          <p:cNvPr id="3" name="Metin kutusu 2"/>
          <p:cNvSpPr txBox="1"/>
          <p:nvPr/>
        </p:nvSpPr>
        <p:spPr>
          <a:xfrm>
            <a:off x="-36512" y="1988840"/>
            <a:ext cx="4608512" cy="2862322"/>
          </a:xfrm>
          <a:prstGeom prst="rect">
            <a:avLst/>
          </a:prstGeom>
          <a:noFill/>
        </p:spPr>
        <p:txBody>
          <a:bodyPr wrap="square" rtlCol="0">
            <a:spAutoFit/>
          </a:bodyPr>
          <a:lstStyle/>
          <a:p>
            <a:pPr marL="457200" indent="-457200" algn="just">
              <a:buFont typeface="Wingdings" panose="05000000000000000000" pitchFamily="2" charset="2"/>
              <a:buChar char="Ø"/>
            </a:pPr>
            <a:r>
              <a:rPr lang="tr-TR" sz="1600" b="1" dirty="0">
                <a:solidFill>
                  <a:srgbClr val="002060"/>
                </a:solidFill>
                <a:latin typeface="Times New Roman" panose="02020603050405020304" pitchFamily="18" charset="0"/>
                <a:ea typeface="Times New Roman"/>
                <a:cs typeface="Times New Roman" panose="02020603050405020304" pitchFamily="18" charset="0"/>
                <a:sym typeface="Times New Roman Semi-Bold"/>
              </a:rPr>
              <a:t>İstanbul Okan Üniversitesi Tıp Fakültesi histoloji laboratuvarında öğrenciler doku </a:t>
            </a:r>
            <a:r>
              <a:rPr lang="tr-TR" sz="1600" b="1" noProof="1" smtClean="0">
                <a:solidFill>
                  <a:srgbClr val="002060"/>
                </a:solidFill>
                <a:latin typeface="Times New Roman" panose="02020603050405020304" pitchFamily="18" charset="0"/>
                <a:ea typeface="Times New Roman"/>
                <a:cs typeface="Times New Roman" panose="02020603050405020304" pitchFamily="18" charset="0"/>
                <a:sym typeface="Times New Roman Semi-Bold"/>
              </a:rPr>
              <a:t>prepatları için çözücü (eter, alkol, ksilen</a:t>
            </a:r>
            <a:r>
              <a:rPr lang="tr-TR" sz="1600" b="1" dirty="0" smtClean="0">
                <a:solidFill>
                  <a:srgbClr val="002060"/>
                </a:solidFill>
                <a:latin typeface="Times New Roman" panose="02020603050405020304" pitchFamily="18" charset="0"/>
                <a:ea typeface="Times New Roman"/>
                <a:cs typeface="Times New Roman" panose="02020603050405020304" pitchFamily="18" charset="0"/>
                <a:sym typeface="Times New Roman Semi-Bold"/>
              </a:rPr>
              <a:t>) </a:t>
            </a:r>
            <a:r>
              <a:rPr lang="tr-TR" sz="1600" b="1" dirty="0">
                <a:solidFill>
                  <a:srgbClr val="002060"/>
                </a:solidFill>
                <a:latin typeface="Times New Roman" panose="02020603050405020304" pitchFamily="18" charset="0"/>
                <a:ea typeface="Times New Roman"/>
                <a:cs typeface="Times New Roman" panose="02020603050405020304" pitchFamily="18" charset="0"/>
                <a:sym typeface="Times New Roman Semi-Bold"/>
              </a:rPr>
              <a:t>kullanıyordu. Deney sırasında bir öğrenci eter dolu şişeyi alkol lambasının hemen yanında açtı. Eter buharı çok uçucu olduğundan hızla ortama yayıldı ve lambanın aleviyle temas etti. Aniden küçük bir patlama ve yangın meydana </a:t>
            </a:r>
            <a:r>
              <a:rPr lang="tr-TR" sz="1600" b="1" dirty="0" smtClean="0">
                <a:solidFill>
                  <a:srgbClr val="002060"/>
                </a:solidFill>
                <a:latin typeface="Times New Roman" panose="02020603050405020304" pitchFamily="18" charset="0"/>
                <a:ea typeface="Times New Roman"/>
                <a:cs typeface="Times New Roman" panose="02020603050405020304" pitchFamily="18" charset="0"/>
                <a:sym typeface="Times New Roman Semi-Bold"/>
              </a:rPr>
              <a:t>geldi.</a:t>
            </a:r>
            <a:endParaRPr lang="tr-TR" sz="1600" b="1" dirty="0">
              <a:solidFill>
                <a:srgbClr val="002060"/>
              </a:solidFill>
              <a:latin typeface="Times New Roman" panose="02020603050405020304" pitchFamily="18" charset="0"/>
              <a:cs typeface="Times New Roman" panose="02020603050405020304" pitchFamily="18" charset="0"/>
            </a:endParaRPr>
          </a:p>
          <a:p>
            <a:pPr algn="just"/>
            <a:endParaRPr lang="tr-TR" b="1" noProof="1" smtClean="0">
              <a:solidFill>
                <a:schemeClr val="tx2">
                  <a:lumMod val="75000"/>
                </a:schemeClr>
              </a:solidFill>
              <a:latin typeface="Times New Roman" panose="02020603050405020304" pitchFamily="18" charset="0"/>
              <a:ea typeface="Times New Roman Semi-Bold"/>
              <a:cs typeface="Times New Roman" panose="02020603050405020304" pitchFamily="18" charset="0"/>
              <a:sym typeface="Times New Roman Semi-Bold"/>
            </a:endParaRPr>
          </a:p>
          <a:p>
            <a:pPr marL="285750" indent="-285750">
              <a:buFont typeface="Wingdings" panose="05000000000000000000" pitchFamily="2" charset="2"/>
              <a:buChar char="Ø"/>
            </a:pPr>
            <a:endParaRPr lang="tr-TR" dirty="0"/>
          </a:p>
        </p:txBody>
      </p:sp>
      <p:pic>
        <p:nvPicPr>
          <p:cNvPr id="4" name="Resim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6016" y="1772816"/>
            <a:ext cx="4248472" cy="27101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67710775"/>
      </p:ext>
    </p:extLst>
  </p:cSld>
  <p:clrMapOvr>
    <a:masterClrMapping/>
  </p:clrMapOvr>
  <p:transition spd="slow">
    <p:randomBar dir="ver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Başlık 1"/>
          <p:cNvSpPr>
            <a:spLocks noGrp="1"/>
          </p:cNvSpPr>
          <p:nvPr>
            <p:ph type="title"/>
          </p:nvPr>
        </p:nvSpPr>
        <p:spPr>
          <a:xfrm>
            <a:off x="-185700" y="137968"/>
            <a:ext cx="9515400" cy="1143000"/>
          </a:xfrm>
        </p:spPr>
        <p:txBody>
          <a:bodyPr/>
          <a:lstStyle/>
          <a:p>
            <a:r>
              <a:rPr lang="tr-TR" altLang="tr-TR" sz="4000" b="1" dirty="0" smtClean="0">
                <a:solidFill>
                  <a:srgbClr val="112F63"/>
                </a:solidFill>
                <a:latin typeface="Times New Roman" panose="02020603050405020304" pitchFamily="18" charset="0"/>
                <a:cs typeface="Times New Roman" panose="02020603050405020304" pitchFamily="18" charset="0"/>
              </a:rPr>
              <a:t>TANIMLAMA</a:t>
            </a:r>
            <a:endParaRPr lang="tr-TR" altLang="tr-TR" sz="4000" b="1" dirty="0">
              <a:solidFill>
                <a:srgbClr val="112F63"/>
              </a:solidFill>
              <a:latin typeface="Times New Roman" panose="02020603050405020304" pitchFamily="18" charset="0"/>
              <a:cs typeface="Times New Roman" panose="02020603050405020304" pitchFamily="18" charset="0"/>
            </a:endParaRPr>
          </a:p>
        </p:txBody>
      </p:sp>
      <p:pic>
        <p:nvPicPr>
          <p:cNvPr id="4102" name="Resim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783763"/>
            <a:ext cx="9144000" cy="144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lt Başlık 2">
            <a:extLst>
              <a:ext uri="{FF2B5EF4-FFF2-40B4-BE49-F238E27FC236}">
                <a16:creationId xmlns:a16="http://schemas.microsoft.com/office/drawing/2014/main" id="{3A6C1FDE-BE0F-EF40-A648-AB47C9CDBBCA}"/>
              </a:ext>
            </a:extLst>
          </p:cNvPr>
          <p:cNvSpPr txBox="1">
            <a:spLocks/>
          </p:cNvSpPr>
          <p:nvPr/>
        </p:nvSpPr>
        <p:spPr bwMode="auto">
          <a:xfrm>
            <a:off x="7524328" y="6291093"/>
            <a:ext cx="2547938" cy="347662"/>
          </a:xfrm>
          <a:prstGeom prst="rect">
            <a:avLst/>
          </a:prstGeom>
        </p:spPr>
        <p:txBody>
          <a:bodyPr>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fontAlgn="auto">
              <a:spcAft>
                <a:spcPts val="0"/>
              </a:spcAft>
              <a:defRPr/>
            </a:pPr>
            <a:r>
              <a:rPr lang="tr-TR" sz="1200" dirty="0" smtClean="0"/>
              <a:t>www.okan.edu.tr</a:t>
            </a:r>
            <a:endParaRPr lang="tr-TR" sz="1200" dirty="0"/>
          </a:p>
        </p:txBody>
      </p:sp>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5991577"/>
            <a:ext cx="1028018" cy="792088"/>
          </a:xfrm>
          <a:prstGeom prst="rect">
            <a:avLst/>
          </a:prstGeom>
        </p:spPr>
      </p:pic>
      <p:sp>
        <p:nvSpPr>
          <p:cNvPr id="3" name="Metin kutusu 2"/>
          <p:cNvSpPr txBox="1"/>
          <p:nvPr/>
        </p:nvSpPr>
        <p:spPr>
          <a:xfrm>
            <a:off x="11440" y="1547206"/>
            <a:ext cx="5184576" cy="646331"/>
          </a:xfrm>
          <a:prstGeom prst="rect">
            <a:avLst/>
          </a:prstGeom>
          <a:noFill/>
        </p:spPr>
        <p:txBody>
          <a:bodyPr wrap="square" rtlCol="0">
            <a:spAutoFit/>
          </a:bodyPr>
          <a:lstStyle/>
          <a:p>
            <a:pPr algn="just"/>
            <a:endParaRPr lang="tr-TR" b="1" noProof="1" smtClean="0">
              <a:solidFill>
                <a:schemeClr val="tx2">
                  <a:lumMod val="75000"/>
                </a:schemeClr>
              </a:solidFill>
              <a:latin typeface="Times New Roman" panose="02020603050405020304" pitchFamily="18" charset="0"/>
              <a:ea typeface="Times New Roman Semi-Bold"/>
              <a:cs typeface="Times New Roman" panose="02020603050405020304" pitchFamily="18" charset="0"/>
              <a:sym typeface="Times New Roman Semi-Bold"/>
            </a:endParaRPr>
          </a:p>
          <a:p>
            <a:pPr marL="285750" indent="-285750">
              <a:buFont typeface="Wingdings" panose="05000000000000000000" pitchFamily="2" charset="2"/>
              <a:buChar char="Ø"/>
            </a:pPr>
            <a:endParaRPr lang="tr-TR" dirty="0"/>
          </a:p>
        </p:txBody>
      </p:sp>
      <p:graphicFrame>
        <p:nvGraphicFramePr>
          <p:cNvPr id="5" name="Tablo 4"/>
          <p:cNvGraphicFramePr>
            <a:graphicFrameLocks noGrp="1"/>
          </p:cNvGraphicFramePr>
          <p:nvPr>
            <p:extLst>
              <p:ext uri="{D42A27DB-BD31-4B8C-83A1-F6EECF244321}">
                <p14:modId xmlns:p14="http://schemas.microsoft.com/office/powerpoint/2010/main" val="3135459894"/>
              </p:ext>
            </p:extLst>
          </p:nvPr>
        </p:nvGraphicFramePr>
        <p:xfrm>
          <a:off x="467544" y="1344766"/>
          <a:ext cx="8208912" cy="3865844"/>
        </p:xfrm>
        <a:graphic>
          <a:graphicData uri="http://schemas.openxmlformats.org/drawingml/2006/table">
            <a:tbl>
              <a:tblPr firstRow="1" bandRow="1">
                <a:tableStyleId>{BC89EF96-8CEA-46FF-86C4-4CE0E7609802}</a:tableStyleId>
              </a:tblPr>
              <a:tblGrid>
                <a:gridCol w="3444811">
                  <a:extLst>
                    <a:ext uri="{9D8B030D-6E8A-4147-A177-3AD203B41FA5}">
                      <a16:colId xmlns:a16="http://schemas.microsoft.com/office/drawing/2014/main" val="4070637053"/>
                    </a:ext>
                  </a:extLst>
                </a:gridCol>
                <a:gridCol w="4764101">
                  <a:extLst>
                    <a:ext uri="{9D8B030D-6E8A-4147-A177-3AD203B41FA5}">
                      <a16:colId xmlns:a16="http://schemas.microsoft.com/office/drawing/2014/main" val="1433393976"/>
                    </a:ext>
                  </a:extLst>
                </a:gridCol>
              </a:tblGrid>
              <a:tr h="6889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smtClean="0">
                          <a:ln>
                            <a:noFill/>
                          </a:ln>
                          <a:solidFill>
                            <a:srgbClr val="C00000"/>
                          </a:solidFill>
                          <a:effectLst/>
                          <a:uLnTx/>
                          <a:uFillTx/>
                          <a:latin typeface="Times New Roman" panose="02020603050405020304" pitchFamily="18" charset="0"/>
                          <a:ea typeface="+mn-ea"/>
                          <a:cs typeface="Times New Roman" panose="02020603050405020304" pitchFamily="18" charset="0"/>
                        </a:rPr>
                        <a:t>Birim</a:t>
                      </a:r>
                      <a:endParaRPr kumimoji="0" lang="tr-TR" sz="1600" b="1" i="0" u="none" strike="noStrike" kern="1200" cap="none" spc="0" normalizeH="0" baseline="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r>
                        <a:rPr lang="tr-TR" sz="1600" dirty="0" smtClean="0">
                          <a:latin typeface="Times New Roman" panose="02020603050405020304" pitchFamily="18" charset="0"/>
                          <a:cs typeface="Times New Roman" panose="02020603050405020304" pitchFamily="18" charset="0"/>
                        </a:rPr>
                        <a:t>İstanbul</a:t>
                      </a:r>
                      <a:r>
                        <a:rPr lang="tr-TR" sz="1600" baseline="0" dirty="0" smtClean="0">
                          <a:latin typeface="Times New Roman" panose="02020603050405020304" pitchFamily="18" charset="0"/>
                          <a:cs typeface="Times New Roman" panose="02020603050405020304" pitchFamily="18" charset="0"/>
                        </a:rPr>
                        <a:t> Okan Üniversitesi Tıp Fakültesi Laboratuvarı</a:t>
                      </a:r>
                      <a:endParaRPr lang="tr-TR" sz="1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248963098"/>
                  </a:ext>
                </a:extLst>
              </a:tr>
              <a:tr h="6317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rPr>
                        <a:t>Hazırlama Tarihi:</a:t>
                      </a:r>
                    </a:p>
                  </a:txBody>
                  <a:tcPr/>
                </a:tc>
                <a:tc>
                  <a:txBody>
                    <a:bodyPr/>
                    <a:lstStyle/>
                    <a:p>
                      <a:endParaRPr lang="tr-TR" sz="1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425225085"/>
                  </a:ext>
                </a:extLst>
              </a:tr>
              <a:tr h="6317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rPr>
                        <a:t>Konu:</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Laboratuvarda öğretim üyeleri ve öğrencilerin tehlikeli ve acil durumlarda ne yapacaklarını bilmedikleri tespit edilmiştir.</a:t>
                      </a:r>
                      <a:endParaRPr kumimoji="0" lang="tr-TR"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3385934118"/>
                  </a:ext>
                </a:extLst>
              </a:tr>
              <a:tr h="10904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rPr>
                        <a:t>İlgili Paydaş Kontrol Faaliyeti ve Paydaş Katılımı:</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Öğretim Üyeleri, Öğrenciler ve Tıp Fakültesi Dekanlığı</a:t>
                      </a:r>
                      <a:endParaRPr kumimoji="0" lang="tr-TR"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1042888300"/>
                  </a:ext>
                </a:extLst>
              </a:tr>
              <a:tr h="6317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rPr>
                        <a:t>İyileştirme Periyodu:</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6 ayda bir </a:t>
                      </a:r>
                      <a:endParaRPr kumimoji="0" lang="tr-TR"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990264441"/>
                  </a:ext>
                </a:extLst>
              </a:tr>
            </a:tbl>
          </a:graphicData>
        </a:graphic>
      </p:graphicFrame>
    </p:spTree>
    <p:extLst>
      <p:ext uri="{BB962C8B-B14F-4D97-AF65-F5344CB8AC3E}">
        <p14:creationId xmlns:p14="http://schemas.microsoft.com/office/powerpoint/2010/main" val="215742657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Başlık 1"/>
          <p:cNvSpPr>
            <a:spLocks noGrp="1"/>
          </p:cNvSpPr>
          <p:nvPr>
            <p:ph type="title"/>
          </p:nvPr>
        </p:nvSpPr>
        <p:spPr>
          <a:xfrm>
            <a:off x="-185700" y="-78377"/>
            <a:ext cx="9515400" cy="1143000"/>
          </a:xfrm>
        </p:spPr>
        <p:txBody>
          <a:bodyPr/>
          <a:lstStyle/>
          <a:p>
            <a:r>
              <a:rPr lang="tr-TR" altLang="tr-TR" sz="4000" b="1" dirty="0" smtClean="0">
                <a:solidFill>
                  <a:srgbClr val="112F63"/>
                </a:solidFill>
                <a:latin typeface="Times New Roman" panose="02020603050405020304" pitchFamily="18" charset="0"/>
                <a:cs typeface="Times New Roman" panose="02020603050405020304" pitchFamily="18" charset="0"/>
              </a:rPr>
              <a:t>PLANLAMA</a:t>
            </a:r>
            <a:endParaRPr lang="tr-TR" altLang="tr-TR" sz="4000" b="1" dirty="0">
              <a:solidFill>
                <a:srgbClr val="112F63"/>
              </a:solidFill>
              <a:latin typeface="Times New Roman" panose="02020603050405020304" pitchFamily="18" charset="0"/>
              <a:cs typeface="Times New Roman" panose="02020603050405020304" pitchFamily="18" charset="0"/>
            </a:endParaRPr>
          </a:p>
        </p:txBody>
      </p:sp>
      <p:pic>
        <p:nvPicPr>
          <p:cNvPr id="4102" name="Resim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783763"/>
            <a:ext cx="9144000" cy="144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lt Başlık 2">
            <a:extLst>
              <a:ext uri="{FF2B5EF4-FFF2-40B4-BE49-F238E27FC236}">
                <a16:creationId xmlns:a16="http://schemas.microsoft.com/office/drawing/2014/main" id="{3A6C1FDE-BE0F-EF40-A648-AB47C9CDBBCA}"/>
              </a:ext>
            </a:extLst>
          </p:cNvPr>
          <p:cNvSpPr txBox="1">
            <a:spLocks/>
          </p:cNvSpPr>
          <p:nvPr/>
        </p:nvSpPr>
        <p:spPr bwMode="auto">
          <a:xfrm>
            <a:off x="7524328" y="6291093"/>
            <a:ext cx="2547938" cy="347662"/>
          </a:xfrm>
          <a:prstGeom prst="rect">
            <a:avLst/>
          </a:prstGeom>
        </p:spPr>
        <p:txBody>
          <a:bodyPr>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fontAlgn="auto">
              <a:spcAft>
                <a:spcPts val="0"/>
              </a:spcAft>
              <a:defRPr/>
            </a:pPr>
            <a:r>
              <a:rPr lang="tr-TR" sz="1200" dirty="0" smtClean="0"/>
              <a:t>www.okan.edu.tr</a:t>
            </a:r>
            <a:endParaRPr lang="tr-TR" sz="1200" dirty="0"/>
          </a:p>
        </p:txBody>
      </p:sp>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5991577"/>
            <a:ext cx="1028018" cy="792088"/>
          </a:xfrm>
          <a:prstGeom prst="rect">
            <a:avLst/>
          </a:prstGeom>
        </p:spPr>
      </p:pic>
      <p:sp>
        <p:nvSpPr>
          <p:cNvPr id="3" name="Metin kutusu 2"/>
          <p:cNvSpPr txBox="1"/>
          <p:nvPr/>
        </p:nvSpPr>
        <p:spPr>
          <a:xfrm>
            <a:off x="11440" y="1547206"/>
            <a:ext cx="5184576" cy="646331"/>
          </a:xfrm>
          <a:prstGeom prst="rect">
            <a:avLst/>
          </a:prstGeom>
          <a:noFill/>
        </p:spPr>
        <p:txBody>
          <a:bodyPr wrap="square" rtlCol="0">
            <a:spAutoFit/>
          </a:bodyPr>
          <a:lstStyle/>
          <a:p>
            <a:pPr algn="just"/>
            <a:endParaRPr lang="tr-TR" b="1" noProof="1" smtClean="0">
              <a:solidFill>
                <a:schemeClr val="tx2">
                  <a:lumMod val="75000"/>
                </a:schemeClr>
              </a:solidFill>
              <a:latin typeface="Times New Roman" panose="02020603050405020304" pitchFamily="18" charset="0"/>
              <a:ea typeface="Times New Roman Semi-Bold"/>
              <a:cs typeface="Times New Roman" panose="02020603050405020304" pitchFamily="18" charset="0"/>
              <a:sym typeface="Times New Roman Semi-Bold"/>
            </a:endParaRPr>
          </a:p>
          <a:p>
            <a:pPr marL="285750" indent="-285750">
              <a:buFont typeface="Wingdings" panose="05000000000000000000" pitchFamily="2" charset="2"/>
              <a:buChar char="Ø"/>
            </a:pPr>
            <a:endParaRPr lang="tr-TR" dirty="0"/>
          </a:p>
        </p:txBody>
      </p:sp>
      <p:graphicFrame>
        <p:nvGraphicFramePr>
          <p:cNvPr id="5" name="Tablo 4"/>
          <p:cNvGraphicFramePr>
            <a:graphicFrameLocks noGrp="1"/>
          </p:cNvGraphicFramePr>
          <p:nvPr>
            <p:extLst>
              <p:ext uri="{D42A27DB-BD31-4B8C-83A1-F6EECF244321}">
                <p14:modId xmlns:p14="http://schemas.microsoft.com/office/powerpoint/2010/main" val="2565806486"/>
              </p:ext>
            </p:extLst>
          </p:nvPr>
        </p:nvGraphicFramePr>
        <p:xfrm>
          <a:off x="467544" y="962188"/>
          <a:ext cx="8208912" cy="4594660"/>
        </p:xfrm>
        <a:graphic>
          <a:graphicData uri="http://schemas.openxmlformats.org/drawingml/2006/table">
            <a:tbl>
              <a:tblPr firstRow="1" bandRow="1">
                <a:tableStyleId>{BC89EF96-8CEA-46FF-86C4-4CE0E7609802}</a:tableStyleId>
              </a:tblPr>
              <a:tblGrid>
                <a:gridCol w="3444811">
                  <a:extLst>
                    <a:ext uri="{9D8B030D-6E8A-4147-A177-3AD203B41FA5}">
                      <a16:colId xmlns:a16="http://schemas.microsoft.com/office/drawing/2014/main" val="4070637053"/>
                    </a:ext>
                  </a:extLst>
                </a:gridCol>
                <a:gridCol w="4764101">
                  <a:extLst>
                    <a:ext uri="{9D8B030D-6E8A-4147-A177-3AD203B41FA5}">
                      <a16:colId xmlns:a16="http://schemas.microsoft.com/office/drawing/2014/main" val="1433393976"/>
                    </a:ext>
                  </a:extLst>
                </a:gridCol>
              </a:tblGrid>
              <a:tr h="21965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rPr>
                        <a:t>Faaliyet:</a:t>
                      </a:r>
                    </a:p>
                  </a:txBody>
                  <a:tcPr/>
                </a:tc>
                <a:tc>
                  <a:txBody>
                    <a:bodyPr/>
                    <a:lstStyle/>
                    <a:p>
                      <a:r>
                        <a:rPr lang="tr-TR" sz="1600" dirty="0" smtClean="0">
                          <a:latin typeface="Times New Roman" panose="02020603050405020304" pitchFamily="18" charset="0"/>
                          <a:cs typeface="Times New Roman" panose="02020603050405020304" pitchFamily="18" charset="0"/>
                        </a:rPr>
                        <a:t>Laboratuvarlar tehlikeli mekanlardır. Bu yerlerde çalışanların, potansiyel tehlikeyi ve acil durumlarda ne yapacaklarını bilmeleri gerekmektedir. Laboratuvar ortamında çalışanların sağlık ve güvenliği için temel güvenlik kurallarına uyulması büyük önem arz etmektedir. Bu doğrultuda laboratuvarlarda eğitim ve araştırma amacıyla çalışan öğrencilerimiz ve öğretim üyelerimiz için hizmet içi eğitim düzenlenmesi planlanmıştır.</a:t>
                      </a:r>
                    </a:p>
                  </a:txBody>
                  <a:tcPr/>
                </a:tc>
                <a:extLst>
                  <a:ext uri="{0D108BD9-81ED-4DB2-BD59-A6C34878D82A}">
                    <a16:rowId xmlns:a16="http://schemas.microsoft.com/office/drawing/2014/main" val="3248963098"/>
                  </a:ext>
                </a:extLst>
              </a:tr>
              <a:tr h="6070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rPr>
                        <a:t>Sorumlu:</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Tıp Fakültesi Dekanlığı</a:t>
                      </a:r>
                      <a:endParaRPr kumimoji="0" lang="tr-TR"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3425225085"/>
                  </a:ext>
                </a:extLst>
              </a:tr>
              <a:tr h="6539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rPr>
                        <a:t>Nesnel Kanıt: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Hizmet İçi Eğitim Plan Formu </a:t>
                      </a:r>
                      <a:endParaRPr kumimoji="0" lang="tr-TR"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3385934118"/>
                  </a:ext>
                </a:extLst>
              </a:tr>
              <a:tr h="10477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rPr>
                        <a:t>Planlama Periyodu:</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6 ayda bir</a:t>
                      </a:r>
                      <a:endParaRPr kumimoji="0" lang="tr-TR"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1042888300"/>
                  </a:ext>
                </a:extLst>
              </a:tr>
            </a:tbl>
          </a:graphicData>
        </a:graphic>
      </p:graphicFrame>
      <p:pic>
        <p:nvPicPr>
          <p:cNvPr id="8" name="Resim 7"/>
          <p:cNvPicPr>
            <a:picLocks noChangeAspect="1"/>
          </p:cNvPicPr>
          <p:nvPr/>
        </p:nvPicPr>
        <p:blipFill>
          <a:blip r:embed="rId4"/>
          <a:stretch>
            <a:fillRect/>
          </a:stretch>
        </p:blipFill>
        <p:spPr>
          <a:xfrm>
            <a:off x="6876256" y="3933056"/>
            <a:ext cx="1633110" cy="504056"/>
          </a:xfrm>
          <a:prstGeom prst="rect">
            <a:avLst/>
          </a:prstGeom>
        </p:spPr>
      </p:pic>
    </p:spTree>
    <p:extLst>
      <p:ext uri="{BB962C8B-B14F-4D97-AF65-F5344CB8AC3E}">
        <p14:creationId xmlns:p14="http://schemas.microsoft.com/office/powerpoint/2010/main" val="120266091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Başlık 1"/>
          <p:cNvSpPr>
            <a:spLocks noGrp="1"/>
          </p:cNvSpPr>
          <p:nvPr>
            <p:ph type="title"/>
          </p:nvPr>
        </p:nvSpPr>
        <p:spPr>
          <a:xfrm>
            <a:off x="-185700" y="-78377"/>
            <a:ext cx="9515400" cy="1143000"/>
          </a:xfrm>
        </p:spPr>
        <p:txBody>
          <a:bodyPr/>
          <a:lstStyle/>
          <a:p>
            <a:r>
              <a:rPr lang="tr-TR" altLang="tr-TR" sz="4000" b="1" dirty="0" smtClean="0">
                <a:solidFill>
                  <a:srgbClr val="112F63"/>
                </a:solidFill>
                <a:latin typeface="Times New Roman" panose="02020603050405020304" pitchFamily="18" charset="0"/>
                <a:cs typeface="Times New Roman" panose="02020603050405020304" pitchFamily="18" charset="0"/>
              </a:rPr>
              <a:t>UYGULAMA</a:t>
            </a:r>
            <a:endParaRPr lang="tr-TR" altLang="tr-TR" sz="4000" b="1" dirty="0">
              <a:solidFill>
                <a:srgbClr val="112F63"/>
              </a:solidFill>
              <a:latin typeface="Times New Roman" panose="02020603050405020304" pitchFamily="18" charset="0"/>
              <a:cs typeface="Times New Roman" panose="02020603050405020304" pitchFamily="18" charset="0"/>
            </a:endParaRPr>
          </a:p>
        </p:txBody>
      </p:sp>
      <p:pic>
        <p:nvPicPr>
          <p:cNvPr id="4102" name="Resim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783763"/>
            <a:ext cx="9144000" cy="144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lt Başlık 2">
            <a:extLst>
              <a:ext uri="{FF2B5EF4-FFF2-40B4-BE49-F238E27FC236}">
                <a16:creationId xmlns:a16="http://schemas.microsoft.com/office/drawing/2014/main" id="{3A6C1FDE-BE0F-EF40-A648-AB47C9CDBBCA}"/>
              </a:ext>
            </a:extLst>
          </p:cNvPr>
          <p:cNvSpPr txBox="1">
            <a:spLocks/>
          </p:cNvSpPr>
          <p:nvPr/>
        </p:nvSpPr>
        <p:spPr bwMode="auto">
          <a:xfrm>
            <a:off x="7524328" y="6291093"/>
            <a:ext cx="2547938" cy="347662"/>
          </a:xfrm>
          <a:prstGeom prst="rect">
            <a:avLst/>
          </a:prstGeom>
        </p:spPr>
        <p:txBody>
          <a:bodyPr>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fontAlgn="auto">
              <a:spcAft>
                <a:spcPts val="0"/>
              </a:spcAft>
              <a:defRPr/>
            </a:pPr>
            <a:r>
              <a:rPr lang="tr-TR" sz="1200" dirty="0" smtClean="0"/>
              <a:t>www.okan.edu.tr</a:t>
            </a:r>
            <a:endParaRPr lang="tr-TR" sz="1200" dirty="0"/>
          </a:p>
        </p:txBody>
      </p:sp>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5991577"/>
            <a:ext cx="1028018" cy="792088"/>
          </a:xfrm>
          <a:prstGeom prst="rect">
            <a:avLst/>
          </a:prstGeom>
        </p:spPr>
      </p:pic>
      <p:sp>
        <p:nvSpPr>
          <p:cNvPr id="3" name="Metin kutusu 2"/>
          <p:cNvSpPr txBox="1"/>
          <p:nvPr/>
        </p:nvSpPr>
        <p:spPr>
          <a:xfrm>
            <a:off x="11440" y="1547206"/>
            <a:ext cx="5184576" cy="646331"/>
          </a:xfrm>
          <a:prstGeom prst="rect">
            <a:avLst/>
          </a:prstGeom>
          <a:noFill/>
        </p:spPr>
        <p:txBody>
          <a:bodyPr wrap="square" rtlCol="0">
            <a:spAutoFit/>
          </a:bodyPr>
          <a:lstStyle/>
          <a:p>
            <a:pPr algn="just"/>
            <a:endParaRPr lang="tr-TR" b="1" noProof="1" smtClean="0">
              <a:solidFill>
                <a:schemeClr val="tx2">
                  <a:lumMod val="75000"/>
                </a:schemeClr>
              </a:solidFill>
              <a:latin typeface="Times New Roman" panose="02020603050405020304" pitchFamily="18" charset="0"/>
              <a:ea typeface="Times New Roman Semi-Bold"/>
              <a:cs typeface="Times New Roman" panose="02020603050405020304" pitchFamily="18" charset="0"/>
              <a:sym typeface="Times New Roman Semi-Bold"/>
            </a:endParaRPr>
          </a:p>
          <a:p>
            <a:pPr marL="285750" indent="-285750">
              <a:buFont typeface="Wingdings" panose="05000000000000000000" pitchFamily="2" charset="2"/>
              <a:buChar char="Ø"/>
            </a:pPr>
            <a:endParaRPr lang="tr-TR" dirty="0"/>
          </a:p>
        </p:txBody>
      </p:sp>
      <p:graphicFrame>
        <p:nvGraphicFramePr>
          <p:cNvPr id="5" name="Tablo 4"/>
          <p:cNvGraphicFramePr>
            <a:graphicFrameLocks noGrp="1"/>
          </p:cNvGraphicFramePr>
          <p:nvPr>
            <p:extLst>
              <p:ext uri="{D42A27DB-BD31-4B8C-83A1-F6EECF244321}">
                <p14:modId xmlns:p14="http://schemas.microsoft.com/office/powerpoint/2010/main" val="2693477333"/>
              </p:ext>
            </p:extLst>
          </p:nvPr>
        </p:nvGraphicFramePr>
        <p:xfrm>
          <a:off x="467544" y="852967"/>
          <a:ext cx="8208912" cy="4622060"/>
        </p:xfrm>
        <a:graphic>
          <a:graphicData uri="http://schemas.openxmlformats.org/drawingml/2006/table">
            <a:tbl>
              <a:tblPr firstRow="1" bandRow="1">
                <a:tableStyleId>{BC89EF96-8CEA-46FF-86C4-4CE0E7609802}</a:tableStyleId>
              </a:tblPr>
              <a:tblGrid>
                <a:gridCol w="3444811">
                  <a:extLst>
                    <a:ext uri="{9D8B030D-6E8A-4147-A177-3AD203B41FA5}">
                      <a16:colId xmlns:a16="http://schemas.microsoft.com/office/drawing/2014/main" val="4070637053"/>
                    </a:ext>
                  </a:extLst>
                </a:gridCol>
                <a:gridCol w="4764101">
                  <a:extLst>
                    <a:ext uri="{9D8B030D-6E8A-4147-A177-3AD203B41FA5}">
                      <a16:colId xmlns:a16="http://schemas.microsoft.com/office/drawing/2014/main" val="1433393976"/>
                    </a:ext>
                  </a:extLst>
                </a:gridCol>
              </a:tblGrid>
              <a:tr h="10294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rPr>
                        <a:t>Faaliyet:</a:t>
                      </a:r>
                    </a:p>
                  </a:txBody>
                  <a:tcPr/>
                </a:tc>
                <a:tc>
                  <a:txBody>
                    <a:bodyPr/>
                    <a:lstStyle/>
                    <a:p>
                      <a:r>
                        <a:rPr lang="tr-TR" sz="1600" dirty="0" smtClean="0">
                          <a:latin typeface="Times New Roman" panose="02020603050405020304" pitchFamily="18" charset="0"/>
                          <a:cs typeface="Times New Roman" panose="02020603050405020304" pitchFamily="18" charset="0"/>
                        </a:rPr>
                        <a:t>Bu kapsamda Tıp Fakültesi konferans salonunda öğrencilerimize ve öğretim üyelerimize Laboratuvar Güvenliği konulu eğitimi verilmiştir.</a:t>
                      </a:r>
                    </a:p>
                  </a:txBody>
                  <a:tcPr/>
                </a:tc>
                <a:extLst>
                  <a:ext uri="{0D108BD9-81ED-4DB2-BD59-A6C34878D82A}">
                    <a16:rowId xmlns:a16="http://schemas.microsoft.com/office/drawing/2014/main" val="3248963098"/>
                  </a:ext>
                </a:extLst>
              </a:tr>
              <a:tr h="5687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rPr>
                        <a:t>Sorumlu:</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Tıp Fakültesi Dekanlığı</a:t>
                      </a:r>
                      <a:endParaRPr kumimoji="0" lang="tr-TR"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3425225085"/>
                  </a:ext>
                </a:extLst>
              </a:tr>
              <a:tr h="19134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rPr>
                        <a:t>Nesnel Kanıt: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Hizmet İçi Eğitim Katılım Formları, Eğitim Görselleri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6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6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6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6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6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3385934118"/>
                  </a:ext>
                </a:extLst>
              </a:tr>
              <a:tr h="9817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rPr>
                        <a:t>Planlama Periyodu:</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6 ayda bir</a:t>
                      </a:r>
                      <a:endParaRPr kumimoji="0" lang="tr-TR"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1042888300"/>
                  </a:ext>
                </a:extLst>
              </a:tr>
            </a:tbl>
          </a:graphicData>
        </a:graphic>
      </p:graphicFrame>
      <p:pic>
        <p:nvPicPr>
          <p:cNvPr id="10" name="Resim 9"/>
          <p:cNvPicPr>
            <a:picLocks noChangeAspect="1"/>
          </p:cNvPicPr>
          <p:nvPr/>
        </p:nvPicPr>
        <p:blipFill>
          <a:blip r:embed="rId4"/>
          <a:stretch>
            <a:fillRect/>
          </a:stretch>
        </p:blipFill>
        <p:spPr>
          <a:xfrm>
            <a:off x="4562396" y="3074535"/>
            <a:ext cx="1267240" cy="1359078"/>
          </a:xfrm>
          <a:prstGeom prst="rect">
            <a:avLst/>
          </a:prstGeom>
        </p:spPr>
      </p:pic>
      <p:pic>
        <p:nvPicPr>
          <p:cNvPr id="11" name="Resim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12160" y="3046863"/>
            <a:ext cx="1859531" cy="1261989"/>
          </a:xfrm>
          <a:prstGeom prst="rect">
            <a:avLst/>
          </a:prstGeom>
        </p:spPr>
      </p:pic>
    </p:spTree>
    <p:extLst>
      <p:ext uri="{BB962C8B-B14F-4D97-AF65-F5344CB8AC3E}">
        <p14:creationId xmlns:p14="http://schemas.microsoft.com/office/powerpoint/2010/main" val="9201823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Başlık 1"/>
          <p:cNvSpPr>
            <a:spLocks noGrp="1"/>
          </p:cNvSpPr>
          <p:nvPr>
            <p:ph type="title"/>
          </p:nvPr>
        </p:nvSpPr>
        <p:spPr>
          <a:xfrm>
            <a:off x="-185700" y="-78377"/>
            <a:ext cx="9515400" cy="1143000"/>
          </a:xfrm>
        </p:spPr>
        <p:txBody>
          <a:bodyPr/>
          <a:lstStyle/>
          <a:p>
            <a:r>
              <a:rPr lang="tr-TR" altLang="tr-TR" sz="4000" b="1" dirty="0" smtClean="0">
                <a:solidFill>
                  <a:srgbClr val="112F63"/>
                </a:solidFill>
                <a:latin typeface="Times New Roman" panose="02020603050405020304" pitchFamily="18" charset="0"/>
                <a:cs typeface="Times New Roman" panose="02020603050405020304" pitchFamily="18" charset="0"/>
              </a:rPr>
              <a:t>KONTROL</a:t>
            </a:r>
            <a:endParaRPr lang="tr-TR" altLang="tr-TR" sz="4000" b="1" dirty="0">
              <a:solidFill>
                <a:srgbClr val="112F63"/>
              </a:solidFill>
              <a:latin typeface="Times New Roman" panose="02020603050405020304" pitchFamily="18" charset="0"/>
              <a:cs typeface="Times New Roman" panose="02020603050405020304" pitchFamily="18" charset="0"/>
            </a:endParaRPr>
          </a:p>
        </p:txBody>
      </p:sp>
      <p:pic>
        <p:nvPicPr>
          <p:cNvPr id="4102" name="Resim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783763"/>
            <a:ext cx="9144000" cy="144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lt Başlık 2">
            <a:extLst>
              <a:ext uri="{FF2B5EF4-FFF2-40B4-BE49-F238E27FC236}">
                <a16:creationId xmlns:a16="http://schemas.microsoft.com/office/drawing/2014/main" id="{3A6C1FDE-BE0F-EF40-A648-AB47C9CDBBCA}"/>
              </a:ext>
            </a:extLst>
          </p:cNvPr>
          <p:cNvSpPr txBox="1">
            <a:spLocks/>
          </p:cNvSpPr>
          <p:nvPr/>
        </p:nvSpPr>
        <p:spPr bwMode="auto">
          <a:xfrm>
            <a:off x="7524328" y="6291093"/>
            <a:ext cx="2547938" cy="347662"/>
          </a:xfrm>
          <a:prstGeom prst="rect">
            <a:avLst/>
          </a:prstGeom>
        </p:spPr>
        <p:txBody>
          <a:bodyPr>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fontAlgn="auto">
              <a:spcAft>
                <a:spcPts val="0"/>
              </a:spcAft>
              <a:defRPr/>
            </a:pPr>
            <a:r>
              <a:rPr lang="tr-TR" sz="1200" dirty="0" smtClean="0"/>
              <a:t>www.okan.edu.tr</a:t>
            </a:r>
            <a:endParaRPr lang="tr-TR" sz="1200" dirty="0"/>
          </a:p>
        </p:txBody>
      </p:sp>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5991577"/>
            <a:ext cx="1028018" cy="792088"/>
          </a:xfrm>
          <a:prstGeom prst="rect">
            <a:avLst/>
          </a:prstGeom>
        </p:spPr>
      </p:pic>
      <p:sp>
        <p:nvSpPr>
          <p:cNvPr id="3" name="Metin kutusu 2"/>
          <p:cNvSpPr txBox="1"/>
          <p:nvPr/>
        </p:nvSpPr>
        <p:spPr>
          <a:xfrm>
            <a:off x="11440" y="1547206"/>
            <a:ext cx="5184576" cy="646331"/>
          </a:xfrm>
          <a:prstGeom prst="rect">
            <a:avLst/>
          </a:prstGeom>
          <a:noFill/>
        </p:spPr>
        <p:txBody>
          <a:bodyPr wrap="square" rtlCol="0">
            <a:spAutoFit/>
          </a:bodyPr>
          <a:lstStyle/>
          <a:p>
            <a:pPr algn="just"/>
            <a:endParaRPr lang="tr-TR" b="1" noProof="1" smtClean="0">
              <a:solidFill>
                <a:schemeClr val="tx2">
                  <a:lumMod val="75000"/>
                </a:schemeClr>
              </a:solidFill>
              <a:latin typeface="Times New Roman" panose="02020603050405020304" pitchFamily="18" charset="0"/>
              <a:ea typeface="Times New Roman Semi-Bold"/>
              <a:cs typeface="Times New Roman" panose="02020603050405020304" pitchFamily="18" charset="0"/>
              <a:sym typeface="Times New Roman Semi-Bold"/>
            </a:endParaRPr>
          </a:p>
          <a:p>
            <a:pPr marL="285750" indent="-285750">
              <a:buFont typeface="Wingdings" panose="05000000000000000000" pitchFamily="2" charset="2"/>
              <a:buChar char="Ø"/>
            </a:pPr>
            <a:endParaRPr lang="tr-TR" dirty="0"/>
          </a:p>
        </p:txBody>
      </p:sp>
      <p:graphicFrame>
        <p:nvGraphicFramePr>
          <p:cNvPr id="5" name="Tablo 4"/>
          <p:cNvGraphicFramePr>
            <a:graphicFrameLocks noGrp="1"/>
          </p:cNvGraphicFramePr>
          <p:nvPr>
            <p:extLst>
              <p:ext uri="{D42A27DB-BD31-4B8C-83A1-F6EECF244321}">
                <p14:modId xmlns:p14="http://schemas.microsoft.com/office/powerpoint/2010/main" val="2909688128"/>
              </p:ext>
            </p:extLst>
          </p:nvPr>
        </p:nvGraphicFramePr>
        <p:xfrm>
          <a:off x="467544" y="852967"/>
          <a:ext cx="8208912" cy="4421835"/>
        </p:xfrm>
        <a:graphic>
          <a:graphicData uri="http://schemas.openxmlformats.org/drawingml/2006/table">
            <a:tbl>
              <a:tblPr firstRow="1" bandRow="1">
                <a:tableStyleId>{BC89EF96-8CEA-46FF-86C4-4CE0E7609802}</a:tableStyleId>
              </a:tblPr>
              <a:tblGrid>
                <a:gridCol w="2448272">
                  <a:extLst>
                    <a:ext uri="{9D8B030D-6E8A-4147-A177-3AD203B41FA5}">
                      <a16:colId xmlns:a16="http://schemas.microsoft.com/office/drawing/2014/main" val="4070637053"/>
                    </a:ext>
                  </a:extLst>
                </a:gridCol>
                <a:gridCol w="5760640">
                  <a:extLst>
                    <a:ext uri="{9D8B030D-6E8A-4147-A177-3AD203B41FA5}">
                      <a16:colId xmlns:a16="http://schemas.microsoft.com/office/drawing/2014/main" val="1433393976"/>
                    </a:ext>
                  </a:extLst>
                </a:gridCol>
              </a:tblGrid>
              <a:tr h="8478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rPr>
                        <a:t>Faaliyet:</a:t>
                      </a:r>
                    </a:p>
                  </a:txBody>
                  <a:tcPr/>
                </a:tc>
                <a:tc>
                  <a:txBody>
                    <a:bodyPr/>
                    <a:lstStyle/>
                    <a:p>
                      <a:r>
                        <a:rPr lang="tr-TR" sz="1600" dirty="0" smtClean="0">
                          <a:latin typeface="Times New Roman" panose="02020603050405020304" pitchFamily="18" charset="0"/>
                          <a:cs typeface="Times New Roman" panose="02020603050405020304" pitchFamily="18" charset="0"/>
                        </a:rPr>
                        <a:t>Eğitim içeriğine uygun olarak Fakültemiz laboratuvarlarına dikkat çekici bir şekilde uyarı ve yönlendirme yazıları asılmış ve gerekli kontroller sağlanmıştır.</a:t>
                      </a:r>
                    </a:p>
                  </a:txBody>
                  <a:tcPr/>
                </a:tc>
                <a:extLst>
                  <a:ext uri="{0D108BD9-81ED-4DB2-BD59-A6C34878D82A}">
                    <a16:rowId xmlns:a16="http://schemas.microsoft.com/office/drawing/2014/main" val="3248963098"/>
                  </a:ext>
                </a:extLst>
              </a:tr>
              <a:tr h="5687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rPr>
                        <a:t>Sorumlu:</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Tıp Fakültesi Dekanlığı</a:t>
                      </a:r>
                      <a:endParaRPr kumimoji="0" lang="tr-TR"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3425225085"/>
                  </a:ext>
                </a:extLst>
              </a:tr>
              <a:tr h="20235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rPr>
                        <a:t>Nesnel Kanıt: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Uyarı Levhaları ve Yönlendirme Yazıları</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6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6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6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6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6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3385934118"/>
                  </a:ext>
                </a:extLst>
              </a:tr>
              <a:tr h="9817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rPr>
                        <a:t>Planlama Periyodu:</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6 ayda bir</a:t>
                      </a:r>
                      <a:endParaRPr kumimoji="0" lang="tr-TR"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1042888300"/>
                  </a:ext>
                </a:extLst>
              </a:tr>
            </a:tbl>
          </a:graphicData>
        </a:graphic>
      </p:graphicFrame>
      <p:pic>
        <p:nvPicPr>
          <p:cNvPr id="12" name="Resim 11"/>
          <p:cNvPicPr>
            <a:picLocks noChangeAspect="1"/>
          </p:cNvPicPr>
          <p:nvPr/>
        </p:nvPicPr>
        <p:blipFill>
          <a:blip r:embed="rId4"/>
          <a:stretch>
            <a:fillRect/>
          </a:stretch>
        </p:blipFill>
        <p:spPr>
          <a:xfrm>
            <a:off x="3109684" y="2664966"/>
            <a:ext cx="1080120" cy="1518453"/>
          </a:xfrm>
          <a:prstGeom prst="rect">
            <a:avLst/>
          </a:prstGeom>
        </p:spPr>
      </p:pic>
      <p:pic>
        <p:nvPicPr>
          <p:cNvPr id="13" name="Resim 12"/>
          <p:cNvPicPr>
            <a:picLocks noChangeAspect="1"/>
          </p:cNvPicPr>
          <p:nvPr/>
        </p:nvPicPr>
        <p:blipFill>
          <a:blip r:embed="rId5"/>
          <a:stretch>
            <a:fillRect/>
          </a:stretch>
        </p:blipFill>
        <p:spPr>
          <a:xfrm>
            <a:off x="4372337" y="2664965"/>
            <a:ext cx="1041475" cy="1518453"/>
          </a:xfrm>
          <a:prstGeom prst="rect">
            <a:avLst/>
          </a:prstGeom>
        </p:spPr>
      </p:pic>
      <p:pic>
        <p:nvPicPr>
          <p:cNvPr id="14" name="Resim 13"/>
          <p:cNvPicPr>
            <a:picLocks noChangeAspect="1"/>
          </p:cNvPicPr>
          <p:nvPr/>
        </p:nvPicPr>
        <p:blipFill>
          <a:blip r:embed="rId6"/>
          <a:stretch>
            <a:fillRect/>
          </a:stretch>
        </p:blipFill>
        <p:spPr>
          <a:xfrm>
            <a:off x="5621188" y="2664964"/>
            <a:ext cx="950651" cy="1518454"/>
          </a:xfrm>
          <a:prstGeom prst="rect">
            <a:avLst/>
          </a:prstGeom>
        </p:spPr>
      </p:pic>
      <p:pic>
        <p:nvPicPr>
          <p:cNvPr id="15" name="Resim 14"/>
          <p:cNvPicPr>
            <a:picLocks noChangeAspect="1"/>
          </p:cNvPicPr>
          <p:nvPr/>
        </p:nvPicPr>
        <p:blipFill>
          <a:blip r:embed="rId7"/>
          <a:stretch>
            <a:fillRect/>
          </a:stretch>
        </p:blipFill>
        <p:spPr>
          <a:xfrm>
            <a:off x="6798769" y="2664964"/>
            <a:ext cx="1549139" cy="1518454"/>
          </a:xfrm>
          <a:prstGeom prst="rect">
            <a:avLst/>
          </a:prstGeom>
        </p:spPr>
      </p:pic>
    </p:spTree>
    <p:extLst>
      <p:ext uri="{BB962C8B-B14F-4D97-AF65-F5344CB8AC3E}">
        <p14:creationId xmlns:p14="http://schemas.microsoft.com/office/powerpoint/2010/main" val="29972928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Başlık 1"/>
          <p:cNvSpPr>
            <a:spLocks noGrp="1"/>
          </p:cNvSpPr>
          <p:nvPr>
            <p:ph type="title"/>
          </p:nvPr>
        </p:nvSpPr>
        <p:spPr>
          <a:xfrm>
            <a:off x="-185700" y="-78377"/>
            <a:ext cx="9515400" cy="1143000"/>
          </a:xfrm>
        </p:spPr>
        <p:txBody>
          <a:bodyPr/>
          <a:lstStyle/>
          <a:p>
            <a:r>
              <a:rPr lang="tr-TR" altLang="tr-TR" sz="4000" b="1" dirty="0" smtClean="0">
                <a:solidFill>
                  <a:srgbClr val="112F63"/>
                </a:solidFill>
                <a:latin typeface="Times New Roman" panose="02020603050405020304" pitchFamily="18" charset="0"/>
                <a:cs typeface="Times New Roman" panose="02020603050405020304" pitchFamily="18" charset="0"/>
              </a:rPr>
              <a:t>ÖNLEM ALMA</a:t>
            </a:r>
            <a:endParaRPr lang="tr-TR" altLang="tr-TR" sz="4000" b="1" dirty="0">
              <a:solidFill>
                <a:srgbClr val="112F63"/>
              </a:solidFill>
              <a:latin typeface="Times New Roman" panose="02020603050405020304" pitchFamily="18" charset="0"/>
              <a:cs typeface="Times New Roman" panose="02020603050405020304" pitchFamily="18" charset="0"/>
            </a:endParaRPr>
          </a:p>
        </p:txBody>
      </p:sp>
      <p:pic>
        <p:nvPicPr>
          <p:cNvPr id="4102" name="Resim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783763"/>
            <a:ext cx="9144000" cy="144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lt Başlık 2">
            <a:extLst>
              <a:ext uri="{FF2B5EF4-FFF2-40B4-BE49-F238E27FC236}">
                <a16:creationId xmlns:a16="http://schemas.microsoft.com/office/drawing/2014/main" id="{3A6C1FDE-BE0F-EF40-A648-AB47C9CDBBCA}"/>
              </a:ext>
            </a:extLst>
          </p:cNvPr>
          <p:cNvSpPr txBox="1">
            <a:spLocks/>
          </p:cNvSpPr>
          <p:nvPr/>
        </p:nvSpPr>
        <p:spPr bwMode="auto">
          <a:xfrm>
            <a:off x="7524328" y="6291093"/>
            <a:ext cx="2547938" cy="347662"/>
          </a:xfrm>
          <a:prstGeom prst="rect">
            <a:avLst/>
          </a:prstGeom>
        </p:spPr>
        <p:txBody>
          <a:bodyPr>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fontAlgn="auto">
              <a:spcAft>
                <a:spcPts val="0"/>
              </a:spcAft>
              <a:defRPr/>
            </a:pPr>
            <a:r>
              <a:rPr lang="tr-TR" sz="1200" dirty="0" smtClean="0"/>
              <a:t>www.okan.edu.tr</a:t>
            </a:r>
            <a:endParaRPr lang="tr-TR" sz="1200" dirty="0"/>
          </a:p>
        </p:txBody>
      </p:sp>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5991577"/>
            <a:ext cx="1028018" cy="792088"/>
          </a:xfrm>
          <a:prstGeom prst="rect">
            <a:avLst/>
          </a:prstGeom>
        </p:spPr>
      </p:pic>
      <p:sp>
        <p:nvSpPr>
          <p:cNvPr id="3" name="Metin kutusu 2"/>
          <p:cNvSpPr txBox="1"/>
          <p:nvPr/>
        </p:nvSpPr>
        <p:spPr>
          <a:xfrm>
            <a:off x="11440" y="1547206"/>
            <a:ext cx="5184576" cy="646331"/>
          </a:xfrm>
          <a:prstGeom prst="rect">
            <a:avLst/>
          </a:prstGeom>
          <a:noFill/>
        </p:spPr>
        <p:txBody>
          <a:bodyPr wrap="square" rtlCol="0">
            <a:spAutoFit/>
          </a:bodyPr>
          <a:lstStyle/>
          <a:p>
            <a:pPr algn="just"/>
            <a:endParaRPr lang="tr-TR" b="1" noProof="1" smtClean="0">
              <a:solidFill>
                <a:schemeClr val="tx2">
                  <a:lumMod val="75000"/>
                </a:schemeClr>
              </a:solidFill>
              <a:latin typeface="Times New Roman" panose="02020603050405020304" pitchFamily="18" charset="0"/>
              <a:ea typeface="Times New Roman Semi-Bold"/>
              <a:cs typeface="Times New Roman" panose="02020603050405020304" pitchFamily="18" charset="0"/>
              <a:sym typeface="Times New Roman Semi-Bold"/>
            </a:endParaRPr>
          </a:p>
          <a:p>
            <a:pPr marL="285750" indent="-285750">
              <a:buFont typeface="Wingdings" panose="05000000000000000000" pitchFamily="2" charset="2"/>
              <a:buChar char="Ø"/>
            </a:pPr>
            <a:endParaRPr lang="tr-TR" dirty="0"/>
          </a:p>
        </p:txBody>
      </p:sp>
      <p:graphicFrame>
        <p:nvGraphicFramePr>
          <p:cNvPr id="5" name="Tablo 4"/>
          <p:cNvGraphicFramePr>
            <a:graphicFrameLocks noGrp="1"/>
          </p:cNvGraphicFramePr>
          <p:nvPr>
            <p:extLst>
              <p:ext uri="{D42A27DB-BD31-4B8C-83A1-F6EECF244321}">
                <p14:modId xmlns:p14="http://schemas.microsoft.com/office/powerpoint/2010/main" val="3823886076"/>
              </p:ext>
            </p:extLst>
          </p:nvPr>
        </p:nvGraphicFramePr>
        <p:xfrm>
          <a:off x="467544" y="852967"/>
          <a:ext cx="8208912" cy="4640794"/>
        </p:xfrm>
        <a:graphic>
          <a:graphicData uri="http://schemas.openxmlformats.org/drawingml/2006/table">
            <a:tbl>
              <a:tblPr firstRow="1" bandRow="1">
                <a:tableStyleId>{BC89EF96-8CEA-46FF-86C4-4CE0E7609802}</a:tableStyleId>
              </a:tblPr>
              <a:tblGrid>
                <a:gridCol w="2448272">
                  <a:extLst>
                    <a:ext uri="{9D8B030D-6E8A-4147-A177-3AD203B41FA5}">
                      <a16:colId xmlns:a16="http://schemas.microsoft.com/office/drawing/2014/main" val="4070637053"/>
                    </a:ext>
                  </a:extLst>
                </a:gridCol>
                <a:gridCol w="5760640">
                  <a:extLst>
                    <a:ext uri="{9D8B030D-6E8A-4147-A177-3AD203B41FA5}">
                      <a16:colId xmlns:a16="http://schemas.microsoft.com/office/drawing/2014/main" val="1433393976"/>
                    </a:ext>
                  </a:extLst>
                </a:gridCol>
              </a:tblGrid>
              <a:tr h="8478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rPr>
                        <a:t>Faaliyet:</a:t>
                      </a:r>
                    </a:p>
                  </a:txBody>
                  <a:tcPr/>
                </a:tc>
                <a:tc>
                  <a:txBody>
                    <a:bodyPr/>
                    <a:lstStyle/>
                    <a:p>
                      <a:pPr algn="just"/>
                      <a:r>
                        <a:rPr lang="tr-TR" sz="1600" dirty="0" smtClean="0">
                          <a:latin typeface="Times New Roman" panose="02020603050405020304" pitchFamily="18" charset="0"/>
                          <a:cs typeface="Times New Roman" panose="02020603050405020304" pitchFamily="18" charset="0"/>
                        </a:rPr>
                        <a:t>Bu amaçla laboratuvarlarda bulunan ecza dolaplarındaki ilk yardım malzemeleri ve yangın tüpleri belirli periyotlarla kontrol edilecek ve ihtiyaç duyulması halinde yenileriyle değiştirilecektir.</a:t>
                      </a:r>
                    </a:p>
                  </a:txBody>
                  <a:tcPr/>
                </a:tc>
                <a:extLst>
                  <a:ext uri="{0D108BD9-81ED-4DB2-BD59-A6C34878D82A}">
                    <a16:rowId xmlns:a16="http://schemas.microsoft.com/office/drawing/2014/main" val="3248963098"/>
                  </a:ext>
                </a:extLst>
              </a:tr>
              <a:tr h="5687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rPr>
                        <a:t>Sorumlu:</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Tıp Fakültesi Dekanlığı</a:t>
                      </a:r>
                      <a:endParaRPr kumimoji="0" lang="tr-TR"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3425225085"/>
                  </a:ext>
                </a:extLst>
              </a:tr>
              <a:tr h="20235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rPr>
                        <a:t>Nesnel Kanıt: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Yangın Tüpü Bakım Tutanağı ve Ecza Dolabı Kontrol Formu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6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6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6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6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6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3385934118"/>
                  </a:ext>
                </a:extLst>
              </a:tr>
              <a:tr h="9817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rPr>
                        <a:t>Planlama Periyodu:</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6 ayda bir</a:t>
                      </a:r>
                      <a:endParaRPr kumimoji="0" lang="tr-TR"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1042888300"/>
                  </a:ext>
                </a:extLst>
              </a:tr>
            </a:tbl>
          </a:graphicData>
        </a:graphic>
      </p:graphicFrame>
      <p:pic>
        <p:nvPicPr>
          <p:cNvPr id="16" name="Resim 15"/>
          <p:cNvPicPr>
            <a:picLocks noChangeAspect="1"/>
          </p:cNvPicPr>
          <p:nvPr/>
        </p:nvPicPr>
        <p:blipFill>
          <a:blip r:embed="rId4"/>
          <a:stretch>
            <a:fillRect/>
          </a:stretch>
        </p:blipFill>
        <p:spPr>
          <a:xfrm>
            <a:off x="3557550" y="2865580"/>
            <a:ext cx="2304256" cy="1585367"/>
          </a:xfrm>
          <a:prstGeom prst="rect">
            <a:avLst/>
          </a:prstGeom>
        </p:spPr>
      </p:pic>
      <p:pic>
        <p:nvPicPr>
          <p:cNvPr id="17" name="Resim 16"/>
          <p:cNvPicPr>
            <a:picLocks noChangeAspect="1"/>
          </p:cNvPicPr>
          <p:nvPr/>
        </p:nvPicPr>
        <p:blipFill>
          <a:blip r:embed="rId5"/>
          <a:stretch>
            <a:fillRect/>
          </a:stretch>
        </p:blipFill>
        <p:spPr>
          <a:xfrm>
            <a:off x="6084168" y="2865580"/>
            <a:ext cx="1722502" cy="1585367"/>
          </a:xfrm>
          <a:prstGeom prst="rect">
            <a:avLst/>
          </a:prstGeom>
        </p:spPr>
      </p:pic>
    </p:spTree>
    <p:extLst>
      <p:ext uri="{BB962C8B-B14F-4D97-AF65-F5344CB8AC3E}">
        <p14:creationId xmlns:p14="http://schemas.microsoft.com/office/powerpoint/2010/main" val="1738461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Başlık 1"/>
          <p:cNvSpPr>
            <a:spLocks noGrp="1"/>
          </p:cNvSpPr>
          <p:nvPr>
            <p:ph type="title"/>
          </p:nvPr>
        </p:nvSpPr>
        <p:spPr>
          <a:xfrm>
            <a:off x="-185700" y="137968"/>
            <a:ext cx="9515400" cy="1143000"/>
          </a:xfrm>
        </p:spPr>
        <p:txBody>
          <a:bodyPr/>
          <a:lstStyle/>
          <a:p>
            <a:r>
              <a:rPr lang="tr-TR" altLang="tr-TR" sz="3600" b="1" dirty="0" smtClean="0">
                <a:solidFill>
                  <a:srgbClr val="112F63"/>
                </a:solidFill>
                <a:latin typeface="Times New Roman" panose="02020603050405020304" pitchFamily="18" charset="0"/>
                <a:cs typeface="Times New Roman" panose="02020603050405020304" pitchFamily="18" charset="0"/>
              </a:rPr>
              <a:t>VAKA ANALİZİ – </a:t>
            </a:r>
            <a:r>
              <a:rPr lang="tr-TR" altLang="tr-TR" sz="3600" b="1" dirty="0" smtClean="0">
                <a:solidFill>
                  <a:srgbClr val="C00000"/>
                </a:solidFill>
                <a:latin typeface="Times New Roman" panose="02020603050405020304" pitchFamily="18" charset="0"/>
                <a:cs typeface="Times New Roman" panose="02020603050405020304" pitchFamily="18" charset="0"/>
              </a:rPr>
              <a:t>ŞİMDİ SIRA SİZDE</a:t>
            </a:r>
            <a:endParaRPr lang="tr-TR" altLang="tr-TR" sz="3600" b="1" dirty="0">
              <a:solidFill>
                <a:srgbClr val="C00000"/>
              </a:solidFill>
              <a:latin typeface="Times New Roman" panose="02020603050405020304" pitchFamily="18" charset="0"/>
              <a:cs typeface="Times New Roman" panose="02020603050405020304" pitchFamily="18" charset="0"/>
            </a:endParaRPr>
          </a:p>
        </p:txBody>
      </p:sp>
      <p:pic>
        <p:nvPicPr>
          <p:cNvPr id="4102" name="Resim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783763"/>
            <a:ext cx="9144000" cy="144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lt Başlık 2">
            <a:extLst>
              <a:ext uri="{FF2B5EF4-FFF2-40B4-BE49-F238E27FC236}">
                <a16:creationId xmlns:a16="http://schemas.microsoft.com/office/drawing/2014/main" id="{3A6C1FDE-BE0F-EF40-A648-AB47C9CDBBCA}"/>
              </a:ext>
            </a:extLst>
          </p:cNvPr>
          <p:cNvSpPr txBox="1">
            <a:spLocks/>
          </p:cNvSpPr>
          <p:nvPr/>
        </p:nvSpPr>
        <p:spPr bwMode="auto">
          <a:xfrm>
            <a:off x="7524328" y="6291093"/>
            <a:ext cx="2547938" cy="347662"/>
          </a:xfrm>
          <a:prstGeom prst="rect">
            <a:avLst/>
          </a:prstGeom>
        </p:spPr>
        <p:txBody>
          <a:bodyPr>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fontAlgn="auto">
              <a:spcAft>
                <a:spcPts val="0"/>
              </a:spcAft>
              <a:defRPr/>
            </a:pPr>
            <a:r>
              <a:rPr lang="tr-TR" sz="1200" dirty="0" smtClean="0"/>
              <a:t>www.okan.edu.tr</a:t>
            </a:r>
            <a:endParaRPr lang="tr-TR" sz="1200" dirty="0"/>
          </a:p>
        </p:txBody>
      </p:sp>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5991577"/>
            <a:ext cx="1028018" cy="792088"/>
          </a:xfrm>
          <a:prstGeom prst="rect">
            <a:avLst/>
          </a:prstGeom>
        </p:spPr>
      </p:pic>
      <p:sp>
        <p:nvSpPr>
          <p:cNvPr id="3" name="Metin kutusu 2"/>
          <p:cNvSpPr txBox="1"/>
          <p:nvPr/>
        </p:nvSpPr>
        <p:spPr>
          <a:xfrm>
            <a:off x="323528" y="2395100"/>
            <a:ext cx="4896544" cy="1815882"/>
          </a:xfrm>
          <a:prstGeom prst="rect">
            <a:avLst/>
          </a:prstGeom>
          <a:noFill/>
        </p:spPr>
        <p:txBody>
          <a:bodyPr wrap="square" rtlCol="0">
            <a:spAutoFit/>
          </a:bodyPr>
          <a:lstStyle/>
          <a:p>
            <a:pPr marL="457200" indent="-457200" algn="just">
              <a:buFont typeface="Wingdings" panose="05000000000000000000" pitchFamily="2" charset="2"/>
              <a:buChar char="Ø"/>
            </a:pPr>
            <a:r>
              <a:rPr lang="tr-TR" sz="1900" b="1" dirty="0">
                <a:solidFill>
                  <a:srgbClr val="002060"/>
                </a:solidFill>
                <a:latin typeface="Times New Roman" panose="02020603050405020304" pitchFamily="18" charset="0"/>
                <a:ea typeface="Times New Roman"/>
                <a:cs typeface="Times New Roman" panose="02020603050405020304" pitchFamily="18" charset="0"/>
                <a:sym typeface="Times New Roman Semi-Bold"/>
              </a:rPr>
              <a:t>Başhekim de dâhil olmak üzere göreve yeni başlayan personele hastanenin yapısı, prosedürler ve Görev Tanımları ilgili yazılı evrak verilmemiştir. </a:t>
            </a:r>
          </a:p>
          <a:p>
            <a:pPr algn="just"/>
            <a:endParaRPr lang="tr-TR" b="1" noProof="1" smtClean="0">
              <a:solidFill>
                <a:schemeClr val="tx2">
                  <a:lumMod val="75000"/>
                </a:schemeClr>
              </a:solidFill>
              <a:latin typeface="Times New Roman" panose="02020603050405020304" pitchFamily="18" charset="0"/>
              <a:ea typeface="Times New Roman Semi-Bold"/>
              <a:cs typeface="Times New Roman" panose="02020603050405020304" pitchFamily="18" charset="0"/>
              <a:sym typeface="Times New Roman Semi-Bold"/>
            </a:endParaRPr>
          </a:p>
          <a:p>
            <a:pPr marL="285750" indent="-285750">
              <a:buFont typeface="Wingdings" panose="05000000000000000000" pitchFamily="2" charset="2"/>
              <a:buChar char="Ø"/>
            </a:pPr>
            <a:endParaRPr lang="tr-TR" dirty="0"/>
          </a:p>
        </p:txBody>
      </p:sp>
      <p:sp>
        <p:nvSpPr>
          <p:cNvPr id="8" name="Freeform 7"/>
          <p:cNvSpPr/>
          <p:nvPr/>
        </p:nvSpPr>
        <p:spPr>
          <a:xfrm>
            <a:off x="5436096" y="1346909"/>
            <a:ext cx="3076645" cy="3912265"/>
          </a:xfrm>
          <a:custGeom>
            <a:avLst/>
            <a:gdLst/>
            <a:ahLst/>
            <a:cxnLst/>
            <a:rect l="l" t="t" r="r" b="b"/>
            <a:pathLst>
              <a:path w="3414510" h="6854523">
                <a:moveTo>
                  <a:pt x="0" y="0"/>
                </a:moveTo>
                <a:lnTo>
                  <a:pt x="3414510" y="0"/>
                </a:lnTo>
                <a:lnTo>
                  <a:pt x="3414510" y="6854523"/>
                </a:lnTo>
                <a:lnTo>
                  <a:pt x="0" y="6854523"/>
                </a:lnTo>
                <a:lnTo>
                  <a:pt x="0" y="0"/>
                </a:lnTo>
                <a:close/>
              </a:path>
            </a:pathLst>
          </a:custGeom>
          <a:blipFill>
            <a:blip r:embed="rId4"/>
            <a:stretch>
              <a:fillRect t="-2120" b="-11685"/>
            </a:stretch>
          </a:blipFill>
          <a:ln>
            <a:solidFill>
              <a:srgbClr val="002060"/>
            </a:solidFill>
          </a:ln>
        </p:spPr>
      </p:sp>
    </p:spTree>
    <p:extLst>
      <p:ext uri="{BB962C8B-B14F-4D97-AF65-F5344CB8AC3E}">
        <p14:creationId xmlns:p14="http://schemas.microsoft.com/office/powerpoint/2010/main" val="225845174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Başlık 1"/>
          <p:cNvSpPr>
            <a:spLocks noGrp="1"/>
          </p:cNvSpPr>
          <p:nvPr>
            <p:ph type="title"/>
          </p:nvPr>
        </p:nvSpPr>
        <p:spPr>
          <a:xfrm>
            <a:off x="-185700" y="137968"/>
            <a:ext cx="9515400" cy="1143000"/>
          </a:xfrm>
        </p:spPr>
        <p:txBody>
          <a:bodyPr/>
          <a:lstStyle/>
          <a:p>
            <a:r>
              <a:rPr lang="tr-TR" altLang="tr-TR" sz="3600" b="1" dirty="0" smtClean="0">
                <a:solidFill>
                  <a:srgbClr val="112F63"/>
                </a:solidFill>
                <a:latin typeface="Times New Roman" panose="02020603050405020304" pitchFamily="18" charset="0"/>
                <a:cs typeface="Times New Roman" panose="02020603050405020304" pitchFamily="18" charset="0"/>
              </a:rPr>
              <a:t>KATILIMINIZ İÇİN TEŞEKKÜRLER!</a:t>
            </a:r>
            <a:endParaRPr lang="tr-TR" altLang="tr-TR" sz="3600" b="1" dirty="0">
              <a:solidFill>
                <a:srgbClr val="112F63"/>
              </a:solidFill>
              <a:latin typeface="Times New Roman" panose="02020603050405020304" pitchFamily="18" charset="0"/>
              <a:cs typeface="Times New Roman" panose="02020603050405020304" pitchFamily="18" charset="0"/>
            </a:endParaRPr>
          </a:p>
        </p:txBody>
      </p:sp>
      <p:pic>
        <p:nvPicPr>
          <p:cNvPr id="4102" name="Resim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783763"/>
            <a:ext cx="9144000" cy="144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lt Başlık 2">
            <a:extLst>
              <a:ext uri="{FF2B5EF4-FFF2-40B4-BE49-F238E27FC236}">
                <a16:creationId xmlns:a16="http://schemas.microsoft.com/office/drawing/2014/main" id="{3A6C1FDE-BE0F-EF40-A648-AB47C9CDBBCA}"/>
              </a:ext>
            </a:extLst>
          </p:cNvPr>
          <p:cNvSpPr txBox="1">
            <a:spLocks/>
          </p:cNvSpPr>
          <p:nvPr/>
        </p:nvSpPr>
        <p:spPr bwMode="auto">
          <a:xfrm>
            <a:off x="7524328" y="6291093"/>
            <a:ext cx="2547938" cy="347662"/>
          </a:xfrm>
          <a:prstGeom prst="rect">
            <a:avLst/>
          </a:prstGeom>
        </p:spPr>
        <p:txBody>
          <a:bodyPr>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fontAlgn="auto">
              <a:spcAft>
                <a:spcPts val="0"/>
              </a:spcAft>
              <a:defRPr/>
            </a:pPr>
            <a:r>
              <a:rPr lang="tr-TR" sz="1200" dirty="0" smtClean="0"/>
              <a:t>www.okan.edu.tr</a:t>
            </a:r>
            <a:endParaRPr lang="tr-TR" sz="1200" dirty="0"/>
          </a:p>
        </p:txBody>
      </p:sp>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5991577"/>
            <a:ext cx="1028018" cy="792088"/>
          </a:xfrm>
          <a:prstGeom prst="rect">
            <a:avLst/>
          </a:prstGeom>
        </p:spPr>
      </p:pic>
      <p:sp>
        <p:nvSpPr>
          <p:cNvPr id="3" name="Metin kutusu 2"/>
          <p:cNvSpPr txBox="1"/>
          <p:nvPr/>
        </p:nvSpPr>
        <p:spPr>
          <a:xfrm>
            <a:off x="-7992" y="1751841"/>
            <a:ext cx="5472608" cy="2800767"/>
          </a:xfrm>
          <a:prstGeom prst="rect">
            <a:avLst/>
          </a:prstGeom>
          <a:noFill/>
        </p:spPr>
        <p:txBody>
          <a:bodyPr wrap="square" rtlCol="0">
            <a:spAutoFit/>
          </a:bodyPr>
          <a:lstStyle/>
          <a:p>
            <a:pPr lvl="0" algn="ctr" eaLnBrk="1" fontAlgn="auto" hangingPunct="1">
              <a:lnSpc>
                <a:spcPts val="8399"/>
              </a:lnSpc>
              <a:spcBef>
                <a:spcPts val="0"/>
              </a:spcBef>
              <a:spcAft>
                <a:spcPts val="0"/>
              </a:spcAft>
            </a:pPr>
            <a:r>
              <a:rPr lang="tr-TR" sz="2400" b="1" spc="-139" noProof="1" smtClean="0">
                <a:solidFill>
                  <a:srgbClr val="002060"/>
                </a:solidFill>
                <a:latin typeface="Times New Roman" panose="02020603050405020304" pitchFamily="18" charset="0"/>
                <a:ea typeface="Times New Roman Bold"/>
                <a:cs typeface="Times New Roman" panose="02020603050405020304" pitchFamily="18" charset="0"/>
                <a:sym typeface="Times New Roman Bold"/>
              </a:rPr>
              <a:t>Hiçbir şey ve durum iyileştirilemeyecek kadar</a:t>
            </a:r>
          </a:p>
          <a:p>
            <a:pPr lvl="0" algn="ctr" eaLnBrk="1" fontAlgn="auto" hangingPunct="1">
              <a:lnSpc>
                <a:spcPts val="8399"/>
              </a:lnSpc>
              <a:spcBef>
                <a:spcPts val="0"/>
              </a:spcBef>
              <a:spcAft>
                <a:spcPts val="0"/>
              </a:spcAft>
            </a:pPr>
            <a:r>
              <a:rPr lang="tr-TR" sz="3600" b="1" spc="-139" noProof="1" smtClean="0">
                <a:solidFill>
                  <a:srgbClr val="C00000"/>
                </a:solidFill>
                <a:latin typeface="Times New Roman" panose="02020603050405020304" pitchFamily="18" charset="0"/>
                <a:ea typeface="Times New Roman Bold"/>
                <a:cs typeface="Times New Roman" panose="02020603050405020304" pitchFamily="18" charset="0"/>
                <a:sym typeface="Times New Roman Bold"/>
              </a:rPr>
              <a:t>mükemmel değildir… </a:t>
            </a:r>
          </a:p>
          <a:p>
            <a:pPr algn="just"/>
            <a:endParaRPr lang="tr-TR" b="1" noProof="1" smtClean="0">
              <a:solidFill>
                <a:schemeClr val="tx2">
                  <a:lumMod val="75000"/>
                </a:schemeClr>
              </a:solidFill>
              <a:latin typeface="Times New Roman" panose="02020603050405020304" pitchFamily="18" charset="0"/>
              <a:ea typeface="Times New Roman Semi-Bold"/>
              <a:cs typeface="Times New Roman" panose="02020603050405020304" pitchFamily="18" charset="0"/>
              <a:sym typeface="Times New Roman Semi-Bold"/>
            </a:endParaRPr>
          </a:p>
          <a:p>
            <a:pPr marL="285750" indent="-285750">
              <a:buFont typeface="Wingdings" panose="05000000000000000000" pitchFamily="2" charset="2"/>
              <a:buChar char="Ø"/>
            </a:pPr>
            <a:endParaRPr lang="tr-TR" dirty="0"/>
          </a:p>
        </p:txBody>
      </p:sp>
      <p:pic>
        <p:nvPicPr>
          <p:cNvPr id="10" name="Resim 9"/>
          <p:cNvPicPr>
            <a:picLocks noChangeAspect="1"/>
          </p:cNvPicPr>
          <p:nvPr/>
        </p:nvPicPr>
        <p:blipFill>
          <a:blip r:embed="rId4"/>
          <a:stretch>
            <a:fillRect/>
          </a:stretch>
        </p:blipFill>
        <p:spPr>
          <a:xfrm>
            <a:off x="5560067" y="1547793"/>
            <a:ext cx="3238230" cy="3212428"/>
          </a:xfrm>
          <a:prstGeom prst="rect">
            <a:avLst/>
          </a:prstGeom>
          <a:solidFill>
            <a:srgbClr val="002060"/>
          </a:solidFill>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TextBox 6"/>
          <p:cNvSpPr txBox="1"/>
          <p:nvPr/>
        </p:nvSpPr>
        <p:spPr>
          <a:xfrm>
            <a:off x="-2478117" y="4151303"/>
            <a:ext cx="10412858" cy="790575"/>
          </a:xfrm>
          <a:prstGeom prst="rect">
            <a:avLst/>
          </a:prstGeom>
        </p:spPr>
        <p:txBody>
          <a:bodyPr lIns="0" tIns="0" rIns="0" bIns="0" rtlCol="0" anchor="t">
            <a:spAutoFit/>
          </a:bodyPr>
          <a:lstStyle/>
          <a:p>
            <a:pPr marL="0" lvl="0" indent="0" algn="ctr">
              <a:lnSpc>
                <a:spcPts val="5520"/>
              </a:lnSpc>
              <a:spcBef>
                <a:spcPct val="0"/>
              </a:spcBef>
            </a:pPr>
            <a:r>
              <a:rPr lang="en-US" sz="4600" dirty="0">
                <a:solidFill>
                  <a:srgbClr val="33326D"/>
                </a:solidFill>
                <a:latin typeface="Times New Roman"/>
                <a:ea typeface="Times New Roman"/>
                <a:cs typeface="Times New Roman"/>
                <a:sym typeface="Times New Roman"/>
              </a:rPr>
              <a:t>KAIZEN</a:t>
            </a:r>
          </a:p>
        </p:txBody>
      </p:sp>
    </p:spTree>
    <p:extLst>
      <p:ext uri="{BB962C8B-B14F-4D97-AF65-F5344CB8AC3E}">
        <p14:creationId xmlns:p14="http://schemas.microsoft.com/office/powerpoint/2010/main" val="33510239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Başlık 1"/>
          <p:cNvSpPr>
            <a:spLocks noGrp="1"/>
          </p:cNvSpPr>
          <p:nvPr>
            <p:ph type="title"/>
          </p:nvPr>
        </p:nvSpPr>
        <p:spPr>
          <a:xfrm>
            <a:off x="457200" y="213825"/>
            <a:ext cx="8229600" cy="1143000"/>
          </a:xfrm>
        </p:spPr>
        <p:txBody>
          <a:bodyPr/>
          <a:lstStyle/>
          <a:p>
            <a:r>
              <a:rPr lang="tr-TR" altLang="tr-TR" sz="3600" b="1" dirty="0" smtClean="0">
                <a:solidFill>
                  <a:srgbClr val="112F63"/>
                </a:solidFill>
                <a:latin typeface="Times New Roman" panose="02020603050405020304" pitchFamily="18" charset="0"/>
                <a:cs typeface="Times New Roman" panose="02020603050405020304" pitchFamily="18" charset="0"/>
              </a:rPr>
              <a:t>KALİTE YÖNETİMİ BİRİMİ EKİBİ</a:t>
            </a:r>
            <a:endParaRPr lang="tr-TR" altLang="tr-TR" sz="3600" b="1" dirty="0">
              <a:solidFill>
                <a:srgbClr val="112F63"/>
              </a:solidFill>
              <a:latin typeface="Times New Roman" panose="02020603050405020304" pitchFamily="18" charset="0"/>
              <a:cs typeface="Times New Roman" panose="02020603050405020304" pitchFamily="18" charset="0"/>
            </a:endParaRPr>
          </a:p>
        </p:txBody>
      </p:sp>
      <p:pic>
        <p:nvPicPr>
          <p:cNvPr id="4102" name="Resim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783763"/>
            <a:ext cx="9144000" cy="144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lt Başlık 2">
            <a:extLst>
              <a:ext uri="{FF2B5EF4-FFF2-40B4-BE49-F238E27FC236}">
                <a16:creationId xmlns:a16="http://schemas.microsoft.com/office/drawing/2014/main" id="{3A6C1FDE-BE0F-EF40-A648-AB47C9CDBBCA}"/>
              </a:ext>
            </a:extLst>
          </p:cNvPr>
          <p:cNvSpPr txBox="1">
            <a:spLocks/>
          </p:cNvSpPr>
          <p:nvPr/>
        </p:nvSpPr>
        <p:spPr bwMode="auto">
          <a:xfrm>
            <a:off x="7524328" y="6291093"/>
            <a:ext cx="2547938" cy="347662"/>
          </a:xfrm>
          <a:prstGeom prst="rect">
            <a:avLst/>
          </a:prstGeom>
        </p:spPr>
        <p:txBody>
          <a:bodyPr>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fontAlgn="auto">
              <a:spcAft>
                <a:spcPts val="0"/>
              </a:spcAft>
              <a:defRPr/>
            </a:pPr>
            <a:r>
              <a:rPr lang="tr-TR" sz="1200" dirty="0" smtClean="0"/>
              <a:t>www.okan.edu.tr</a:t>
            </a:r>
            <a:endParaRPr lang="tr-TR" sz="1200" dirty="0"/>
          </a:p>
        </p:txBody>
      </p:sp>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5991577"/>
            <a:ext cx="1028018" cy="792088"/>
          </a:xfrm>
          <a:prstGeom prst="rect">
            <a:avLst/>
          </a:prstGeom>
        </p:spPr>
      </p:pic>
      <p:sp>
        <p:nvSpPr>
          <p:cNvPr id="11" name="Freeform 4"/>
          <p:cNvSpPr/>
          <p:nvPr/>
        </p:nvSpPr>
        <p:spPr>
          <a:xfrm>
            <a:off x="863588" y="1679990"/>
            <a:ext cx="1944216" cy="1921756"/>
          </a:xfrm>
          <a:custGeom>
            <a:avLst/>
            <a:gdLst/>
            <a:ahLst/>
            <a:cxnLst/>
            <a:rect l="l" t="t" r="r" b="b"/>
            <a:pathLst>
              <a:path w="4323929" h="4120231">
                <a:moveTo>
                  <a:pt x="0" y="0"/>
                </a:moveTo>
                <a:lnTo>
                  <a:pt x="4323929" y="0"/>
                </a:lnTo>
                <a:lnTo>
                  <a:pt x="4323929" y="4120231"/>
                </a:lnTo>
                <a:lnTo>
                  <a:pt x="0" y="4120231"/>
                </a:lnTo>
                <a:lnTo>
                  <a:pt x="0" y="0"/>
                </a:lnTo>
                <a:close/>
              </a:path>
            </a:pathLst>
          </a:custGeom>
          <a:blipFill>
            <a:blip r:embed="rId4"/>
            <a:stretch>
              <a:fillRect l="-25767" r="-36528" b="-27566"/>
            </a:stretch>
          </a:blipFill>
        </p:spPr>
      </p:sp>
      <p:sp>
        <p:nvSpPr>
          <p:cNvPr id="4" name="Metin kutusu 3"/>
          <p:cNvSpPr txBox="1"/>
          <p:nvPr/>
        </p:nvSpPr>
        <p:spPr>
          <a:xfrm>
            <a:off x="457200" y="3707950"/>
            <a:ext cx="2670706" cy="738664"/>
          </a:xfrm>
          <a:prstGeom prst="rect">
            <a:avLst/>
          </a:prstGeom>
          <a:noFill/>
        </p:spPr>
        <p:txBody>
          <a:bodyPr wrap="square" rtlCol="0">
            <a:spAutoFit/>
          </a:bodyPr>
          <a:lstStyle/>
          <a:p>
            <a:pPr algn="ctr"/>
            <a:r>
              <a:rPr lang="tr-TR" sz="1400" b="1" dirty="0" smtClean="0">
                <a:latin typeface="Times New Roman" panose="02020603050405020304" pitchFamily="18" charset="0"/>
                <a:cs typeface="Times New Roman" panose="02020603050405020304" pitchFamily="18" charset="0"/>
              </a:rPr>
              <a:t>Banu AÇIKGÖZ</a:t>
            </a:r>
          </a:p>
          <a:p>
            <a:pPr algn="ctr"/>
            <a:r>
              <a:rPr lang="tr-TR" sz="1400" b="1" dirty="0" smtClean="0">
                <a:latin typeface="Times New Roman" panose="02020603050405020304" pitchFamily="18" charset="0"/>
                <a:cs typeface="Times New Roman" panose="02020603050405020304" pitchFamily="18" charset="0"/>
              </a:rPr>
              <a:t>Kalite Yöneticisi</a:t>
            </a:r>
          </a:p>
          <a:p>
            <a:pPr algn="ctr"/>
            <a:r>
              <a:rPr lang="tr-TR" sz="1400" b="1" noProof="1" smtClean="0">
                <a:latin typeface="Times New Roman" panose="02020603050405020304" pitchFamily="18" charset="0"/>
                <a:cs typeface="Times New Roman" panose="02020603050405020304" pitchFamily="18" charset="0"/>
              </a:rPr>
              <a:t>banu.acikgoz@</a:t>
            </a:r>
            <a:r>
              <a:rPr lang="tr-TR" sz="1400" b="1" dirty="0" smtClean="0">
                <a:latin typeface="Times New Roman" panose="02020603050405020304" pitchFamily="18" charset="0"/>
                <a:cs typeface="Times New Roman" panose="02020603050405020304" pitchFamily="18" charset="0"/>
              </a:rPr>
              <a:t>okan.edu.tr</a:t>
            </a:r>
            <a:endParaRPr lang="tr-TR" sz="1400" b="1" dirty="0">
              <a:latin typeface="Times New Roman" panose="02020603050405020304" pitchFamily="18" charset="0"/>
              <a:cs typeface="Times New Roman" panose="02020603050405020304" pitchFamily="18" charset="0"/>
            </a:endParaRPr>
          </a:p>
        </p:txBody>
      </p:sp>
      <p:sp>
        <p:nvSpPr>
          <p:cNvPr id="5" name="Metin kutusu 4"/>
          <p:cNvSpPr txBox="1"/>
          <p:nvPr/>
        </p:nvSpPr>
        <p:spPr>
          <a:xfrm>
            <a:off x="3023828" y="3739849"/>
            <a:ext cx="3096344" cy="738664"/>
          </a:xfrm>
          <a:prstGeom prst="rect">
            <a:avLst/>
          </a:prstGeom>
          <a:noFill/>
        </p:spPr>
        <p:txBody>
          <a:bodyPr wrap="square" rtlCol="0">
            <a:spAutoFit/>
          </a:bodyPr>
          <a:lstStyle/>
          <a:p>
            <a:pPr algn="ctr"/>
            <a:r>
              <a:rPr lang="tr-TR" sz="1400" b="1" dirty="0" smtClean="0">
                <a:latin typeface="Times New Roman" panose="02020603050405020304" pitchFamily="18" charset="0"/>
                <a:cs typeface="Times New Roman" panose="02020603050405020304" pitchFamily="18" charset="0"/>
              </a:rPr>
              <a:t>Ecem POYRAZ YILDIRIM</a:t>
            </a:r>
          </a:p>
          <a:p>
            <a:pPr algn="ctr"/>
            <a:r>
              <a:rPr lang="tr-TR" sz="1400" b="1" dirty="0" smtClean="0">
                <a:latin typeface="Times New Roman" panose="02020603050405020304" pitchFamily="18" charset="0"/>
                <a:cs typeface="Times New Roman" panose="02020603050405020304" pitchFamily="18" charset="0"/>
              </a:rPr>
              <a:t>Kalite Kıdemli Uzmanı</a:t>
            </a:r>
          </a:p>
          <a:p>
            <a:pPr algn="ctr"/>
            <a:r>
              <a:rPr lang="tr-TR" sz="1400" b="1" dirty="0" smtClean="0">
                <a:latin typeface="Times New Roman" panose="02020603050405020304" pitchFamily="18" charset="0"/>
                <a:cs typeface="Times New Roman" panose="02020603050405020304" pitchFamily="18" charset="0"/>
              </a:rPr>
              <a:t>ecem.poyraz@okan.edu.tr</a:t>
            </a:r>
            <a:endParaRPr lang="tr-TR" sz="1400" b="1" dirty="0">
              <a:latin typeface="Times New Roman" panose="02020603050405020304" pitchFamily="18" charset="0"/>
              <a:cs typeface="Times New Roman" panose="02020603050405020304" pitchFamily="18" charset="0"/>
            </a:endParaRPr>
          </a:p>
        </p:txBody>
      </p:sp>
      <p:pic>
        <p:nvPicPr>
          <p:cNvPr id="7" name="Resim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19972" y="1679990"/>
            <a:ext cx="2032147" cy="1921756"/>
          </a:xfrm>
          <a:prstGeom prst="rect">
            <a:avLst/>
          </a:prstGeom>
        </p:spPr>
      </p:pic>
      <p:pic>
        <p:nvPicPr>
          <p:cNvPr id="14" name="Resim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76358" y="1679990"/>
            <a:ext cx="1944216" cy="1967721"/>
          </a:xfrm>
          <a:prstGeom prst="rect">
            <a:avLst/>
          </a:prstGeom>
        </p:spPr>
      </p:pic>
      <p:sp>
        <p:nvSpPr>
          <p:cNvPr id="15" name="Dikdörtgen 14"/>
          <p:cNvSpPr/>
          <p:nvPr/>
        </p:nvSpPr>
        <p:spPr>
          <a:xfrm>
            <a:off x="5238328" y="3739849"/>
            <a:ext cx="4572000" cy="738664"/>
          </a:xfrm>
          <a:prstGeom prst="rect">
            <a:avLst/>
          </a:prstGeom>
        </p:spPr>
        <p:txBody>
          <a:bodyPr>
            <a:spAutoFit/>
          </a:bodyPr>
          <a:lstStyle/>
          <a:p>
            <a:pPr algn="ctr"/>
            <a:r>
              <a:rPr lang="tr-TR" sz="1400" b="1" dirty="0">
                <a:latin typeface="Times New Roman" panose="02020603050405020304" pitchFamily="18" charset="0"/>
                <a:cs typeface="Times New Roman" panose="02020603050405020304" pitchFamily="18" charset="0"/>
              </a:rPr>
              <a:t>Kutluay Doğukan TAŞDEMİR</a:t>
            </a:r>
          </a:p>
          <a:p>
            <a:pPr algn="ctr"/>
            <a:r>
              <a:rPr lang="tr-TR" sz="1400" b="1" dirty="0">
                <a:latin typeface="Times New Roman" panose="02020603050405020304" pitchFamily="18" charset="0"/>
                <a:cs typeface="Times New Roman" panose="02020603050405020304" pitchFamily="18" charset="0"/>
              </a:rPr>
              <a:t>Kalite Kıdemli Uzmanı</a:t>
            </a:r>
          </a:p>
          <a:p>
            <a:pPr algn="ctr"/>
            <a:r>
              <a:rPr lang="tr-TR" sz="1400" b="1" dirty="0">
                <a:latin typeface="Times New Roman" panose="02020603050405020304" pitchFamily="18" charset="0"/>
                <a:cs typeface="Times New Roman" panose="02020603050405020304" pitchFamily="18" charset="0"/>
              </a:rPr>
              <a:t>dogukan.tasdemir@okan.edu.tr</a:t>
            </a:r>
          </a:p>
        </p:txBody>
      </p:sp>
    </p:spTree>
  </p:cSld>
  <p:clrMapOvr>
    <a:masterClrMapping/>
  </p:clrMapOvr>
  <p:transition spd="slow">
    <p:randomBar dir="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Başlık 1"/>
          <p:cNvSpPr>
            <a:spLocks noGrp="1"/>
          </p:cNvSpPr>
          <p:nvPr>
            <p:ph type="title"/>
          </p:nvPr>
        </p:nvSpPr>
        <p:spPr>
          <a:xfrm>
            <a:off x="457200" y="167822"/>
            <a:ext cx="8229600" cy="1143000"/>
          </a:xfrm>
        </p:spPr>
        <p:txBody>
          <a:bodyPr/>
          <a:lstStyle/>
          <a:p>
            <a:r>
              <a:rPr lang="tr-TR" altLang="tr-TR" sz="4000" b="1" dirty="0" smtClean="0">
                <a:solidFill>
                  <a:srgbClr val="112F63"/>
                </a:solidFill>
                <a:latin typeface="Times New Roman" panose="02020603050405020304" pitchFamily="18" charset="0"/>
                <a:cs typeface="Times New Roman" panose="02020603050405020304" pitchFamily="18" charset="0"/>
              </a:rPr>
              <a:t>KALİTE KOMİSYONU ÜYELERİ</a:t>
            </a:r>
            <a:endParaRPr lang="tr-TR" altLang="tr-TR" sz="4000" b="1" dirty="0">
              <a:solidFill>
                <a:srgbClr val="112F63"/>
              </a:solidFill>
              <a:latin typeface="Times New Roman" panose="02020603050405020304" pitchFamily="18" charset="0"/>
              <a:cs typeface="Times New Roman" panose="02020603050405020304" pitchFamily="18" charset="0"/>
            </a:endParaRPr>
          </a:p>
        </p:txBody>
      </p:sp>
      <p:pic>
        <p:nvPicPr>
          <p:cNvPr id="4102" name="Resim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783763"/>
            <a:ext cx="9144000" cy="144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lt Başlık 2">
            <a:extLst>
              <a:ext uri="{FF2B5EF4-FFF2-40B4-BE49-F238E27FC236}">
                <a16:creationId xmlns:a16="http://schemas.microsoft.com/office/drawing/2014/main" id="{3A6C1FDE-BE0F-EF40-A648-AB47C9CDBBCA}"/>
              </a:ext>
            </a:extLst>
          </p:cNvPr>
          <p:cNvSpPr txBox="1">
            <a:spLocks/>
          </p:cNvSpPr>
          <p:nvPr/>
        </p:nvSpPr>
        <p:spPr bwMode="auto">
          <a:xfrm>
            <a:off x="7524328" y="6291093"/>
            <a:ext cx="2547938" cy="347662"/>
          </a:xfrm>
          <a:prstGeom prst="rect">
            <a:avLst/>
          </a:prstGeom>
        </p:spPr>
        <p:txBody>
          <a:bodyPr>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fontAlgn="auto">
              <a:spcAft>
                <a:spcPts val="0"/>
              </a:spcAft>
              <a:defRPr/>
            </a:pPr>
            <a:r>
              <a:rPr lang="tr-TR" sz="1200" dirty="0" smtClean="0"/>
              <a:t>www.okan.edu.tr</a:t>
            </a:r>
            <a:endParaRPr lang="tr-TR" sz="1200" dirty="0"/>
          </a:p>
        </p:txBody>
      </p:sp>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5991577"/>
            <a:ext cx="1028018" cy="792088"/>
          </a:xfrm>
          <a:prstGeom prst="rect">
            <a:avLst/>
          </a:prstGeom>
        </p:spPr>
      </p:pic>
      <p:sp>
        <p:nvSpPr>
          <p:cNvPr id="3" name="Metin kutusu 2"/>
          <p:cNvSpPr txBox="1"/>
          <p:nvPr/>
        </p:nvSpPr>
        <p:spPr>
          <a:xfrm>
            <a:off x="353628" y="1528115"/>
            <a:ext cx="8323030" cy="1954381"/>
          </a:xfrm>
          <a:prstGeom prst="rect">
            <a:avLst/>
          </a:prstGeom>
          <a:noFill/>
        </p:spPr>
        <p:txBody>
          <a:bodyPr wrap="square" rtlCol="0">
            <a:spAutoFit/>
          </a:bodyPr>
          <a:lstStyle/>
          <a:p>
            <a:pPr marL="285750" indent="-285750" algn="just">
              <a:buFont typeface="Wingdings" panose="05000000000000000000" pitchFamily="2" charset="2"/>
              <a:buChar char="Ø"/>
            </a:pPr>
            <a:r>
              <a:rPr lang="tr-TR" sz="1700" b="1" noProof="1">
                <a:solidFill>
                  <a:schemeClr val="tx2">
                    <a:lumMod val="75000"/>
                  </a:schemeClr>
                </a:solidFill>
                <a:latin typeface="Times New Roman" panose="02020603050405020304" pitchFamily="18" charset="0"/>
                <a:ea typeface="Times New Roman Semi-Bold"/>
                <a:cs typeface="Times New Roman" panose="02020603050405020304" pitchFamily="18" charset="0"/>
                <a:sym typeface="Times New Roman Semi-Bold"/>
              </a:rPr>
              <a:t>23/10/2024  tarihli ve 14 sayılı senato toplantısında yürülüğe giren </a:t>
            </a:r>
            <a:r>
              <a:rPr lang="tr-TR" sz="1700" b="1" noProof="1">
                <a:solidFill>
                  <a:srgbClr val="C00000"/>
                </a:solidFill>
                <a:latin typeface="Times New Roman" panose="02020603050405020304" pitchFamily="18" charset="0"/>
                <a:ea typeface="Times New Roman Semi-Bold"/>
                <a:cs typeface="Times New Roman" panose="02020603050405020304" pitchFamily="18" charset="0"/>
                <a:sym typeface="Times New Roman Semi-Bold"/>
              </a:rPr>
              <a:t>‘’İstanbul Okan Üniversitesi Kalite Güvence Yönergesi’’ </a:t>
            </a:r>
            <a:r>
              <a:rPr lang="tr-TR" sz="1700" b="1" noProof="1">
                <a:solidFill>
                  <a:schemeClr val="tx2">
                    <a:lumMod val="75000"/>
                  </a:schemeClr>
                </a:solidFill>
                <a:latin typeface="Times New Roman" panose="02020603050405020304" pitchFamily="18" charset="0"/>
                <a:ea typeface="Times New Roman Semi-Bold"/>
                <a:cs typeface="Times New Roman" panose="02020603050405020304" pitchFamily="18" charset="0"/>
                <a:sym typeface="Times New Roman Semi-Bold"/>
              </a:rPr>
              <a:t>kapsamında Akademik ve İdari birimlerden oluşan Kalite Komisyon üyeleri güncellenmiştir.</a:t>
            </a:r>
          </a:p>
          <a:p>
            <a:pPr marL="285750" indent="-285750" algn="just">
              <a:buFont typeface="Wingdings" panose="05000000000000000000" pitchFamily="2" charset="2"/>
              <a:buChar char="Ø"/>
            </a:pPr>
            <a:endParaRPr lang="tr-TR" sz="1700" b="1" noProof="1" smtClean="0">
              <a:solidFill>
                <a:schemeClr val="tx2">
                  <a:lumMod val="75000"/>
                </a:schemeClr>
              </a:solidFill>
              <a:latin typeface="Times New Roman" panose="02020603050405020304" pitchFamily="18" charset="0"/>
              <a:ea typeface="Times New Roman Semi-Bold"/>
              <a:cs typeface="Times New Roman" panose="02020603050405020304" pitchFamily="18" charset="0"/>
              <a:sym typeface="Times New Roman Semi-Bold"/>
            </a:endParaRPr>
          </a:p>
          <a:p>
            <a:pPr marL="285750" indent="-285750" algn="just">
              <a:buFont typeface="Wingdings" panose="05000000000000000000" pitchFamily="2" charset="2"/>
              <a:buChar char="Ø"/>
            </a:pPr>
            <a:endParaRPr lang="tr-TR" sz="1700" b="1" noProof="1">
              <a:solidFill>
                <a:schemeClr val="tx2">
                  <a:lumMod val="75000"/>
                </a:schemeClr>
              </a:solidFill>
              <a:latin typeface="Times New Roman" panose="02020603050405020304" pitchFamily="18" charset="0"/>
              <a:ea typeface="Times New Roman Semi-Bold"/>
              <a:cs typeface="Times New Roman" panose="02020603050405020304" pitchFamily="18" charset="0"/>
              <a:sym typeface="Times New Roman Semi-Bold"/>
            </a:endParaRPr>
          </a:p>
          <a:p>
            <a:pPr marL="285750" indent="-285750" algn="just">
              <a:buFont typeface="Wingdings" panose="05000000000000000000" pitchFamily="2" charset="2"/>
              <a:buChar char="Ø"/>
            </a:pPr>
            <a:endParaRPr lang="tr-TR" b="1" noProof="1" smtClean="0">
              <a:solidFill>
                <a:schemeClr val="tx2">
                  <a:lumMod val="75000"/>
                </a:schemeClr>
              </a:solidFill>
              <a:latin typeface="Times New Roman" panose="02020603050405020304" pitchFamily="18" charset="0"/>
              <a:ea typeface="Times New Roman Semi-Bold"/>
              <a:cs typeface="Times New Roman" panose="02020603050405020304" pitchFamily="18" charset="0"/>
              <a:sym typeface="Times New Roman Semi-Bold"/>
            </a:endParaRPr>
          </a:p>
          <a:p>
            <a:pPr marL="285750" indent="-285750">
              <a:buFont typeface="Wingdings" panose="05000000000000000000" pitchFamily="2" charset="2"/>
              <a:buChar char="Ø"/>
            </a:pPr>
            <a:endParaRPr lang="tr-TR" dirty="0"/>
          </a:p>
        </p:txBody>
      </p:sp>
      <p:pic>
        <p:nvPicPr>
          <p:cNvPr id="4" name="Resim 3"/>
          <p:cNvPicPr>
            <a:picLocks noChangeAspect="1"/>
          </p:cNvPicPr>
          <p:nvPr/>
        </p:nvPicPr>
        <p:blipFill>
          <a:blip r:embed="rId4"/>
          <a:stretch>
            <a:fillRect/>
          </a:stretch>
        </p:blipFill>
        <p:spPr>
          <a:xfrm>
            <a:off x="2195736" y="2654468"/>
            <a:ext cx="2073658" cy="27808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Resim 5"/>
          <p:cNvPicPr>
            <a:picLocks noChangeAspect="1"/>
          </p:cNvPicPr>
          <p:nvPr/>
        </p:nvPicPr>
        <p:blipFill>
          <a:blip r:embed="rId5"/>
          <a:stretch>
            <a:fillRect/>
          </a:stretch>
        </p:blipFill>
        <p:spPr>
          <a:xfrm>
            <a:off x="4932040" y="2654468"/>
            <a:ext cx="2073658" cy="27808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3048465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Başlık 1"/>
          <p:cNvSpPr>
            <a:spLocks noGrp="1"/>
          </p:cNvSpPr>
          <p:nvPr>
            <p:ph type="title"/>
          </p:nvPr>
        </p:nvSpPr>
        <p:spPr>
          <a:xfrm>
            <a:off x="457200" y="53425"/>
            <a:ext cx="8229600" cy="1143000"/>
          </a:xfrm>
        </p:spPr>
        <p:txBody>
          <a:bodyPr/>
          <a:lstStyle/>
          <a:p>
            <a:r>
              <a:rPr lang="tr-TR" altLang="tr-TR" sz="4800" b="1" dirty="0" smtClean="0">
                <a:solidFill>
                  <a:srgbClr val="112F63"/>
                </a:solidFill>
                <a:latin typeface="Times New Roman" panose="02020603050405020304" pitchFamily="18" charset="0"/>
                <a:cs typeface="Times New Roman" panose="02020603050405020304" pitchFamily="18" charset="0"/>
              </a:rPr>
              <a:t>KALİTE KAVRAMI</a:t>
            </a:r>
            <a:endParaRPr lang="tr-TR" altLang="tr-TR" sz="4800" b="1" dirty="0">
              <a:solidFill>
                <a:srgbClr val="112F63"/>
              </a:solidFill>
              <a:latin typeface="Times New Roman" panose="02020603050405020304" pitchFamily="18" charset="0"/>
              <a:cs typeface="Times New Roman" panose="02020603050405020304" pitchFamily="18" charset="0"/>
            </a:endParaRPr>
          </a:p>
        </p:txBody>
      </p:sp>
      <p:pic>
        <p:nvPicPr>
          <p:cNvPr id="4102" name="Resim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783763"/>
            <a:ext cx="9144000" cy="144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lt Başlık 2">
            <a:extLst>
              <a:ext uri="{FF2B5EF4-FFF2-40B4-BE49-F238E27FC236}">
                <a16:creationId xmlns:a16="http://schemas.microsoft.com/office/drawing/2014/main" id="{3A6C1FDE-BE0F-EF40-A648-AB47C9CDBBCA}"/>
              </a:ext>
            </a:extLst>
          </p:cNvPr>
          <p:cNvSpPr txBox="1">
            <a:spLocks/>
          </p:cNvSpPr>
          <p:nvPr/>
        </p:nvSpPr>
        <p:spPr bwMode="auto">
          <a:xfrm>
            <a:off x="7524328" y="6291093"/>
            <a:ext cx="2547938" cy="347662"/>
          </a:xfrm>
          <a:prstGeom prst="rect">
            <a:avLst/>
          </a:prstGeom>
        </p:spPr>
        <p:txBody>
          <a:bodyPr>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fontAlgn="auto">
              <a:spcAft>
                <a:spcPts val="0"/>
              </a:spcAft>
              <a:defRPr/>
            </a:pPr>
            <a:r>
              <a:rPr lang="tr-TR" sz="1200" dirty="0" smtClean="0"/>
              <a:t>www.okan.edu.tr</a:t>
            </a:r>
            <a:endParaRPr lang="tr-TR" sz="1200" dirty="0"/>
          </a:p>
        </p:txBody>
      </p:sp>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5991577"/>
            <a:ext cx="1028018" cy="792088"/>
          </a:xfrm>
          <a:prstGeom prst="rect">
            <a:avLst/>
          </a:prstGeom>
        </p:spPr>
      </p:pic>
      <p:sp>
        <p:nvSpPr>
          <p:cNvPr id="3" name="Metin kutusu 2"/>
          <p:cNvSpPr txBox="1"/>
          <p:nvPr/>
        </p:nvSpPr>
        <p:spPr>
          <a:xfrm>
            <a:off x="424644" y="1260223"/>
            <a:ext cx="8262156" cy="1754326"/>
          </a:xfrm>
          <a:prstGeom prst="rect">
            <a:avLst/>
          </a:prstGeom>
          <a:noFill/>
        </p:spPr>
        <p:txBody>
          <a:bodyPr wrap="square" rtlCol="0">
            <a:spAutoFit/>
          </a:bodyPr>
          <a:lstStyle/>
          <a:p>
            <a:pPr marL="285750" indent="-285750" algn="just">
              <a:buFont typeface="Wingdings" panose="05000000000000000000" pitchFamily="2" charset="2"/>
              <a:buChar char="Ø"/>
            </a:pPr>
            <a:r>
              <a:rPr lang="tr-TR" sz="2400" b="1" noProof="1">
                <a:solidFill>
                  <a:schemeClr val="tx2">
                    <a:lumMod val="75000"/>
                  </a:schemeClr>
                </a:solidFill>
                <a:latin typeface="Times New Roman" panose="02020603050405020304" pitchFamily="18" charset="0"/>
                <a:ea typeface="Times New Roman Semi-Bold"/>
                <a:cs typeface="Times New Roman" panose="02020603050405020304" pitchFamily="18" charset="0"/>
                <a:sym typeface="Times New Roman Semi-Bold"/>
              </a:rPr>
              <a:t>Bir hizmet, belirlenen veya olabilecek ihtiyaçları, istenilen zaman içerisinde karşılama kabiliyetine dayanan </a:t>
            </a:r>
            <a:r>
              <a:rPr lang="tr-TR" sz="2400" b="1" noProof="1" smtClean="0">
                <a:solidFill>
                  <a:schemeClr val="tx2">
                    <a:lumMod val="75000"/>
                  </a:schemeClr>
                </a:solidFill>
                <a:latin typeface="Times New Roman" panose="02020603050405020304" pitchFamily="18" charset="0"/>
                <a:ea typeface="Times New Roman Semi-Bold"/>
                <a:cs typeface="Times New Roman" panose="02020603050405020304" pitchFamily="18" charset="0"/>
                <a:sym typeface="Times New Roman Semi-Bold"/>
              </a:rPr>
              <a:t>özelliklerin </a:t>
            </a:r>
            <a:r>
              <a:rPr lang="tr-TR" sz="2400" b="1" noProof="1">
                <a:solidFill>
                  <a:schemeClr val="tx2">
                    <a:lumMod val="75000"/>
                  </a:schemeClr>
                </a:solidFill>
                <a:latin typeface="Times New Roman" panose="02020603050405020304" pitchFamily="18" charset="0"/>
                <a:ea typeface="Times New Roman Semi-Bold"/>
                <a:cs typeface="Times New Roman" panose="02020603050405020304" pitchFamily="18" charset="0"/>
                <a:sym typeface="Times New Roman Semi-Bold"/>
              </a:rPr>
              <a:t>toplamıdır.</a:t>
            </a:r>
          </a:p>
          <a:p>
            <a:pPr marL="285750" indent="-285750" algn="just">
              <a:buFont typeface="Wingdings" panose="05000000000000000000" pitchFamily="2" charset="2"/>
              <a:buChar char="Ø"/>
            </a:pPr>
            <a:endParaRPr lang="tr-TR" b="1" noProof="1">
              <a:solidFill>
                <a:schemeClr val="tx2">
                  <a:lumMod val="75000"/>
                </a:schemeClr>
              </a:solidFill>
              <a:latin typeface="Times New Roman" panose="02020603050405020304" pitchFamily="18" charset="0"/>
              <a:ea typeface="Times New Roman Semi-Bold"/>
              <a:cs typeface="Times New Roman" panose="02020603050405020304" pitchFamily="18" charset="0"/>
              <a:sym typeface="Times New Roman Semi-Bold"/>
            </a:endParaRPr>
          </a:p>
          <a:p>
            <a:pPr marL="285750" indent="-285750">
              <a:buFont typeface="Wingdings" panose="05000000000000000000" pitchFamily="2" charset="2"/>
              <a:buChar char="Ø"/>
            </a:pPr>
            <a:endParaRPr lang="tr-TR" dirty="0"/>
          </a:p>
        </p:txBody>
      </p:sp>
      <p:pic>
        <p:nvPicPr>
          <p:cNvPr id="10" name="Resim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5156" y="2968474"/>
            <a:ext cx="6693687" cy="22912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46634992"/>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Başlık 1"/>
          <p:cNvSpPr>
            <a:spLocks noGrp="1"/>
          </p:cNvSpPr>
          <p:nvPr>
            <p:ph type="title"/>
          </p:nvPr>
        </p:nvSpPr>
        <p:spPr>
          <a:xfrm>
            <a:off x="457200" y="53425"/>
            <a:ext cx="8229600" cy="1143000"/>
          </a:xfrm>
        </p:spPr>
        <p:txBody>
          <a:bodyPr/>
          <a:lstStyle/>
          <a:p>
            <a:r>
              <a:rPr lang="tr-TR" altLang="tr-TR" sz="4800" b="1" dirty="0" smtClean="0">
                <a:solidFill>
                  <a:srgbClr val="112F63"/>
                </a:solidFill>
                <a:latin typeface="Times New Roman" panose="02020603050405020304" pitchFamily="18" charset="0"/>
                <a:cs typeface="Times New Roman" panose="02020603050405020304" pitchFamily="18" charset="0"/>
              </a:rPr>
              <a:t>KALİTE YAKLAŞIMLARI</a:t>
            </a:r>
            <a:endParaRPr lang="tr-TR" altLang="tr-TR" sz="4800" b="1" dirty="0">
              <a:solidFill>
                <a:srgbClr val="112F63"/>
              </a:solidFill>
              <a:latin typeface="Times New Roman" panose="02020603050405020304" pitchFamily="18" charset="0"/>
              <a:cs typeface="Times New Roman" panose="02020603050405020304" pitchFamily="18" charset="0"/>
            </a:endParaRPr>
          </a:p>
        </p:txBody>
      </p:sp>
      <p:pic>
        <p:nvPicPr>
          <p:cNvPr id="4102" name="Resim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783763"/>
            <a:ext cx="9144000" cy="144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lt Başlık 2">
            <a:extLst>
              <a:ext uri="{FF2B5EF4-FFF2-40B4-BE49-F238E27FC236}">
                <a16:creationId xmlns:a16="http://schemas.microsoft.com/office/drawing/2014/main" id="{3A6C1FDE-BE0F-EF40-A648-AB47C9CDBBCA}"/>
              </a:ext>
            </a:extLst>
          </p:cNvPr>
          <p:cNvSpPr txBox="1">
            <a:spLocks/>
          </p:cNvSpPr>
          <p:nvPr/>
        </p:nvSpPr>
        <p:spPr bwMode="auto">
          <a:xfrm>
            <a:off x="7524328" y="6291093"/>
            <a:ext cx="2547938" cy="347662"/>
          </a:xfrm>
          <a:prstGeom prst="rect">
            <a:avLst/>
          </a:prstGeom>
        </p:spPr>
        <p:txBody>
          <a:bodyPr>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fontAlgn="auto">
              <a:spcAft>
                <a:spcPts val="0"/>
              </a:spcAft>
              <a:defRPr/>
            </a:pPr>
            <a:r>
              <a:rPr lang="tr-TR" sz="1200" dirty="0" smtClean="0"/>
              <a:t>www.okan.edu.tr</a:t>
            </a:r>
            <a:endParaRPr lang="tr-TR" sz="1200" dirty="0"/>
          </a:p>
        </p:txBody>
      </p:sp>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5991577"/>
            <a:ext cx="1028018" cy="792088"/>
          </a:xfrm>
          <a:prstGeom prst="rect">
            <a:avLst/>
          </a:prstGeom>
        </p:spPr>
      </p:pic>
      <p:sp>
        <p:nvSpPr>
          <p:cNvPr id="3" name="Metin kutusu 2"/>
          <p:cNvSpPr txBox="1"/>
          <p:nvPr/>
        </p:nvSpPr>
        <p:spPr>
          <a:xfrm>
            <a:off x="85475" y="1343352"/>
            <a:ext cx="8812075" cy="1431161"/>
          </a:xfrm>
          <a:prstGeom prst="rect">
            <a:avLst/>
          </a:prstGeom>
          <a:noFill/>
        </p:spPr>
        <p:txBody>
          <a:bodyPr wrap="square" rtlCol="0">
            <a:spAutoFit/>
          </a:bodyPr>
          <a:lstStyle/>
          <a:p>
            <a:pPr marL="285750" indent="-285750" algn="just">
              <a:buFont typeface="Wingdings" panose="05000000000000000000" pitchFamily="2" charset="2"/>
              <a:buChar char="Ø"/>
            </a:pPr>
            <a:r>
              <a:rPr lang="tr-TR" sz="1700" b="1" noProof="1">
                <a:solidFill>
                  <a:schemeClr val="tx2">
                    <a:lumMod val="75000"/>
                  </a:schemeClr>
                </a:solidFill>
                <a:latin typeface="Times New Roman" panose="02020603050405020304" pitchFamily="18" charset="0"/>
                <a:ea typeface="Times New Roman Semi-Bold"/>
                <a:cs typeface="Times New Roman" panose="02020603050405020304" pitchFamily="18" charset="0"/>
                <a:sym typeface="Times New Roman Semi-Bold"/>
              </a:rPr>
              <a:t>Kalite, uygulama şekline göre </a:t>
            </a:r>
            <a:r>
              <a:rPr lang="tr-TR" sz="1700" b="1" noProof="1">
                <a:solidFill>
                  <a:srgbClr val="C00000"/>
                </a:solidFill>
                <a:latin typeface="Times New Roman" panose="02020603050405020304" pitchFamily="18" charset="0"/>
                <a:ea typeface="Times New Roman Semi-Bold"/>
                <a:cs typeface="Times New Roman" panose="02020603050405020304" pitchFamily="18" charset="0"/>
                <a:sym typeface="Times New Roman Semi-Bold"/>
              </a:rPr>
              <a:t>‘Geleneksel Kalite Yaklaşımı’ </a:t>
            </a:r>
            <a:r>
              <a:rPr lang="tr-TR" sz="1700" b="1" noProof="1">
                <a:solidFill>
                  <a:schemeClr val="tx2">
                    <a:lumMod val="75000"/>
                  </a:schemeClr>
                </a:solidFill>
                <a:latin typeface="Times New Roman" panose="02020603050405020304" pitchFamily="18" charset="0"/>
                <a:ea typeface="Times New Roman Semi-Bold"/>
                <a:cs typeface="Times New Roman" panose="02020603050405020304" pitchFamily="18" charset="0"/>
                <a:sym typeface="Times New Roman Semi-Bold"/>
              </a:rPr>
              <a:t>ve </a:t>
            </a:r>
            <a:r>
              <a:rPr lang="tr-TR" sz="1700" b="1" noProof="1">
                <a:solidFill>
                  <a:srgbClr val="C00000"/>
                </a:solidFill>
                <a:latin typeface="Times New Roman" panose="02020603050405020304" pitchFamily="18" charset="0"/>
                <a:ea typeface="Times New Roman Semi-Bold"/>
                <a:cs typeface="Times New Roman" panose="02020603050405020304" pitchFamily="18" charset="0"/>
                <a:sym typeface="Times New Roman Semi-Bold"/>
              </a:rPr>
              <a:t>‘Çağdaş Kalite Yaklaşımı’ </a:t>
            </a:r>
            <a:r>
              <a:rPr lang="tr-TR" sz="1700" b="1" noProof="1">
                <a:solidFill>
                  <a:schemeClr val="tx2">
                    <a:lumMod val="75000"/>
                  </a:schemeClr>
                </a:solidFill>
                <a:latin typeface="Times New Roman" panose="02020603050405020304" pitchFamily="18" charset="0"/>
                <a:ea typeface="Times New Roman Semi-Bold"/>
                <a:cs typeface="Times New Roman" panose="02020603050405020304" pitchFamily="18" charset="0"/>
                <a:sym typeface="Times New Roman Semi-Bold"/>
              </a:rPr>
              <a:t>olmak üzere ikiye ayrılmaktadır.</a:t>
            </a:r>
          </a:p>
          <a:p>
            <a:pPr marL="285750" indent="-285750" algn="just">
              <a:buFont typeface="Wingdings" panose="05000000000000000000" pitchFamily="2" charset="2"/>
              <a:buChar char="Ø"/>
            </a:pPr>
            <a:endParaRPr lang="tr-TR" sz="1700" b="1" noProof="1">
              <a:solidFill>
                <a:schemeClr val="tx2">
                  <a:lumMod val="75000"/>
                </a:schemeClr>
              </a:solidFill>
              <a:latin typeface="Times New Roman" panose="02020603050405020304" pitchFamily="18" charset="0"/>
              <a:ea typeface="Times New Roman Semi-Bold"/>
              <a:cs typeface="Times New Roman" panose="02020603050405020304" pitchFamily="18" charset="0"/>
              <a:sym typeface="Times New Roman Semi-Bold"/>
            </a:endParaRPr>
          </a:p>
          <a:p>
            <a:pPr marL="285750" indent="-285750" algn="just">
              <a:buFont typeface="Wingdings" panose="05000000000000000000" pitchFamily="2" charset="2"/>
              <a:buChar char="Ø"/>
            </a:pPr>
            <a:endParaRPr lang="tr-TR" b="1" noProof="1">
              <a:solidFill>
                <a:schemeClr val="tx2">
                  <a:lumMod val="75000"/>
                </a:schemeClr>
              </a:solidFill>
              <a:latin typeface="Times New Roman" panose="02020603050405020304" pitchFamily="18" charset="0"/>
              <a:ea typeface="Times New Roman Semi-Bold"/>
              <a:cs typeface="Times New Roman" panose="02020603050405020304" pitchFamily="18" charset="0"/>
              <a:sym typeface="Times New Roman Semi-Bold"/>
            </a:endParaRPr>
          </a:p>
          <a:p>
            <a:pPr marL="285750" indent="-285750">
              <a:buFont typeface="Wingdings" panose="05000000000000000000" pitchFamily="2" charset="2"/>
              <a:buChar char="Ø"/>
            </a:pPr>
            <a:endParaRPr lang="tr-TR" dirty="0"/>
          </a:p>
        </p:txBody>
      </p:sp>
      <p:grpSp>
        <p:nvGrpSpPr>
          <p:cNvPr id="7" name="Group 4"/>
          <p:cNvGrpSpPr/>
          <p:nvPr/>
        </p:nvGrpSpPr>
        <p:grpSpPr>
          <a:xfrm>
            <a:off x="-786918" y="1875712"/>
            <a:ext cx="5531876" cy="1925196"/>
            <a:chOff x="-383554" y="-378738"/>
            <a:chExt cx="1287946" cy="505885"/>
          </a:xfrm>
        </p:grpSpPr>
        <p:sp>
          <p:nvSpPr>
            <p:cNvPr id="8" name="Freeform 5"/>
            <p:cNvSpPr/>
            <p:nvPr/>
          </p:nvSpPr>
          <p:spPr>
            <a:xfrm>
              <a:off x="-97994" y="-268752"/>
              <a:ext cx="716827" cy="285913"/>
            </a:xfrm>
            <a:custGeom>
              <a:avLst/>
              <a:gdLst/>
              <a:ahLst/>
              <a:cxnLst/>
              <a:rect l="l" t="t" r="r" b="b"/>
              <a:pathLst>
                <a:path w="1633279" h="724474">
                  <a:moveTo>
                    <a:pt x="31597" y="0"/>
                  </a:moveTo>
                  <a:lnTo>
                    <a:pt x="1601682" y="0"/>
                  </a:lnTo>
                  <a:cubicBezTo>
                    <a:pt x="1619132" y="0"/>
                    <a:pt x="1633279" y="14146"/>
                    <a:pt x="1633279" y="31597"/>
                  </a:cubicBezTo>
                  <a:lnTo>
                    <a:pt x="1633279" y="692877"/>
                  </a:lnTo>
                  <a:cubicBezTo>
                    <a:pt x="1633279" y="710328"/>
                    <a:pt x="1619132" y="724474"/>
                    <a:pt x="1601682" y="724474"/>
                  </a:cubicBezTo>
                  <a:lnTo>
                    <a:pt x="31597" y="724474"/>
                  </a:lnTo>
                  <a:cubicBezTo>
                    <a:pt x="14146" y="724474"/>
                    <a:pt x="0" y="710328"/>
                    <a:pt x="0" y="692877"/>
                  </a:cubicBezTo>
                  <a:lnTo>
                    <a:pt x="0" y="31597"/>
                  </a:lnTo>
                  <a:cubicBezTo>
                    <a:pt x="0" y="14146"/>
                    <a:pt x="14146" y="0"/>
                    <a:pt x="31597" y="0"/>
                  </a:cubicBezTo>
                  <a:close/>
                </a:path>
              </a:pathLst>
            </a:custGeom>
            <a:solidFill>
              <a:srgbClr val="EDF1F2"/>
            </a:solidFill>
          </p:spPr>
        </p:sp>
        <p:sp>
          <p:nvSpPr>
            <p:cNvPr id="10" name="TextBox 6"/>
            <p:cNvSpPr txBox="1"/>
            <p:nvPr/>
          </p:nvSpPr>
          <p:spPr>
            <a:xfrm>
              <a:off x="-383554" y="-378738"/>
              <a:ext cx="1287946" cy="505885"/>
            </a:xfrm>
            <a:prstGeom prst="rect">
              <a:avLst/>
            </a:prstGeom>
          </p:spPr>
          <p:txBody>
            <a:bodyPr lIns="254000" tIns="254000" rIns="254000" bIns="254000" rtlCol="0" anchor="ctr"/>
            <a:lstStyle/>
            <a:p>
              <a:pPr algn="ctr">
                <a:lnSpc>
                  <a:spcPts val="9027"/>
                </a:lnSpc>
              </a:pPr>
              <a:r>
                <a:rPr lang="tr-TR" sz="2400" b="1" noProof="1" smtClean="0">
                  <a:solidFill>
                    <a:srgbClr val="33326D"/>
                  </a:solidFill>
                  <a:latin typeface="Times New Roman" panose="02020603050405020304" pitchFamily="18" charset="0"/>
                  <a:ea typeface="Times New Roman Bold"/>
                  <a:cs typeface="Times New Roman" panose="02020603050405020304" pitchFamily="18" charset="0"/>
                  <a:sym typeface="Times New Roman Bold"/>
                </a:rPr>
                <a:t>Geleneksel Bakış</a:t>
              </a:r>
            </a:p>
            <a:p>
              <a:pPr algn="ctr">
                <a:lnSpc>
                  <a:spcPts val="3404"/>
                </a:lnSpc>
              </a:pPr>
              <a:endParaRPr lang="en-US" sz="6000" b="1" dirty="0">
                <a:solidFill>
                  <a:srgbClr val="33326D"/>
                </a:solidFill>
                <a:latin typeface="Times New Roman Bold"/>
                <a:ea typeface="Times New Roman Bold"/>
                <a:cs typeface="Times New Roman Bold"/>
                <a:sym typeface="Times New Roman Bold"/>
              </a:endParaRPr>
            </a:p>
          </p:txBody>
        </p:sp>
      </p:grpSp>
      <p:sp>
        <p:nvSpPr>
          <p:cNvPr id="11" name="AutoShape 17"/>
          <p:cNvSpPr/>
          <p:nvPr/>
        </p:nvSpPr>
        <p:spPr>
          <a:xfrm>
            <a:off x="4037453" y="2838310"/>
            <a:ext cx="1080755" cy="0"/>
          </a:xfrm>
          <a:prstGeom prst="line">
            <a:avLst/>
          </a:prstGeom>
          <a:ln w="28575" cap="rnd">
            <a:solidFill>
              <a:srgbClr val="203850"/>
            </a:solidFill>
            <a:prstDash val="solid"/>
            <a:headEnd type="none" w="sm" len="sm"/>
            <a:tailEnd type="triangle" w="lg" len="med"/>
          </a:ln>
        </p:spPr>
      </p:sp>
      <p:sp>
        <p:nvSpPr>
          <p:cNvPr id="12" name="Freeform 8"/>
          <p:cNvSpPr/>
          <p:nvPr/>
        </p:nvSpPr>
        <p:spPr>
          <a:xfrm>
            <a:off x="5508104" y="2294275"/>
            <a:ext cx="3061249" cy="1042733"/>
          </a:xfrm>
          <a:custGeom>
            <a:avLst/>
            <a:gdLst/>
            <a:ahLst/>
            <a:cxnLst/>
            <a:rect l="l" t="t" r="r" b="b"/>
            <a:pathLst>
              <a:path w="1595987" h="713190">
                <a:moveTo>
                  <a:pt x="32335" y="0"/>
                </a:moveTo>
                <a:lnTo>
                  <a:pt x="1563652" y="0"/>
                </a:lnTo>
                <a:cubicBezTo>
                  <a:pt x="1581510" y="0"/>
                  <a:pt x="1595987" y="14477"/>
                  <a:pt x="1595987" y="32335"/>
                </a:cubicBezTo>
                <a:lnTo>
                  <a:pt x="1595987" y="680855"/>
                </a:lnTo>
                <a:cubicBezTo>
                  <a:pt x="1595987" y="698713"/>
                  <a:pt x="1581510" y="713190"/>
                  <a:pt x="1563652" y="713190"/>
                </a:cubicBezTo>
                <a:lnTo>
                  <a:pt x="32335" y="713190"/>
                </a:lnTo>
                <a:cubicBezTo>
                  <a:pt x="14477" y="713190"/>
                  <a:pt x="0" y="698713"/>
                  <a:pt x="0" y="680855"/>
                </a:cubicBezTo>
                <a:lnTo>
                  <a:pt x="0" y="32335"/>
                </a:lnTo>
                <a:cubicBezTo>
                  <a:pt x="0" y="14477"/>
                  <a:pt x="14477" y="0"/>
                  <a:pt x="32335" y="0"/>
                </a:cubicBezTo>
                <a:close/>
              </a:path>
            </a:pathLst>
          </a:custGeom>
          <a:solidFill>
            <a:srgbClr val="EDF1F2"/>
          </a:solidFill>
        </p:spPr>
      </p:sp>
      <p:sp>
        <p:nvSpPr>
          <p:cNvPr id="5" name="Metin kutusu 4"/>
          <p:cNvSpPr txBox="1"/>
          <p:nvPr/>
        </p:nvSpPr>
        <p:spPr>
          <a:xfrm>
            <a:off x="5488020" y="2384754"/>
            <a:ext cx="3101415" cy="861774"/>
          </a:xfrm>
          <a:prstGeom prst="rect">
            <a:avLst/>
          </a:prstGeom>
          <a:noFill/>
        </p:spPr>
        <p:txBody>
          <a:bodyPr wrap="square" rtlCol="0">
            <a:spAutoFit/>
          </a:bodyPr>
          <a:lstStyle/>
          <a:p>
            <a:pPr algn="ctr"/>
            <a:r>
              <a:rPr lang="tr-TR" sz="1600" dirty="0">
                <a:solidFill>
                  <a:srgbClr val="002060"/>
                </a:solidFill>
                <a:latin typeface="Times New Roman" panose="02020603050405020304" pitchFamily="18" charset="0"/>
                <a:cs typeface="Times New Roman" panose="02020603050405020304" pitchFamily="18" charset="0"/>
              </a:rPr>
              <a:t>HATA YAKALAMAK </a:t>
            </a:r>
          </a:p>
          <a:p>
            <a:pPr algn="ctr"/>
            <a:r>
              <a:rPr lang="tr-TR" sz="1600" dirty="0">
                <a:solidFill>
                  <a:srgbClr val="002060"/>
                </a:solidFill>
                <a:latin typeface="Times New Roman" panose="02020603050405020304" pitchFamily="18" charset="0"/>
                <a:cs typeface="Times New Roman" panose="02020603050405020304" pitchFamily="18" charset="0"/>
              </a:rPr>
              <a:t>Hataları </a:t>
            </a:r>
            <a:r>
              <a:rPr lang="tr-TR" sz="1600" dirty="0" smtClean="0">
                <a:solidFill>
                  <a:srgbClr val="002060"/>
                </a:solidFill>
                <a:latin typeface="Times New Roman" panose="02020603050405020304" pitchFamily="18" charset="0"/>
                <a:cs typeface="Times New Roman" panose="02020603050405020304" pitchFamily="18" charset="0"/>
              </a:rPr>
              <a:t>Tespit Etme Yaklaşımı</a:t>
            </a:r>
            <a:endParaRPr lang="tr-TR" sz="1600" dirty="0">
              <a:solidFill>
                <a:srgbClr val="002060"/>
              </a:solidFill>
              <a:latin typeface="Times New Roman" panose="02020603050405020304" pitchFamily="18" charset="0"/>
              <a:cs typeface="Times New Roman" panose="02020603050405020304" pitchFamily="18" charset="0"/>
            </a:endParaRPr>
          </a:p>
          <a:p>
            <a:pPr algn="ctr"/>
            <a:r>
              <a:rPr lang="tr-TR" sz="1600" noProof="1" smtClean="0">
                <a:solidFill>
                  <a:srgbClr val="002060"/>
                </a:solidFill>
                <a:latin typeface="Times New Roman" panose="02020603050405020304" pitchFamily="18" charset="0"/>
                <a:cs typeface="Times New Roman" panose="02020603050405020304" pitchFamily="18" charset="0"/>
              </a:rPr>
              <a:t>(Detecting-Dedektiflik</a:t>
            </a:r>
            <a:r>
              <a:rPr lang="tr-TR" sz="1600" dirty="0" smtClean="0">
                <a:solidFill>
                  <a:srgbClr val="002060"/>
                </a:solidFill>
              </a:rPr>
              <a:t>)</a:t>
            </a:r>
            <a:endParaRPr lang="tr-TR" sz="1600" dirty="0">
              <a:solidFill>
                <a:srgbClr val="002060"/>
              </a:solidFill>
            </a:endParaRPr>
          </a:p>
        </p:txBody>
      </p:sp>
      <p:sp>
        <p:nvSpPr>
          <p:cNvPr id="15" name="Freeform 11"/>
          <p:cNvSpPr/>
          <p:nvPr/>
        </p:nvSpPr>
        <p:spPr>
          <a:xfrm>
            <a:off x="457200" y="3864706"/>
            <a:ext cx="3078854" cy="1041352"/>
          </a:xfrm>
          <a:custGeom>
            <a:avLst/>
            <a:gdLst/>
            <a:ahLst/>
            <a:cxnLst/>
            <a:rect l="l" t="t" r="r" b="b"/>
            <a:pathLst>
              <a:path w="1547187" h="724474">
                <a:moveTo>
                  <a:pt x="33355" y="0"/>
                </a:moveTo>
                <a:lnTo>
                  <a:pt x="1513832" y="0"/>
                </a:lnTo>
                <a:cubicBezTo>
                  <a:pt x="1532254" y="0"/>
                  <a:pt x="1547187" y="14934"/>
                  <a:pt x="1547187" y="33355"/>
                </a:cubicBezTo>
                <a:lnTo>
                  <a:pt x="1547187" y="691119"/>
                </a:lnTo>
                <a:cubicBezTo>
                  <a:pt x="1547187" y="709540"/>
                  <a:pt x="1532254" y="724474"/>
                  <a:pt x="1513832" y="724474"/>
                </a:cubicBezTo>
                <a:lnTo>
                  <a:pt x="33355" y="724474"/>
                </a:lnTo>
                <a:cubicBezTo>
                  <a:pt x="14934" y="724474"/>
                  <a:pt x="0" y="709540"/>
                  <a:pt x="0" y="691119"/>
                </a:cubicBezTo>
                <a:lnTo>
                  <a:pt x="0" y="33355"/>
                </a:lnTo>
                <a:cubicBezTo>
                  <a:pt x="0" y="14934"/>
                  <a:pt x="14934" y="0"/>
                  <a:pt x="33355" y="0"/>
                </a:cubicBezTo>
                <a:close/>
              </a:path>
            </a:pathLst>
          </a:custGeom>
          <a:solidFill>
            <a:srgbClr val="EDF1F2"/>
          </a:solidFill>
        </p:spPr>
      </p:sp>
      <p:sp>
        <p:nvSpPr>
          <p:cNvPr id="6" name="Dikdörtgen 5"/>
          <p:cNvSpPr/>
          <p:nvPr/>
        </p:nvSpPr>
        <p:spPr>
          <a:xfrm>
            <a:off x="872467" y="3547032"/>
            <a:ext cx="2213105" cy="1030090"/>
          </a:xfrm>
          <a:prstGeom prst="rect">
            <a:avLst/>
          </a:prstGeom>
        </p:spPr>
        <p:txBody>
          <a:bodyPr wrap="none">
            <a:spAutoFit/>
          </a:bodyPr>
          <a:lstStyle/>
          <a:p>
            <a:pPr algn="ctr">
              <a:lnSpc>
                <a:spcPts val="9027"/>
              </a:lnSpc>
            </a:pPr>
            <a:r>
              <a:rPr lang="tr-TR" sz="2400" b="1" dirty="0" smtClean="0">
                <a:solidFill>
                  <a:srgbClr val="33326D"/>
                </a:solidFill>
                <a:latin typeface="Times New Roman" panose="02020603050405020304" pitchFamily="18" charset="0"/>
                <a:ea typeface="Times New Roman Bold"/>
                <a:cs typeface="Times New Roman" panose="02020603050405020304" pitchFamily="18" charset="0"/>
                <a:sym typeface="Times New Roman Bold"/>
              </a:rPr>
              <a:t>Çağdaş Anlayış</a:t>
            </a:r>
            <a:endParaRPr lang="tr-TR" sz="2400" b="1" dirty="0">
              <a:solidFill>
                <a:srgbClr val="33326D"/>
              </a:solidFill>
              <a:latin typeface="Times New Roman" panose="02020603050405020304" pitchFamily="18" charset="0"/>
              <a:ea typeface="Times New Roman Bold"/>
              <a:cs typeface="Times New Roman" panose="02020603050405020304" pitchFamily="18" charset="0"/>
              <a:sym typeface="Times New Roman Bold"/>
            </a:endParaRPr>
          </a:p>
        </p:txBody>
      </p:sp>
      <p:sp>
        <p:nvSpPr>
          <p:cNvPr id="17" name="AutoShape 18"/>
          <p:cNvSpPr/>
          <p:nvPr/>
        </p:nvSpPr>
        <p:spPr>
          <a:xfrm>
            <a:off x="4031622" y="4385382"/>
            <a:ext cx="1080755" cy="0"/>
          </a:xfrm>
          <a:prstGeom prst="line">
            <a:avLst/>
          </a:prstGeom>
          <a:ln w="28575" cap="rnd">
            <a:solidFill>
              <a:srgbClr val="203850"/>
            </a:solidFill>
            <a:prstDash val="solid"/>
            <a:headEnd type="none" w="sm" len="sm"/>
            <a:tailEnd type="triangle" w="lg" len="med"/>
          </a:ln>
        </p:spPr>
      </p:sp>
      <p:sp>
        <p:nvSpPr>
          <p:cNvPr id="19" name="Freeform 14"/>
          <p:cNvSpPr/>
          <p:nvPr/>
        </p:nvSpPr>
        <p:spPr>
          <a:xfrm>
            <a:off x="5484761" y="3906384"/>
            <a:ext cx="3083155" cy="999674"/>
          </a:xfrm>
          <a:custGeom>
            <a:avLst/>
            <a:gdLst/>
            <a:ahLst/>
            <a:cxnLst/>
            <a:rect l="l" t="t" r="r" b="b"/>
            <a:pathLst>
              <a:path w="1564406" h="713190">
                <a:moveTo>
                  <a:pt x="32988" y="0"/>
                </a:moveTo>
                <a:lnTo>
                  <a:pt x="1531418" y="0"/>
                </a:lnTo>
                <a:cubicBezTo>
                  <a:pt x="1549636" y="0"/>
                  <a:pt x="1564406" y="14769"/>
                  <a:pt x="1564406" y="32988"/>
                </a:cubicBezTo>
                <a:lnTo>
                  <a:pt x="1564406" y="680202"/>
                </a:lnTo>
                <a:cubicBezTo>
                  <a:pt x="1564406" y="688951"/>
                  <a:pt x="1560930" y="697341"/>
                  <a:pt x="1554744" y="703528"/>
                </a:cubicBezTo>
                <a:cubicBezTo>
                  <a:pt x="1548557" y="709714"/>
                  <a:pt x="1540166" y="713190"/>
                  <a:pt x="1531418" y="713190"/>
                </a:cubicBezTo>
                <a:lnTo>
                  <a:pt x="32988" y="713190"/>
                </a:lnTo>
                <a:cubicBezTo>
                  <a:pt x="14769" y="713190"/>
                  <a:pt x="0" y="698421"/>
                  <a:pt x="0" y="680202"/>
                </a:cubicBezTo>
                <a:lnTo>
                  <a:pt x="0" y="32988"/>
                </a:lnTo>
                <a:cubicBezTo>
                  <a:pt x="0" y="14769"/>
                  <a:pt x="14769" y="0"/>
                  <a:pt x="32988" y="0"/>
                </a:cubicBezTo>
                <a:close/>
              </a:path>
            </a:pathLst>
          </a:custGeom>
          <a:solidFill>
            <a:srgbClr val="EDF1F2"/>
          </a:solidFill>
        </p:spPr>
      </p:sp>
      <p:sp>
        <p:nvSpPr>
          <p:cNvPr id="14" name="Metin kutusu 13"/>
          <p:cNvSpPr txBox="1"/>
          <p:nvPr/>
        </p:nvSpPr>
        <p:spPr>
          <a:xfrm>
            <a:off x="5663121" y="3959412"/>
            <a:ext cx="2751212" cy="1138773"/>
          </a:xfrm>
          <a:prstGeom prst="rect">
            <a:avLst/>
          </a:prstGeom>
          <a:noFill/>
        </p:spPr>
        <p:txBody>
          <a:bodyPr wrap="square" rtlCol="0">
            <a:spAutoFit/>
          </a:bodyPr>
          <a:lstStyle/>
          <a:p>
            <a:pPr algn="ctr"/>
            <a:r>
              <a:rPr lang="tr-TR" sz="1600" dirty="0" smtClean="0">
                <a:solidFill>
                  <a:srgbClr val="002060"/>
                </a:solidFill>
                <a:latin typeface="Times New Roman" panose="02020603050405020304" pitchFamily="18" charset="0"/>
                <a:cs typeface="Times New Roman" panose="02020603050405020304" pitchFamily="18" charset="0"/>
              </a:rPr>
              <a:t>HATALARI ÖNLEMEK</a:t>
            </a:r>
            <a:endParaRPr lang="tr-TR" sz="1600" dirty="0">
              <a:solidFill>
                <a:srgbClr val="002060"/>
              </a:solidFill>
              <a:latin typeface="Times New Roman" panose="02020603050405020304" pitchFamily="18" charset="0"/>
              <a:cs typeface="Times New Roman" panose="02020603050405020304" pitchFamily="18" charset="0"/>
            </a:endParaRPr>
          </a:p>
          <a:p>
            <a:pPr algn="ctr"/>
            <a:r>
              <a:rPr lang="tr-TR" sz="1600" dirty="0" smtClean="0">
                <a:solidFill>
                  <a:srgbClr val="002060"/>
                </a:solidFill>
                <a:latin typeface="Times New Roman" panose="02020603050405020304" pitchFamily="18" charset="0"/>
                <a:cs typeface="Times New Roman" panose="02020603050405020304" pitchFamily="18" charset="0"/>
              </a:rPr>
              <a:t>Hataları Önleme Yaklaşımı</a:t>
            </a:r>
            <a:endParaRPr lang="tr-TR" sz="1600" dirty="0">
              <a:solidFill>
                <a:srgbClr val="002060"/>
              </a:solidFill>
              <a:latin typeface="Times New Roman" panose="02020603050405020304" pitchFamily="18" charset="0"/>
              <a:cs typeface="Times New Roman" panose="02020603050405020304" pitchFamily="18" charset="0"/>
            </a:endParaRPr>
          </a:p>
          <a:p>
            <a:pPr algn="ctr"/>
            <a:r>
              <a:rPr lang="tr-TR" sz="1600" noProof="1" smtClean="0">
                <a:solidFill>
                  <a:srgbClr val="002060"/>
                </a:solidFill>
                <a:latin typeface="Times New Roman" panose="02020603050405020304" pitchFamily="18" charset="0"/>
                <a:cs typeface="Times New Roman" panose="02020603050405020304" pitchFamily="18" charset="0"/>
              </a:rPr>
              <a:t>(Proactive-Önüne </a:t>
            </a:r>
            <a:r>
              <a:rPr lang="tr-TR" sz="1600" dirty="0" smtClean="0">
                <a:solidFill>
                  <a:srgbClr val="002060"/>
                </a:solidFill>
                <a:latin typeface="Times New Roman" panose="02020603050405020304" pitchFamily="18" charset="0"/>
                <a:cs typeface="Times New Roman" panose="02020603050405020304" pitchFamily="18" charset="0"/>
              </a:rPr>
              <a:t>Geçme</a:t>
            </a:r>
            <a:r>
              <a:rPr lang="tr-TR" sz="1600" dirty="0" smtClean="0">
                <a:solidFill>
                  <a:srgbClr val="002060"/>
                </a:solidFill>
              </a:rPr>
              <a:t>)</a:t>
            </a:r>
            <a:endParaRPr lang="tr-TR" sz="1600" dirty="0">
              <a:solidFill>
                <a:srgbClr val="002060"/>
              </a:solidFill>
            </a:endParaRPr>
          </a:p>
          <a:p>
            <a:endParaRPr lang="tr-TR" dirty="0"/>
          </a:p>
        </p:txBody>
      </p:sp>
    </p:spTree>
    <p:extLst>
      <p:ext uri="{BB962C8B-B14F-4D97-AF65-F5344CB8AC3E}">
        <p14:creationId xmlns:p14="http://schemas.microsoft.com/office/powerpoint/2010/main" val="1720060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Başlık 1"/>
          <p:cNvSpPr>
            <a:spLocks noGrp="1"/>
          </p:cNvSpPr>
          <p:nvPr>
            <p:ph type="title"/>
          </p:nvPr>
        </p:nvSpPr>
        <p:spPr>
          <a:xfrm>
            <a:off x="457200" y="53425"/>
            <a:ext cx="8229600" cy="1143000"/>
          </a:xfrm>
        </p:spPr>
        <p:txBody>
          <a:bodyPr/>
          <a:lstStyle/>
          <a:p>
            <a:r>
              <a:rPr lang="tr-TR" altLang="tr-TR" sz="4800" b="1" dirty="0" smtClean="0">
                <a:solidFill>
                  <a:srgbClr val="112F63"/>
                </a:solidFill>
                <a:latin typeface="Times New Roman" panose="02020603050405020304" pitchFamily="18" charset="0"/>
                <a:cs typeface="Times New Roman" panose="02020603050405020304" pitchFamily="18" charset="0"/>
              </a:rPr>
              <a:t>KALİTE POLİTİKASI</a:t>
            </a:r>
            <a:endParaRPr lang="tr-TR" altLang="tr-TR" sz="4800" b="1" dirty="0">
              <a:solidFill>
                <a:srgbClr val="112F63"/>
              </a:solidFill>
              <a:latin typeface="Times New Roman" panose="02020603050405020304" pitchFamily="18" charset="0"/>
              <a:cs typeface="Times New Roman" panose="02020603050405020304" pitchFamily="18" charset="0"/>
            </a:endParaRPr>
          </a:p>
        </p:txBody>
      </p:sp>
      <p:pic>
        <p:nvPicPr>
          <p:cNvPr id="4102" name="Resim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783763"/>
            <a:ext cx="9144000" cy="144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lt Başlık 2">
            <a:extLst>
              <a:ext uri="{FF2B5EF4-FFF2-40B4-BE49-F238E27FC236}">
                <a16:creationId xmlns:a16="http://schemas.microsoft.com/office/drawing/2014/main" id="{3A6C1FDE-BE0F-EF40-A648-AB47C9CDBBCA}"/>
              </a:ext>
            </a:extLst>
          </p:cNvPr>
          <p:cNvSpPr txBox="1">
            <a:spLocks/>
          </p:cNvSpPr>
          <p:nvPr/>
        </p:nvSpPr>
        <p:spPr bwMode="auto">
          <a:xfrm>
            <a:off x="7524328" y="6291093"/>
            <a:ext cx="2547938" cy="347662"/>
          </a:xfrm>
          <a:prstGeom prst="rect">
            <a:avLst/>
          </a:prstGeom>
        </p:spPr>
        <p:txBody>
          <a:bodyPr>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fontAlgn="auto">
              <a:spcAft>
                <a:spcPts val="0"/>
              </a:spcAft>
              <a:defRPr/>
            </a:pPr>
            <a:r>
              <a:rPr lang="tr-TR" sz="1200" dirty="0" smtClean="0"/>
              <a:t>www.okan.edu.tr</a:t>
            </a:r>
            <a:endParaRPr lang="tr-TR" sz="1200" dirty="0"/>
          </a:p>
        </p:txBody>
      </p:sp>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5991577"/>
            <a:ext cx="1028018" cy="792088"/>
          </a:xfrm>
          <a:prstGeom prst="rect">
            <a:avLst/>
          </a:prstGeom>
        </p:spPr>
      </p:pic>
      <p:sp>
        <p:nvSpPr>
          <p:cNvPr id="3" name="Metin kutusu 2"/>
          <p:cNvSpPr txBox="1"/>
          <p:nvPr/>
        </p:nvSpPr>
        <p:spPr>
          <a:xfrm>
            <a:off x="107504" y="1867717"/>
            <a:ext cx="5544616" cy="3108543"/>
          </a:xfrm>
          <a:prstGeom prst="rect">
            <a:avLst/>
          </a:prstGeom>
          <a:noFill/>
        </p:spPr>
        <p:txBody>
          <a:bodyPr wrap="square" rtlCol="0">
            <a:spAutoFit/>
          </a:bodyPr>
          <a:lstStyle/>
          <a:p>
            <a:pPr marL="285750" indent="-285750" algn="just">
              <a:buFont typeface="Wingdings" panose="05000000000000000000" pitchFamily="2" charset="2"/>
              <a:buChar char="Ø"/>
            </a:pPr>
            <a:r>
              <a:rPr lang="tr-TR" sz="2000" b="1" noProof="1">
                <a:solidFill>
                  <a:schemeClr val="tx2">
                    <a:lumMod val="75000"/>
                  </a:schemeClr>
                </a:solidFill>
                <a:latin typeface="Times New Roman" panose="02020603050405020304" pitchFamily="18" charset="0"/>
                <a:ea typeface="Times New Roman Semi-Bold"/>
                <a:cs typeface="Times New Roman" panose="02020603050405020304" pitchFamily="18" charset="0"/>
                <a:sym typeface="Times New Roman Semi-Bold"/>
              </a:rPr>
              <a:t>İstanbul Okan Üniversitesi Kalite Politikası, web sayfamızda  ve  ortak alan U klasöründe bulunmaktadır.</a:t>
            </a:r>
          </a:p>
          <a:p>
            <a:pPr marL="285750" indent="-285750" algn="just">
              <a:buFont typeface="Wingdings" panose="05000000000000000000" pitchFamily="2" charset="2"/>
              <a:buChar char="Ø"/>
            </a:pPr>
            <a:endParaRPr lang="tr-TR" sz="2000" b="1" noProof="1">
              <a:solidFill>
                <a:schemeClr val="tx2">
                  <a:lumMod val="75000"/>
                </a:schemeClr>
              </a:solidFill>
              <a:latin typeface="Times New Roman" panose="02020603050405020304" pitchFamily="18" charset="0"/>
              <a:ea typeface="Times New Roman Semi-Bold"/>
              <a:cs typeface="Times New Roman" panose="02020603050405020304" pitchFamily="18" charset="0"/>
              <a:sym typeface="Times New Roman Semi-Bold"/>
            </a:endParaRPr>
          </a:p>
          <a:p>
            <a:pPr marL="285750" indent="-285750" algn="just">
              <a:buFont typeface="Wingdings" panose="05000000000000000000" pitchFamily="2" charset="2"/>
              <a:buChar char="Ø"/>
            </a:pPr>
            <a:r>
              <a:rPr lang="tr-TR" sz="2000" b="1" noProof="1">
                <a:solidFill>
                  <a:schemeClr val="tx2">
                    <a:lumMod val="75000"/>
                  </a:schemeClr>
                </a:solidFill>
                <a:latin typeface="Times New Roman" panose="02020603050405020304" pitchFamily="18" charset="0"/>
                <a:ea typeface="Times New Roman Semi-Bold"/>
                <a:cs typeface="Times New Roman" panose="02020603050405020304" pitchFamily="18" charset="0"/>
                <a:sym typeface="Times New Roman Semi-Bold"/>
              </a:rPr>
              <a:t>Web sayfamız üzerinden Üniversitemizin tüm politikalarına erişebilirsiniz</a:t>
            </a:r>
            <a:r>
              <a:rPr lang="tr-TR" sz="2000" b="1" noProof="1" smtClean="0">
                <a:solidFill>
                  <a:schemeClr val="tx2">
                    <a:lumMod val="75000"/>
                  </a:schemeClr>
                </a:solidFill>
                <a:latin typeface="Times New Roman" panose="02020603050405020304" pitchFamily="18" charset="0"/>
                <a:ea typeface="Times New Roman Semi-Bold"/>
                <a:cs typeface="Times New Roman" panose="02020603050405020304" pitchFamily="18" charset="0"/>
                <a:sym typeface="Times New Roman Semi-Bold"/>
              </a:rPr>
              <a:t>.</a:t>
            </a:r>
          </a:p>
          <a:p>
            <a:pPr algn="just"/>
            <a:endParaRPr lang="tr-TR" sz="2000" b="1" noProof="1" smtClean="0">
              <a:solidFill>
                <a:schemeClr val="tx2">
                  <a:lumMod val="75000"/>
                </a:schemeClr>
              </a:solidFill>
              <a:latin typeface="Times New Roman" panose="02020603050405020304" pitchFamily="18" charset="0"/>
              <a:ea typeface="Times New Roman Semi-Bold"/>
              <a:cs typeface="Times New Roman" panose="02020603050405020304" pitchFamily="18" charset="0"/>
              <a:sym typeface="Times New Roman Semi-Bold"/>
            </a:endParaRPr>
          </a:p>
          <a:p>
            <a:pPr algn="just"/>
            <a:r>
              <a:rPr lang="tr-TR" sz="2000" b="1" noProof="1">
                <a:solidFill>
                  <a:schemeClr val="tx2">
                    <a:lumMod val="75000"/>
                  </a:schemeClr>
                </a:solidFill>
                <a:latin typeface="Times New Roman" panose="02020603050405020304" pitchFamily="18" charset="0"/>
                <a:ea typeface="Times New Roman Semi-Bold"/>
                <a:cs typeface="Times New Roman" panose="02020603050405020304" pitchFamily="18" charset="0"/>
                <a:sym typeface="Wingdings" panose="05000000000000000000" pitchFamily="2" charset="2"/>
              </a:rPr>
              <a:t>    </a:t>
            </a:r>
            <a:r>
              <a:rPr lang="tr-TR" sz="2000" b="1" noProof="1">
                <a:solidFill>
                  <a:srgbClr val="C00000"/>
                </a:solidFill>
                <a:latin typeface="Times New Roman" panose="02020603050405020304" pitchFamily="18" charset="0"/>
                <a:ea typeface="Times New Roman Semi-Bold"/>
                <a:cs typeface="Times New Roman" panose="02020603050405020304" pitchFamily="18" charset="0"/>
                <a:sym typeface="Wingdings" panose="05000000000000000000" pitchFamily="2" charset="2"/>
              </a:rPr>
              <a:t></a:t>
            </a:r>
            <a:r>
              <a:rPr lang="tr-TR" sz="1600" b="1" noProof="1">
                <a:solidFill>
                  <a:srgbClr val="C00000"/>
                </a:solidFill>
                <a:latin typeface="Times New Roman" panose="02020603050405020304" pitchFamily="18" charset="0"/>
                <a:ea typeface="Times New Roman Semi-Bold"/>
                <a:cs typeface="Times New Roman" panose="02020603050405020304" pitchFamily="18" charset="0"/>
                <a:sym typeface="Wingdings" panose="05000000000000000000" pitchFamily="2" charset="2"/>
              </a:rPr>
              <a:t>https://www.okan.edu.tr/sayfa/8368/kalite-politikasi/</a:t>
            </a:r>
            <a:endParaRPr lang="tr-TR" sz="1600" b="1" noProof="1">
              <a:solidFill>
                <a:srgbClr val="C00000"/>
              </a:solidFill>
              <a:latin typeface="Times New Roman" panose="02020603050405020304" pitchFamily="18" charset="0"/>
              <a:ea typeface="Times New Roman Semi-Bold"/>
              <a:cs typeface="Times New Roman" panose="02020603050405020304" pitchFamily="18" charset="0"/>
              <a:sym typeface="Times New Roman Semi-Bold"/>
            </a:endParaRPr>
          </a:p>
          <a:p>
            <a:pPr algn="just"/>
            <a:endParaRPr lang="tr-TR" b="1" noProof="1" smtClean="0">
              <a:solidFill>
                <a:schemeClr val="tx2">
                  <a:lumMod val="75000"/>
                </a:schemeClr>
              </a:solidFill>
              <a:latin typeface="Times New Roman" panose="02020603050405020304" pitchFamily="18" charset="0"/>
              <a:ea typeface="Times New Roman Semi-Bold"/>
              <a:cs typeface="Times New Roman" panose="02020603050405020304" pitchFamily="18" charset="0"/>
              <a:sym typeface="Times New Roman Semi-Bold"/>
            </a:endParaRPr>
          </a:p>
          <a:p>
            <a:pPr marL="285750" indent="-285750">
              <a:buFont typeface="Wingdings" panose="05000000000000000000" pitchFamily="2" charset="2"/>
              <a:buChar char="Ø"/>
            </a:pPr>
            <a:endParaRPr lang="tr-TR" dirty="0"/>
          </a:p>
        </p:txBody>
      </p:sp>
      <p:pic>
        <p:nvPicPr>
          <p:cNvPr id="8" name="Resim 7"/>
          <p:cNvPicPr>
            <a:picLocks noChangeAspect="1"/>
          </p:cNvPicPr>
          <p:nvPr/>
        </p:nvPicPr>
        <p:blipFill>
          <a:blip r:embed="rId4"/>
          <a:stretch>
            <a:fillRect/>
          </a:stretch>
        </p:blipFill>
        <p:spPr>
          <a:xfrm>
            <a:off x="5868144" y="1412776"/>
            <a:ext cx="2724000" cy="3851705"/>
          </a:xfrm>
          <a:prstGeom prst="rect">
            <a:avLst/>
          </a:prstGeom>
          <a:solidFill>
            <a:srgbClr val="002060"/>
          </a:solidFill>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03309992"/>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Başlık 1"/>
          <p:cNvSpPr>
            <a:spLocks noGrp="1"/>
          </p:cNvSpPr>
          <p:nvPr>
            <p:ph type="title"/>
          </p:nvPr>
        </p:nvSpPr>
        <p:spPr>
          <a:xfrm>
            <a:off x="457200" y="53425"/>
            <a:ext cx="8229600" cy="1143000"/>
          </a:xfrm>
        </p:spPr>
        <p:txBody>
          <a:bodyPr/>
          <a:lstStyle/>
          <a:p>
            <a:r>
              <a:rPr lang="tr-TR" altLang="tr-TR" sz="4800" b="1" dirty="0" smtClean="0">
                <a:solidFill>
                  <a:srgbClr val="112F63"/>
                </a:solidFill>
                <a:latin typeface="Times New Roman" panose="02020603050405020304" pitchFamily="18" charset="0"/>
                <a:cs typeface="Times New Roman" panose="02020603050405020304" pitchFamily="18" charset="0"/>
              </a:rPr>
              <a:t>KALİTE YÖNETİMİ BİRİMİ</a:t>
            </a:r>
            <a:endParaRPr lang="tr-TR" altLang="tr-TR" sz="4800" b="1" dirty="0">
              <a:solidFill>
                <a:srgbClr val="112F63"/>
              </a:solidFill>
              <a:latin typeface="Times New Roman" panose="02020603050405020304" pitchFamily="18" charset="0"/>
              <a:cs typeface="Times New Roman" panose="02020603050405020304" pitchFamily="18" charset="0"/>
            </a:endParaRPr>
          </a:p>
        </p:txBody>
      </p:sp>
      <p:pic>
        <p:nvPicPr>
          <p:cNvPr id="4102" name="Resim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783763"/>
            <a:ext cx="9144000" cy="144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lt Başlık 2">
            <a:extLst>
              <a:ext uri="{FF2B5EF4-FFF2-40B4-BE49-F238E27FC236}">
                <a16:creationId xmlns:a16="http://schemas.microsoft.com/office/drawing/2014/main" id="{3A6C1FDE-BE0F-EF40-A648-AB47C9CDBBCA}"/>
              </a:ext>
            </a:extLst>
          </p:cNvPr>
          <p:cNvSpPr txBox="1">
            <a:spLocks/>
          </p:cNvSpPr>
          <p:nvPr/>
        </p:nvSpPr>
        <p:spPr bwMode="auto">
          <a:xfrm>
            <a:off x="7524328" y="6291093"/>
            <a:ext cx="2547938" cy="347662"/>
          </a:xfrm>
          <a:prstGeom prst="rect">
            <a:avLst/>
          </a:prstGeom>
        </p:spPr>
        <p:txBody>
          <a:bodyPr>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fontAlgn="auto">
              <a:spcAft>
                <a:spcPts val="0"/>
              </a:spcAft>
              <a:defRPr/>
            </a:pPr>
            <a:r>
              <a:rPr lang="tr-TR" sz="1200" dirty="0" smtClean="0"/>
              <a:t>www.okan.edu.tr</a:t>
            </a:r>
            <a:endParaRPr lang="tr-TR" sz="1200" dirty="0"/>
          </a:p>
        </p:txBody>
      </p:sp>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5991577"/>
            <a:ext cx="1028018" cy="792088"/>
          </a:xfrm>
          <a:prstGeom prst="rect">
            <a:avLst/>
          </a:prstGeom>
        </p:spPr>
      </p:pic>
      <p:grpSp>
        <p:nvGrpSpPr>
          <p:cNvPr id="14" name="Group 9"/>
          <p:cNvGrpSpPr/>
          <p:nvPr/>
        </p:nvGrpSpPr>
        <p:grpSpPr>
          <a:xfrm>
            <a:off x="5940152" y="1340768"/>
            <a:ext cx="3203848" cy="3546673"/>
            <a:chOff x="0" y="0"/>
            <a:chExt cx="2997180" cy="3605380"/>
          </a:xfrm>
        </p:grpSpPr>
        <p:sp>
          <p:nvSpPr>
            <p:cNvPr id="15" name="Freeform 10"/>
            <p:cNvSpPr/>
            <p:nvPr/>
          </p:nvSpPr>
          <p:spPr>
            <a:xfrm>
              <a:off x="-68580" y="0"/>
              <a:ext cx="3065160" cy="3605380"/>
            </a:xfrm>
            <a:custGeom>
              <a:avLst/>
              <a:gdLst/>
              <a:ahLst/>
              <a:cxnLst/>
              <a:rect l="l" t="t" r="r" b="b"/>
              <a:pathLst>
                <a:path w="3065160" h="3605380">
                  <a:moveTo>
                    <a:pt x="609871" y="245522"/>
                  </a:moveTo>
                  <a:lnTo>
                    <a:pt x="120131" y="1336818"/>
                  </a:lnTo>
                  <a:cubicBezTo>
                    <a:pt x="0" y="1523476"/>
                    <a:pt x="43180" y="1758930"/>
                    <a:pt x="169885" y="1917706"/>
                  </a:cubicBezTo>
                  <a:lnTo>
                    <a:pt x="1260858" y="3446604"/>
                  </a:lnTo>
                  <a:cubicBezTo>
                    <a:pt x="1332790" y="3548065"/>
                    <a:pt x="1434694" y="3605380"/>
                    <a:pt x="1540795" y="3605380"/>
                  </a:cubicBezTo>
                  <a:lnTo>
                    <a:pt x="2683919" y="3605380"/>
                  </a:lnTo>
                  <a:cubicBezTo>
                    <a:pt x="2894321" y="3605380"/>
                    <a:pt x="3065160" y="3384642"/>
                    <a:pt x="3065160" y="3112786"/>
                  </a:cubicBezTo>
                  <a:lnTo>
                    <a:pt x="3065160" y="1153257"/>
                  </a:lnTo>
                  <a:cubicBezTo>
                    <a:pt x="3065160" y="1051795"/>
                    <a:pt x="3041183" y="952657"/>
                    <a:pt x="2995626" y="869783"/>
                  </a:cubicBezTo>
                  <a:lnTo>
                    <a:pt x="2635964" y="209120"/>
                  </a:lnTo>
                  <a:cubicBezTo>
                    <a:pt x="2564631" y="78226"/>
                    <a:pt x="2448341" y="0"/>
                    <a:pt x="2324257" y="0"/>
                  </a:cubicBezTo>
                  <a:lnTo>
                    <a:pt x="939560" y="0"/>
                  </a:lnTo>
                  <a:cubicBezTo>
                    <a:pt x="803488" y="0"/>
                    <a:pt x="677607" y="93717"/>
                    <a:pt x="609871" y="245522"/>
                  </a:cubicBezTo>
                  <a:close/>
                </a:path>
              </a:pathLst>
            </a:custGeom>
            <a:blipFill>
              <a:blip r:embed="rId4">
                <a:alphaModFix amt="80000"/>
              </a:blip>
              <a:stretch>
                <a:fillRect l="591" t="-11476" r="4" b="-5752"/>
              </a:stretch>
            </a:blipFill>
            <a:ln>
              <a:solidFill>
                <a:srgbClr val="002060"/>
              </a:solidFill>
            </a:ln>
          </p:spPr>
        </p:sp>
      </p:grpSp>
      <p:sp>
        <p:nvSpPr>
          <p:cNvPr id="3" name="Metin kutusu 2"/>
          <p:cNvSpPr txBox="1"/>
          <p:nvPr/>
        </p:nvSpPr>
        <p:spPr>
          <a:xfrm>
            <a:off x="80405" y="1335658"/>
            <a:ext cx="5544616" cy="4308872"/>
          </a:xfrm>
          <a:prstGeom prst="rect">
            <a:avLst/>
          </a:prstGeom>
          <a:noFill/>
        </p:spPr>
        <p:txBody>
          <a:bodyPr wrap="square" rtlCol="0">
            <a:spAutoFit/>
          </a:bodyPr>
          <a:lstStyle/>
          <a:p>
            <a:pPr marL="285750" indent="-285750" algn="just">
              <a:buFont typeface="Wingdings" panose="05000000000000000000" pitchFamily="2" charset="2"/>
              <a:buChar char="Ø"/>
            </a:pPr>
            <a:r>
              <a:rPr lang="tr-TR" sz="1700" b="1" noProof="1">
                <a:solidFill>
                  <a:schemeClr val="tx2">
                    <a:lumMod val="75000"/>
                  </a:schemeClr>
                </a:solidFill>
                <a:latin typeface="Times New Roman" panose="02020603050405020304" pitchFamily="18" charset="0"/>
                <a:ea typeface="Times New Roman Semi-Bold"/>
                <a:cs typeface="Times New Roman" panose="02020603050405020304" pitchFamily="18" charset="0"/>
                <a:sym typeface="Times New Roman Semi-Bold"/>
              </a:rPr>
              <a:t>Üniversitemiz kalite çalışmalarını üniversitenin stratejik planı ve hedefleri doğrultusunda ve Yükseköğretim Kalite Kurulu tarafından belirlenen usul ve esaslar çerçevesinde Kalite Yönetimi Birimi tarafından yürütülür. </a:t>
            </a:r>
            <a:endParaRPr lang="tr-TR" sz="1700" b="1" noProof="1" smtClean="0">
              <a:solidFill>
                <a:schemeClr val="tx2">
                  <a:lumMod val="75000"/>
                </a:schemeClr>
              </a:solidFill>
              <a:latin typeface="Times New Roman" panose="02020603050405020304" pitchFamily="18" charset="0"/>
              <a:ea typeface="Times New Roman Semi-Bold"/>
              <a:cs typeface="Times New Roman" panose="02020603050405020304" pitchFamily="18" charset="0"/>
              <a:sym typeface="Times New Roman Semi-Bold"/>
            </a:endParaRPr>
          </a:p>
          <a:p>
            <a:pPr marL="285750" indent="-285750" algn="just">
              <a:buFont typeface="Wingdings" panose="05000000000000000000" pitchFamily="2" charset="2"/>
              <a:buChar char="Ø"/>
            </a:pPr>
            <a:endParaRPr lang="tr-TR" sz="1700" b="1" noProof="1">
              <a:solidFill>
                <a:schemeClr val="tx2">
                  <a:lumMod val="75000"/>
                </a:schemeClr>
              </a:solidFill>
              <a:latin typeface="Times New Roman" panose="02020603050405020304" pitchFamily="18" charset="0"/>
              <a:ea typeface="Times New Roman Semi-Bold"/>
              <a:cs typeface="Times New Roman" panose="02020603050405020304" pitchFamily="18" charset="0"/>
              <a:sym typeface="Times New Roman Semi-Bold"/>
            </a:endParaRPr>
          </a:p>
          <a:p>
            <a:pPr marL="285750" indent="-285750" algn="just">
              <a:buFont typeface="Wingdings" panose="05000000000000000000" pitchFamily="2" charset="2"/>
              <a:buChar char="Ø"/>
            </a:pPr>
            <a:r>
              <a:rPr lang="tr-TR" sz="1700" b="1" noProof="1">
                <a:solidFill>
                  <a:srgbClr val="002060"/>
                </a:solidFill>
                <a:latin typeface="Times New Roman" panose="02020603050405020304" pitchFamily="18" charset="0"/>
                <a:ea typeface="Times New Roman Semi-Bold"/>
                <a:cs typeface="Times New Roman" panose="02020603050405020304" pitchFamily="18" charset="0"/>
                <a:sym typeface="Times New Roman Semi-Bold"/>
              </a:rPr>
              <a:t>Eğitim-öğretim, araştırma ve toplumsal katkı faaliyetleri ile idari hizmetlerin değerlendirilmesi, izlenmesi ve kalitesinin geliştirilmesi amacıyla kurumun iç ve dış kalite güvence sistemini kurmak, kuruma özgü anahtar performans göstergelerini oluşturmak, program değerlendirmesi yapmak ve bu kapsamda yapılan çalışmaların Rektörlüğe sunulması birimin görevleri arasındadır.</a:t>
            </a:r>
          </a:p>
          <a:p>
            <a:pPr marL="285750" indent="-285750" algn="just">
              <a:buFont typeface="Wingdings" panose="05000000000000000000" pitchFamily="2" charset="2"/>
              <a:buChar char="Ø"/>
            </a:pPr>
            <a:endParaRPr lang="tr-TR" b="1" noProof="1">
              <a:solidFill>
                <a:schemeClr val="tx2">
                  <a:lumMod val="75000"/>
                </a:schemeClr>
              </a:solidFill>
              <a:latin typeface="Times New Roman" panose="02020603050405020304" pitchFamily="18" charset="0"/>
              <a:ea typeface="Times New Roman Semi-Bold"/>
              <a:cs typeface="Times New Roman" panose="02020603050405020304" pitchFamily="18" charset="0"/>
              <a:sym typeface="Times New Roman Semi-Bold"/>
            </a:endParaRPr>
          </a:p>
          <a:p>
            <a:pPr marL="285750" indent="-285750">
              <a:buFont typeface="Wingdings" panose="05000000000000000000" pitchFamily="2" charset="2"/>
              <a:buChar char="Ø"/>
            </a:pPr>
            <a:endParaRPr lang="tr-TR" dirty="0"/>
          </a:p>
        </p:txBody>
      </p:sp>
    </p:spTree>
    <p:extLst>
      <p:ext uri="{BB962C8B-B14F-4D97-AF65-F5344CB8AC3E}">
        <p14:creationId xmlns:p14="http://schemas.microsoft.com/office/powerpoint/2010/main" val="41340529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theme/theme1.xml><?xml version="1.0" encoding="utf-8"?>
<a:theme xmlns:a="http://schemas.openxmlformats.org/drawingml/2006/main" name="Sunum_Sablon">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unu1" id="{B53B6D98-E29A-4E26-8E4E-0A111BAFADED}" vid="{95A19400-8BF6-4A72-B281-0F5A18BCF85B}"/>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sunum_01</Template>
  <TotalTime>903</TotalTime>
  <Words>1440</Words>
  <Application>Microsoft Office PowerPoint</Application>
  <PresentationFormat>Ekran Gösterisi (4:3)</PresentationFormat>
  <Paragraphs>271</Paragraphs>
  <Slides>38</Slides>
  <Notes>0</Notes>
  <HiddenSlides>0</HiddenSlides>
  <MMClips>0</MMClips>
  <ScaleCrop>false</ScaleCrop>
  <HeadingPairs>
    <vt:vector size="6" baseType="variant">
      <vt:variant>
        <vt:lpstr>Kullanılan Yazı Tipleri</vt:lpstr>
      </vt:variant>
      <vt:variant>
        <vt:i4>6</vt:i4>
      </vt:variant>
      <vt:variant>
        <vt:lpstr>Tema</vt:lpstr>
      </vt:variant>
      <vt:variant>
        <vt:i4>1</vt:i4>
      </vt:variant>
      <vt:variant>
        <vt:lpstr>Slayt Başlıkları</vt:lpstr>
      </vt:variant>
      <vt:variant>
        <vt:i4>38</vt:i4>
      </vt:variant>
    </vt:vector>
  </HeadingPairs>
  <TitlesOfParts>
    <vt:vector size="45" baseType="lpstr">
      <vt:lpstr>Arial</vt:lpstr>
      <vt:lpstr>Calibri</vt:lpstr>
      <vt:lpstr>Times New Roman</vt:lpstr>
      <vt:lpstr>Times New Roman Bold</vt:lpstr>
      <vt:lpstr>Times New Roman Semi-Bold</vt:lpstr>
      <vt:lpstr>Wingdings</vt:lpstr>
      <vt:lpstr>Sunum_Sablon</vt:lpstr>
      <vt:lpstr>İDARİ PERSONEL ORYANTASYON SUNUMU</vt:lpstr>
      <vt:lpstr>SUNUM İÇERİĞİ</vt:lpstr>
      <vt:lpstr>KALİTE ORGANİZASYON YAPISI</vt:lpstr>
      <vt:lpstr>KALİTE YÖNETİMİ BİRİMİ EKİBİ</vt:lpstr>
      <vt:lpstr>KALİTE KOMİSYONU ÜYELERİ</vt:lpstr>
      <vt:lpstr>KALİTE KAVRAMI</vt:lpstr>
      <vt:lpstr>KALİTE YAKLAŞIMLARI</vt:lpstr>
      <vt:lpstr>KALİTE POLİTİKASI</vt:lpstr>
      <vt:lpstr>KALİTE YÖNETİMİ BİRİMİ</vt:lpstr>
      <vt:lpstr>TOPLAM KALİTE YÖNETİMİ</vt:lpstr>
      <vt:lpstr>KALİTE GÜVENCE SİSTEMİ</vt:lpstr>
      <vt:lpstr>STRATEJİK PLAN</vt:lpstr>
      <vt:lpstr>ISO9001:2015 KALİTE YÖNETİM SİSTEMİ</vt:lpstr>
      <vt:lpstr>ISO STANDART BELGELERİMİZ</vt:lpstr>
      <vt:lpstr>ISO9001:2015 KALİTE YÖNETİM SİSTEMİ</vt:lpstr>
      <vt:lpstr>KALİTE DOKÜMANLARI HAKKINDA (Formlar, Talimatlar, Planlar, Şemalar, Prosedürler)</vt:lpstr>
      <vt:lpstr>KALİTE EL KİTABI</vt:lpstr>
      <vt:lpstr>SÜREÇ EL KİTABI</vt:lpstr>
      <vt:lpstr>TAM AKREDİTASYON BELGEMİZ</vt:lpstr>
      <vt:lpstr>ULUSLARARASI AKREDİTASYON BELGELERİMİZ</vt:lpstr>
      <vt:lpstr>PROGRAM AKREDİTASYONU NEDİR?</vt:lpstr>
      <vt:lpstr>AKREDİTE EDİLEN PROGRAMLARIMIZ</vt:lpstr>
      <vt:lpstr>AKREDİTE EDİLEN PROGRAMLARIMIZ</vt:lpstr>
      <vt:lpstr>AKREDİTASYON SÜRECİ DEVAM EDEN BÖLÜMLERİMİZ</vt:lpstr>
      <vt:lpstr>TURQUALITY  MARKA DESTEK PROGRAMI</vt:lpstr>
      <vt:lpstr>ÇEVRECİ ÜNİVERSİTE</vt:lpstr>
      <vt:lpstr>SPOR DOSTU KAMPÜS ÖDÜLÜMÜZ</vt:lpstr>
      <vt:lpstr>SÜREKLİ İYİLEŞTİRME</vt:lpstr>
      <vt:lpstr>PUKÖ NEDİR?</vt:lpstr>
      <vt:lpstr>PUKÖ’YÜ NEDEN KULLANIRIZ?</vt:lpstr>
      <vt:lpstr>VAKA ANALİZİ</vt:lpstr>
      <vt:lpstr>TANIMLAMA</vt:lpstr>
      <vt:lpstr>PLANLAMA</vt:lpstr>
      <vt:lpstr>UYGULAMA</vt:lpstr>
      <vt:lpstr>KONTROL</vt:lpstr>
      <vt:lpstr>ÖNLEM ALMA</vt:lpstr>
      <vt:lpstr>VAKA ANALİZİ – ŞİMDİ SIRA SİZDE</vt:lpstr>
      <vt:lpstr>KATILIMINIZ İÇİN TEŞEKKÜRLER!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Sau</dc:creator>
  <cp:lastModifiedBy>Kutluay Doğukan Taşdemir</cp:lastModifiedBy>
  <cp:revision>152</cp:revision>
  <dcterms:created xsi:type="dcterms:W3CDTF">2020-03-15T11:21:23Z</dcterms:created>
  <dcterms:modified xsi:type="dcterms:W3CDTF">2026-02-16T12:18:17Z</dcterms:modified>
</cp:coreProperties>
</file>