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9" r:id="rId14"/>
    <p:sldId id="267" r:id="rId15"/>
  </p:sldIdLst>
  <p:sldSz cx="12192000" cy="6858000"/>
  <p:notesSz cx="12192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varScale="1">
        <p:scale>
          <a:sx n="83" d="100"/>
          <a:sy n="83" d="100"/>
        </p:scale>
        <p:origin x="547"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E46C0A"/>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E46C0A"/>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E46C0A"/>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72740" y="1106551"/>
            <a:ext cx="7446518" cy="757555"/>
          </a:xfrm>
          <a:prstGeom prst="rect">
            <a:avLst/>
          </a:prstGeom>
        </p:spPr>
        <p:txBody>
          <a:bodyPr wrap="square" lIns="0" tIns="0" rIns="0" bIns="0">
            <a:spAutoFit/>
          </a:bodyPr>
          <a:lstStyle>
            <a:lvl1pPr>
              <a:defRPr sz="2400" b="1" i="0">
                <a:solidFill>
                  <a:srgbClr val="E46C0A"/>
                </a:solidFill>
                <a:latin typeface="Calibri"/>
                <a:cs typeface="Calibri"/>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3/7/2022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olearn.okan.edu.tr/"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52345" y="3804030"/>
            <a:ext cx="918464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Microsoft Sans Serif"/>
                <a:cs typeface="Microsoft Sans Serif"/>
              </a:rPr>
              <a:t>O’learn</a:t>
            </a:r>
            <a:r>
              <a:rPr sz="2400" spc="45" dirty="0">
                <a:latin typeface="Microsoft Sans Serif"/>
                <a:cs typeface="Microsoft Sans Serif"/>
              </a:rPr>
              <a:t> </a:t>
            </a:r>
            <a:r>
              <a:rPr sz="2400" spc="-10" dirty="0">
                <a:latin typeface="Microsoft Sans Serif"/>
                <a:cs typeface="Microsoft Sans Serif"/>
              </a:rPr>
              <a:t>Platformunda</a:t>
            </a:r>
            <a:r>
              <a:rPr sz="2400" dirty="0">
                <a:latin typeface="Microsoft Sans Serif"/>
                <a:cs typeface="Microsoft Sans Serif"/>
              </a:rPr>
              <a:t> </a:t>
            </a:r>
            <a:r>
              <a:rPr sz="2400" spc="-10" dirty="0">
                <a:latin typeface="Microsoft Sans Serif"/>
                <a:cs typeface="Microsoft Sans Serif"/>
              </a:rPr>
              <a:t>Yönetici</a:t>
            </a:r>
            <a:r>
              <a:rPr sz="2400" spc="5" dirty="0">
                <a:latin typeface="Microsoft Sans Serif"/>
                <a:cs typeface="Microsoft Sans Serif"/>
              </a:rPr>
              <a:t> </a:t>
            </a:r>
            <a:r>
              <a:rPr sz="2400" spc="-45" dirty="0">
                <a:latin typeface="Microsoft Sans Serif"/>
                <a:cs typeface="Microsoft Sans Serif"/>
              </a:rPr>
              <a:t>Yetkim</a:t>
            </a:r>
            <a:r>
              <a:rPr sz="2400" spc="35" dirty="0">
                <a:latin typeface="Microsoft Sans Serif"/>
                <a:cs typeface="Microsoft Sans Serif"/>
              </a:rPr>
              <a:t> </a:t>
            </a:r>
            <a:r>
              <a:rPr sz="2400" spc="-5" dirty="0">
                <a:latin typeface="Microsoft Sans Serif"/>
                <a:cs typeface="Microsoft Sans Serif"/>
              </a:rPr>
              <a:t>İle</a:t>
            </a:r>
            <a:r>
              <a:rPr sz="2400" spc="40" dirty="0">
                <a:latin typeface="Microsoft Sans Serif"/>
                <a:cs typeface="Microsoft Sans Serif"/>
              </a:rPr>
              <a:t> </a:t>
            </a:r>
            <a:r>
              <a:rPr sz="2400" spc="-10" dirty="0">
                <a:latin typeface="Microsoft Sans Serif"/>
                <a:cs typeface="Microsoft Sans Serif"/>
              </a:rPr>
              <a:t>Ders</a:t>
            </a:r>
            <a:r>
              <a:rPr sz="2400" spc="-5" dirty="0">
                <a:latin typeface="Microsoft Sans Serif"/>
                <a:cs typeface="Microsoft Sans Serif"/>
              </a:rPr>
              <a:t> </a:t>
            </a:r>
            <a:r>
              <a:rPr sz="2400" spc="10" dirty="0">
                <a:latin typeface="Microsoft Sans Serif"/>
                <a:cs typeface="Microsoft Sans Serif"/>
              </a:rPr>
              <a:t>Nasıl</a:t>
            </a:r>
            <a:r>
              <a:rPr sz="2400" spc="-5" dirty="0">
                <a:latin typeface="Microsoft Sans Serif"/>
                <a:cs typeface="Microsoft Sans Serif"/>
              </a:rPr>
              <a:t> </a:t>
            </a:r>
            <a:r>
              <a:rPr sz="2400" spc="-10" dirty="0">
                <a:latin typeface="Microsoft Sans Serif"/>
                <a:cs typeface="Microsoft Sans Serif"/>
              </a:rPr>
              <a:t>Birleştirebilirim?</a:t>
            </a:r>
            <a:endParaRPr sz="2400">
              <a:latin typeface="Microsoft Sans Serif"/>
              <a:cs typeface="Microsoft Sans Serif"/>
            </a:endParaRPr>
          </a:p>
        </p:txBody>
      </p:sp>
      <p:pic>
        <p:nvPicPr>
          <p:cNvPr id="3" name="object 3"/>
          <p:cNvPicPr/>
          <p:nvPr/>
        </p:nvPicPr>
        <p:blipFill>
          <a:blip r:embed="rId2" cstate="print"/>
          <a:stretch>
            <a:fillRect/>
          </a:stretch>
        </p:blipFill>
        <p:spPr>
          <a:xfrm>
            <a:off x="10591800" y="356615"/>
            <a:ext cx="1524000" cy="1472184"/>
          </a:xfrm>
          <a:prstGeom prst="rect">
            <a:avLst/>
          </a:prstGeom>
        </p:spPr>
      </p:pic>
      <p:sp>
        <p:nvSpPr>
          <p:cNvPr id="4" name="object 4"/>
          <p:cNvSpPr txBox="1">
            <a:spLocks noGrp="1"/>
          </p:cNvSpPr>
          <p:nvPr>
            <p:ph type="title"/>
          </p:nvPr>
        </p:nvSpPr>
        <p:spPr>
          <a:prstGeom prst="rect">
            <a:avLst/>
          </a:prstGeom>
        </p:spPr>
        <p:txBody>
          <a:bodyPr vert="horz" wrap="square" lIns="0" tIns="12700" rIns="0" bIns="0" rtlCol="0">
            <a:spAutoFit/>
          </a:bodyPr>
          <a:lstStyle/>
          <a:p>
            <a:pPr marL="614045" marR="5080">
              <a:lnSpc>
                <a:spcPct val="100000"/>
              </a:lnSpc>
              <a:spcBef>
                <a:spcPts val="100"/>
              </a:spcBef>
            </a:pPr>
            <a:r>
              <a:rPr spc="-30" dirty="0"/>
              <a:t>İSTANBUL </a:t>
            </a:r>
            <a:r>
              <a:rPr spc="-5" dirty="0"/>
              <a:t>OKAN ÜNİVERSİTESİ </a:t>
            </a:r>
            <a:r>
              <a:rPr spc="-15" dirty="0"/>
              <a:t>EĞİTİM </a:t>
            </a:r>
            <a:r>
              <a:rPr spc="-10" dirty="0"/>
              <a:t>TEKNOLOJİLERİ </a:t>
            </a:r>
            <a:r>
              <a:rPr spc="-530" dirty="0"/>
              <a:t> </a:t>
            </a:r>
            <a:r>
              <a:rPr spc="-15" dirty="0"/>
              <a:t>KURULU</a:t>
            </a:r>
            <a:r>
              <a:rPr spc="-40" dirty="0"/>
              <a:t> </a:t>
            </a:r>
            <a:r>
              <a:rPr spc="-5" dirty="0"/>
              <a:t>İÇİN</a:t>
            </a:r>
            <a:r>
              <a:rPr dirty="0"/>
              <a:t> </a:t>
            </a:r>
            <a:r>
              <a:rPr spc="-5" dirty="0"/>
              <a:t>O’LEARN</a:t>
            </a:r>
            <a:r>
              <a:rPr spc="-35" dirty="0"/>
              <a:t> </a:t>
            </a:r>
            <a:r>
              <a:rPr spc="-5" dirty="0"/>
              <a:t>KULLANIM</a:t>
            </a:r>
            <a:r>
              <a:rPr spc="-30" dirty="0"/>
              <a:t> </a:t>
            </a:r>
            <a:r>
              <a:rPr spc="-20" dirty="0"/>
              <a:t>KILAVUZU</a:t>
            </a:r>
          </a:p>
        </p:txBody>
      </p:sp>
      <p:pic>
        <p:nvPicPr>
          <p:cNvPr id="5" name="object 5"/>
          <p:cNvPicPr/>
          <p:nvPr/>
        </p:nvPicPr>
        <p:blipFill>
          <a:blip r:embed="rId3" cstate="print"/>
          <a:stretch>
            <a:fillRect/>
          </a:stretch>
        </p:blipFill>
        <p:spPr>
          <a:xfrm>
            <a:off x="304800" y="391668"/>
            <a:ext cx="1898021" cy="153161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9842" y="5516066"/>
            <a:ext cx="9087485" cy="391160"/>
          </a:xfrm>
          <a:prstGeom prst="rect">
            <a:avLst/>
          </a:prstGeom>
        </p:spPr>
        <p:txBody>
          <a:bodyPr vert="horz" wrap="square" lIns="0" tIns="12700" rIns="0" bIns="0" rtlCol="0">
            <a:spAutoFit/>
          </a:bodyPr>
          <a:lstStyle/>
          <a:p>
            <a:pPr marL="12700">
              <a:lnSpc>
                <a:spcPct val="100000"/>
              </a:lnSpc>
              <a:spcBef>
                <a:spcPts val="100"/>
              </a:spcBef>
            </a:pPr>
            <a:r>
              <a:rPr sz="2400" spc="-10" dirty="0">
                <a:latin typeface="Calibri"/>
                <a:cs typeface="Calibri"/>
              </a:rPr>
              <a:t>Birleştirilmesi</a:t>
            </a:r>
            <a:r>
              <a:rPr sz="2400" spc="-50" dirty="0">
                <a:latin typeface="Calibri"/>
                <a:cs typeface="Calibri"/>
              </a:rPr>
              <a:t> </a:t>
            </a:r>
            <a:r>
              <a:rPr sz="2400" spc="-40" dirty="0">
                <a:latin typeface="Calibri"/>
                <a:cs typeface="Calibri"/>
              </a:rPr>
              <a:t>gereken</a:t>
            </a:r>
            <a:r>
              <a:rPr sz="2400" spc="-20" dirty="0">
                <a:latin typeface="Calibri"/>
                <a:cs typeface="Calibri"/>
              </a:rPr>
              <a:t> </a:t>
            </a:r>
            <a:r>
              <a:rPr sz="2400" dirty="0">
                <a:latin typeface="Calibri"/>
                <a:cs typeface="Calibri"/>
              </a:rPr>
              <a:t>alt </a:t>
            </a:r>
            <a:r>
              <a:rPr sz="2400" spc="-40" dirty="0">
                <a:latin typeface="Calibri"/>
                <a:cs typeface="Calibri"/>
              </a:rPr>
              <a:t>kurs</a:t>
            </a:r>
            <a:r>
              <a:rPr sz="2400" spc="-25" dirty="0">
                <a:latin typeface="Calibri"/>
                <a:cs typeface="Calibri"/>
              </a:rPr>
              <a:t> </a:t>
            </a:r>
            <a:r>
              <a:rPr sz="2400" spc="-10" dirty="0">
                <a:latin typeface="Calibri"/>
                <a:cs typeface="Calibri"/>
              </a:rPr>
              <a:t>seçildikten</a:t>
            </a:r>
            <a:r>
              <a:rPr sz="2400" spc="-35" dirty="0">
                <a:latin typeface="Calibri"/>
                <a:cs typeface="Calibri"/>
              </a:rPr>
              <a:t> </a:t>
            </a:r>
            <a:r>
              <a:rPr sz="2400" spc="-25" dirty="0">
                <a:latin typeface="Calibri"/>
                <a:cs typeface="Calibri"/>
              </a:rPr>
              <a:t>sonra</a:t>
            </a:r>
            <a:r>
              <a:rPr sz="2400" spc="-5" dirty="0">
                <a:latin typeface="Calibri"/>
                <a:cs typeface="Calibri"/>
              </a:rPr>
              <a:t> </a:t>
            </a:r>
            <a:r>
              <a:rPr sz="2400" spc="-25" dirty="0">
                <a:latin typeface="Calibri"/>
                <a:cs typeface="Calibri"/>
              </a:rPr>
              <a:t>‘Gönder’e’</a:t>
            </a:r>
            <a:r>
              <a:rPr sz="2400" spc="-114" dirty="0">
                <a:latin typeface="Calibri"/>
                <a:cs typeface="Calibri"/>
              </a:rPr>
              <a:t> </a:t>
            </a:r>
            <a:r>
              <a:rPr sz="2400" spc="-20" dirty="0">
                <a:latin typeface="Calibri"/>
                <a:cs typeface="Calibri"/>
              </a:rPr>
              <a:t>tıklayabilirsiniz.</a:t>
            </a:r>
            <a:endParaRPr sz="2400">
              <a:latin typeface="Calibri"/>
              <a:cs typeface="Calibri"/>
            </a:endParaRPr>
          </a:p>
        </p:txBody>
      </p:sp>
      <p:pic>
        <p:nvPicPr>
          <p:cNvPr id="3" name="object 3"/>
          <p:cNvPicPr/>
          <p:nvPr/>
        </p:nvPicPr>
        <p:blipFill>
          <a:blip r:embed="rId2" cstate="print"/>
          <a:stretch>
            <a:fillRect/>
          </a:stretch>
        </p:blipFill>
        <p:spPr>
          <a:xfrm>
            <a:off x="856488" y="228600"/>
            <a:ext cx="10101072" cy="483108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5713" y="5474920"/>
            <a:ext cx="9696450" cy="721995"/>
          </a:xfrm>
          <a:prstGeom prst="rect">
            <a:avLst/>
          </a:prstGeom>
        </p:spPr>
        <p:txBody>
          <a:bodyPr vert="horz" wrap="square" lIns="0" tIns="12700" rIns="0" bIns="0" rtlCol="0">
            <a:spAutoFit/>
          </a:bodyPr>
          <a:lstStyle/>
          <a:p>
            <a:pPr marL="12700">
              <a:lnSpc>
                <a:spcPts val="2740"/>
              </a:lnSpc>
              <a:spcBef>
                <a:spcPts val="100"/>
              </a:spcBef>
            </a:pPr>
            <a:r>
              <a:rPr sz="2400" spc="-10" dirty="0">
                <a:latin typeface="Calibri"/>
                <a:cs typeface="Calibri"/>
              </a:rPr>
              <a:t>Birleştirilen</a:t>
            </a:r>
            <a:r>
              <a:rPr sz="2400" spc="-45" dirty="0">
                <a:latin typeface="Calibri"/>
                <a:cs typeface="Calibri"/>
              </a:rPr>
              <a:t> </a:t>
            </a:r>
            <a:r>
              <a:rPr sz="2400" spc="-20" dirty="0">
                <a:latin typeface="Calibri"/>
                <a:cs typeface="Calibri"/>
              </a:rPr>
              <a:t>dersi </a:t>
            </a:r>
            <a:r>
              <a:rPr sz="2400" spc="-45" dirty="0">
                <a:latin typeface="Calibri"/>
                <a:cs typeface="Calibri"/>
              </a:rPr>
              <a:t>kontrol</a:t>
            </a:r>
            <a:r>
              <a:rPr sz="2400" spc="-55" dirty="0">
                <a:latin typeface="Calibri"/>
                <a:cs typeface="Calibri"/>
              </a:rPr>
              <a:t> </a:t>
            </a:r>
            <a:r>
              <a:rPr sz="2400" spc="-15" dirty="0">
                <a:latin typeface="Calibri"/>
                <a:cs typeface="Calibri"/>
              </a:rPr>
              <a:t>ettiğinizde,</a:t>
            </a:r>
            <a:r>
              <a:rPr sz="2400" spc="-45" dirty="0">
                <a:latin typeface="Calibri"/>
                <a:cs typeface="Calibri"/>
              </a:rPr>
              <a:t> </a:t>
            </a:r>
            <a:r>
              <a:rPr sz="2400" spc="-5" dirty="0">
                <a:latin typeface="Calibri"/>
                <a:cs typeface="Calibri"/>
              </a:rPr>
              <a:t>aşağıdan</a:t>
            </a:r>
            <a:r>
              <a:rPr sz="2400" spc="5" dirty="0">
                <a:latin typeface="Calibri"/>
                <a:cs typeface="Calibri"/>
              </a:rPr>
              <a:t> </a:t>
            </a:r>
            <a:r>
              <a:rPr sz="2400" spc="-15" dirty="0">
                <a:latin typeface="Calibri"/>
                <a:cs typeface="Calibri"/>
              </a:rPr>
              <a:t>yukarı</a:t>
            </a:r>
            <a:r>
              <a:rPr sz="2400" spc="-35" dirty="0">
                <a:latin typeface="Calibri"/>
                <a:cs typeface="Calibri"/>
              </a:rPr>
              <a:t> </a:t>
            </a:r>
            <a:r>
              <a:rPr sz="2400" spc="-5" dirty="0">
                <a:latin typeface="Calibri"/>
                <a:cs typeface="Calibri"/>
              </a:rPr>
              <a:t>doğru</a:t>
            </a:r>
            <a:r>
              <a:rPr sz="2400" spc="-30" dirty="0">
                <a:latin typeface="Calibri"/>
                <a:cs typeface="Calibri"/>
              </a:rPr>
              <a:t> </a:t>
            </a:r>
            <a:r>
              <a:rPr sz="2400" spc="-5" dirty="0">
                <a:latin typeface="Calibri"/>
                <a:cs typeface="Calibri"/>
              </a:rPr>
              <a:t>gelen</a:t>
            </a:r>
            <a:r>
              <a:rPr sz="2400" spc="-25" dirty="0">
                <a:latin typeface="Calibri"/>
                <a:cs typeface="Calibri"/>
              </a:rPr>
              <a:t> </a:t>
            </a:r>
            <a:r>
              <a:rPr sz="2400" spc="-5" dirty="0">
                <a:latin typeface="Calibri"/>
                <a:cs typeface="Calibri"/>
              </a:rPr>
              <a:t>bir ok</a:t>
            </a:r>
            <a:r>
              <a:rPr sz="2400" spc="-15" dirty="0">
                <a:latin typeface="Calibri"/>
                <a:cs typeface="Calibri"/>
              </a:rPr>
              <a:t> </a:t>
            </a:r>
            <a:r>
              <a:rPr sz="2400" spc="-5" dirty="0">
                <a:latin typeface="Calibri"/>
                <a:cs typeface="Calibri"/>
              </a:rPr>
              <a:t>simgesi</a:t>
            </a:r>
            <a:endParaRPr sz="2400" dirty="0">
              <a:latin typeface="Calibri"/>
              <a:cs typeface="Calibri"/>
            </a:endParaRPr>
          </a:p>
          <a:p>
            <a:pPr marL="12700">
              <a:lnSpc>
                <a:spcPts val="2740"/>
              </a:lnSpc>
            </a:pPr>
            <a:r>
              <a:rPr sz="2400" spc="-20" dirty="0">
                <a:latin typeface="Calibri"/>
                <a:cs typeface="Calibri"/>
              </a:rPr>
              <a:t>göreceksiniz.</a:t>
            </a:r>
            <a:r>
              <a:rPr sz="2400" spc="-10" dirty="0">
                <a:latin typeface="Calibri"/>
                <a:cs typeface="Calibri"/>
              </a:rPr>
              <a:t> Bu</a:t>
            </a:r>
            <a:r>
              <a:rPr sz="2400" spc="-15" dirty="0">
                <a:latin typeface="Calibri"/>
                <a:cs typeface="Calibri"/>
              </a:rPr>
              <a:t> </a:t>
            </a:r>
            <a:r>
              <a:rPr sz="2400" spc="-5" dirty="0">
                <a:latin typeface="Calibri"/>
                <a:cs typeface="Calibri"/>
              </a:rPr>
              <a:t>ok</a:t>
            </a:r>
            <a:r>
              <a:rPr sz="2400" spc="-20" dirty="0">
                <a:latin typeface="Calibri"/>
                <a:cs typeface="Calibri"/>
              </a:rPr>
              <a:t> </a:t>
            </a:r>
            <a:r>
              <a:rPr sz="2400" spc="-10" dirty="0">
                <a:latin typeface="Calibri"/>
                <a:cs typeface="Calibri"/>
              </a:rPr>
              <a:t>dersinizin</a:t>
            </a:r>
            <a:r>
              <a:rPr sz="2400" spc="-35" dirty="0">
                <a:latin typeface="Calibri"/>
                <a:cs typeface="Calibri"/>
              </a:rPr>
              <a:t> </a:t>
            </a:r>
            <a:r>
              <a:rPr sz="2400" spc="-5" dirty="0">
                <a:latin typeface="Calibri"/>
                <a:cs typeface="Calibri"/>
              </a:rPr>
              <a:t>başarılı</a:t>
            </a:r>
            <a:r>
              <a:rPr sz="2400" spc="5" dirty="0">
                <a:latin typeface="Calibri"/>
                <a:cs typeface="Calibri"/>
              </a:rPr>
              <a:t> </a:t>
            </a:r>
            <a:r>
              <a:rPr sz="2400" spc="-5" dirty="0">
                <a:latin typeface="Calibri"/>
                <a:cs typeface="Calibri"/>
              </a:rPr>
              <a:t>bir</a:t>
            </a:r>
            <a:r>
              <a:rPr sz="2400" spc="15" dirty="0">
                <a:latin typeface="Calibri"/>
                <a:cs typeface="Calibri"/>
              </a:rPr>
              <a:t> </a:t>
            </a:r>
            <a:r>
              <a:rPr sz="2400" spc="-5" dirty="0">
                <a:latin typeface="Calibri"/>
                <a:cs typeface="Calibri"/>
              </a:rPr>
              <a:t>şekilde</a:t>
            </a:r>
            <a:r>
              <a:rPr sz="2400" spc="-35" dirty="0">
                <a:latin typeface="Calibri"/>
                <a:cs typeface="Calibri"/>
              </a:rPr>
              <a:t> </a:t>
            </a:r>
            <a:r>
              <a:rPr sz="2400" spc="-10" dirty="0">
                <a:latin typeface="Calibri"/>
                <a:cs typeface="Calibri"/>
              </a:rPr>
              <a:t>birleştirildiğini</a:t>
            </a:r>
            <a:r>
              <a:rPr sz="2400" spc="-55" dirty="0">
                <a:latin typeface="Calibri"/>
                <a:cs typeface="Calibri"/>
              </a:rPr>
              <a:t> </a:t>
            </a:r>
            <a:r>
              <a:rPr sz="2400" spc="-50" dirty="0">
                <a:latin typeface="Calibri"/>
                <a:cs typeface="Calibri"/>
              </a:rPr>
              <a:t>göstermektedir.</a:t>
            </a:r>
            <a:endParaRPr sz="2400" dirty="0">
              <a:latin typeface="Calibri"/>
              <a:cs typeface="Calibri"/>
            </a:endParaRPr>
          </a:p>
        </p:txBody>
      </p:sp>
      <p:pic>
        <p:nvPicPr>
          <p:cNvPr id="3" name="object 3"/>
          <p:cNvPicPr/>
          <p:nvPr/>
        </p:nvPicPr>
        <p:blipFill>
          <a:blip r:embed="rId2" cstate="print"/>
          <a:stretch>
            <a:fillRect/>
          </a:stretch>
        </p:blipFill>
        <p:spPr>
          <a:xfrm>
            <a:off x="1066800" y="313943"/>
            <a:ext cx="10216896" cy="486765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85800" y="1981200"/>
            <a:ext cx="10820400" cy="4278094"/>
          </a:xfrm>
          <a:prstGeom prst="rect">
            <a:avLst/>
          </a:prstGeom>
          <a:noFill/>
        </p:spPr>
        <p:txBody>
          <a:bodyPr wrap="square" rtlCol="0">
            <a:spAutoFit/>
          </a:bodyPr>
          <a:lstStyle/>
          <a:p>
            <a:r>
              <a:rPr lang="tr-TR" sz="2000" dirty="0" smtClean="0"/>
              <a:t>Dönem başlangıçlarındaki entegrasyondan kaynaklı veri kayıplarını önlemek için manuel ders birleştirme işlemini kullanabilirsiniz. </a:t>
            </a:r>
          </a:p>
          <a:p>
            <a:endParaRPr lang="tr-TR" sz="2000" dirty="0" smtClean="0"/>
          </a:p>
          <a:p>
            <a:pPr marL="342900" indent="-342900">
              <a:buFont typeface="Arial" panose="020B0604020202020204" pitchFamily="34" charset="0"/>
              <a:buChar char="•"/>
            </a:pPr>
            <a:r>
              <a:rPr lang="tr-TR" sz="2000" dirty="0" smtClean="0"/>
              <a:t>Manuel ders birleştirme işlemi </a:t>
            </a:r>
            <a:r>
              <a:rPr lang="tr-TR" sz="2000" b="1" dirty="0" smtClean="0"/>
              <a:t>dönemin başlangıcında </a:t>
            </a:r>
            <a:r>
              <a:rPr lang="tr-TR" sz="2000" dirty="0" smtClean="0"/>
              <a:t>yapılmalıdır.</a:t>
            </a:r>
          </a:p>
          <a:p>
            <a:endParaRPr lang="tr-TR" sz="2000" dirty="0" smtClean="0"/>
          </a:p>
          <a:p>
            <a:pPr marL="342900" indent="-342900">
              <a:buFont typeface="Arial" panose="020B0604020202020204" pitchFamily="34" charset="0"/>
              <a:buChar char="•"/>
            </a:pPr>
            <a:r>
              <a:rPr lang="tr-TR" sz="2000" dirty="0" smtClean="0"/>
              <a:t>İşlemin dönem ortasında yapılması durumunda birleştirilen alt derslerin içerisinde bulunan not merkezi, tartışma panosu, ödevler, aktiviteler gibi içeriklere ait </a:t>
            </a:r>
            <a:r>
              <a:rPr lang="tr-TR" sz="2000" b="1" dirty="0" smtClean="0"/>
              <a:t>verilerin kaybolması </a:t>
            </a:r>
            <a:r>
              <a:rPr lang="tr-TR" sz="2000" dirty="0" smtClean="0"/>
              <a:t>söz </a:t>
            </a:r>
            <a:r>
              <a:rPr lang="tr-TR" sz="2000" smtClean="0"/>
              <a:t>konusu olabilir. </a:t>
            </a:r>
            <a:endParaRPr lang="tr-TR" sz="2000" dirty="0" smtClean="0"/>
          </a:p>
          <a:p>
            <a:pPr marL="342900" indent="-342900">
              <a:buFont typeface="Arial" panose="020B0604020202020204" pitchFamily="34" charset="0"/>
              <a:buChar char="•"/>
            </a:pPr>
            <a:endParaRPr lang="tr-TR" sz="2000" dirty="0" smtClean="0"/>
          </a:p>
          <a:p>
            <a:pPr marL="342900" indent="-342900">
              <a:buFont typeface="Arial" panose="020B0604020202020204" pitchFamily="34" charset="0"/>
              <a:buChar char="•"/>
            </a:pPr>
            <a:endParaRPr lang="tr-TR" sz="2000" b="1" dirty="0" smtClean="0"/>
          </a:p>
          <a:p>
            <a:endParaRPr lang="tr-TR" dirty="0" smtClean="0"/>
          </a:p>
          <a:p>
            <a:endParaRPr lang="tr-TR" dirty="0" smtClean="0"/>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endParaRPr lang="tr-TR" dirty="0"/>
          </a:p>
        </p:txBody>
      </p:sp>
      <p:sp>
        <p:nvSpPr>
          <p:cNvPr id="9" name="Metin kutusu 8"/>
          <p:cNvSpPr txBox="1"/>
          <p:nvPr/>
        </p:nvSpPr>
        <p:spPr>
          <a:xfrm>
            <a:off x="685800" y="762000"/>
            <a:ext cx="8001000" cy="461665"/>
          </a:xfrm>
          <a:prstGeom prst="rect">
            <a:avLst/>
          </a:prstGeom>
          <a:noFill/>
        </p:spPr>
        <p:txBody>
          <a:bodyPr wrap="square" rtlCol="0">
            <a:spAutoFit/>
          </a:bodyPr>
          <a:lstStyle/>
          <a:p>
            <a:r>
              <a:rPr lang="tr-TR" sz="2400" b="1" dirty="0" smtClean="0"/>
              <a:t>Manuel Ders Birleştirme İşlemi</a:t>
            </a:r>
            <a:endParaRPr lang="tr-TR" sz="2400" b="1" dirty="0"/>
          </a:p>
        </p:txBody>
      </p:sp>
    </p:spTree>
    <p:extLst>
      <p:ext uri="{BB962C8B-B14F-4D97-AF65-F5344CB8AC3E}">
        <p14:creationId xmlns:p14="http://schemas.microsoft.com/office/powerpoint/2010/main" val="3737613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7200" y="5181600"/>
            <a:ext cx="11582400" cy="1938992"/>
          </a:xfrm>
          <a:prstGeom prst="rect">
            <a:avLst/>
          </a:prstGeom>
          <a:noFill/>
        </p:spPr>
        <p:txBody>
          <a:bodyPr wrap="square" rtlCol="0">
            <a:spAutoFit/>
          </a:bodyPr>
          <a:lstStyle/>
          <a:p>
            <a:r>
              <a:rPr lang="tr-TR" sz="2000" dirty="0"/>
              <a:t>Manuel ders birleştirme işlemi için öncelikle yeni bir ders oluşturmanız gerekmektedir. </a:t>
            </a:r>
          </a:p>
          <a:p>
            <a:endParaRPr lang="tr-TR" sz="2000" dirty="0"/>
          </a:p>
          <a:p>
            <a:r>
              <a:rPr lang="tr-TR" sz="2000" dirty="0"/>
              <a:t>Yönetici Panelinde bulunan ‘Dersler’ alanına gidiniz ve ardından ‘Ders Oluştur’ butonuna tıklayarak ‘Yeni’ seçeneğini seçiniz.</a:t>
            </a:r>
          </a:p>
          <a:p>
            <a:endParaRPr lang="tr-TR" sz="2000" dirty="0"/>
          </a:p>
          <a:p>
            <a:endParaRPr lang="tr-TR" sz="2000" dirty="0"/>
          </a:p>
        </p:txBody>
      </p:sp>
      <p:pic>
        <p:nvPicPr>
          <p:cNvPr id="3" name="Resim 2"/>
          <p:cNvPicPr>
            <a:picLocks noChangeAspect="1"/>
          </p:cNvPicPr>
          <p:nvPr/>
        </p:nvPicPr>
        <p:blipFill>
          <a:blip r:embed="rId2"/>
          <a:stretch>
            <a:fillRect/>
          </a:stretch>
        </p:blipFill>
        <p:spPr>
          <a:xfrm>
            <a:off x="762000" y="380999"/>
            <a:ext cx="4427913" cy="4683369"/>
          </a:xfrm>
          <a:prstGeom prst="rect">
            <a:avLst/>
          </a:prstGeom>
        </p:spPr>
      </p:pic>
      <p:pic>
        <p:nvPicPr>
          <p:cNvPr id="4" name="Resim 3"/>
          <p:cNvPicPr>
            <a:picLocks noChangeAspect="1"/>
          </p:cNvPicPr>
          <p:nvPr/>
        </p:nvPicPr>
        <p:blipFill>
          <a:blip r:embed="rId3"/>
          <a:stretch>
            <a:fillRect/>
          </a:stretch>
        </p:blipFill>
        <p:spPr>
          <a:xfrm>
            <a:off x="5444378" y="328612"/>
            <a:ext cx="5608896" cy="4548188"/>
          </a:xfrm>
          <a:prstGeom prst="rect">
            <a:avLst/>
          </a:prstGeom>
        </p:spPr>
      </p:pic>
    </p:spTree>
    <p:extLst>
      <p:ext uri="{BB962C8B-B14F-4D97-AF65-F5344CB8AC3E}">
        <p14:creationId xmlns:p14="http://schemas.microsoft.com/office/powerpoint/2010/main" val="3802030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90537" y="4895917"/>
            <a:ext cx="11125200" cy="1938992"/>
          </a:xfrm>
          <a:prstGeom prst="rect">
            <a:avLst/>
          </a:prstGeom>
          <a:noFill/>
        </p:spPr>
        <p:txBody>
          <a:bodyPr wrap="square" rtlCol="0">
            <a:spAutoFit/>
          </a:bodyPr>
          <a:lstStyle/>
          <a:p>
            <a:r>
              <a:rPr lang="tr-TR" sz="2000" dirty="0" smtClean="0"/>
              <a:t>Ders oluşturma sayfasında, yeni oluşturacağınız ders ile ilgili gerekli düzenlemeleri yaptıktan sonra ‘Gönder’ butonuna tıklayınız.</a:t>
            </a:r>
          </a:p>
          <a:p>
            <a:endParaRPr lang="tr-TR" sz="2000" dirty="0" smtClean="0"/>
          </a:p>
          <a:p>
            <a:r>
              <a:rPr lang="tr-TR" sz="2000" dirty="0"/>
              <a:t>Yeni dersi oluşturma işlemini tamamladıktan sonra. </a:t>
            </a:r>
            <a:r>
              <a:rPr lang="tr-TR" sz="2000" dirty="0" smtClean="0"/>
              <a:t>Kılavuzun 5. sayfasından itibaren anlatılan ders birleştirme işlemi adımlarını uygulayarak alt dersleri ekleyebilirsiniz.</a:t>
            </a:r>
          </a:p>
          <a:p>
            <a:endParaRPr lang="tr-TR" sz="2000" dirty="0"/>
          </a:p>
        </p:txBody>
      </p:sp>
      <p:pic>
        <p:nvPicPr>
          <p:cNvPr id="4" name="Resim 3"/>
          <p:cNvPicPr>
            <a:picLocks noChangeAspect="1"/>
          </p:cNvPicPr>
          <p:nvPr/>
        </p:nvPicPr>
        <p:blipFill>
          <a:blip r:embed="rId2"/>
          <a:stretch>
            <a:fillRect/>
          </a:stretch>
        </p:blipFill>
        <p:spPr>
          <a:xfrm>
            <a:off x="685800" y="304801"/>
            <a:ext cx="10734675" cy="4495800"/>
          </a:xfrm>
          <a:prstGeom prst="rect">
            <a:avLst/>
          </a:prstGeom>
        </p:spPr>
      </p:pic>
    </p:spTree>
    <p:extLst>
      <p:ext uri="{BB962C8B-B14F-4D97-AF65-F5344CB8AC3E}">
        <p14:creationId xmlns:p14="http://schemas.microsoft.com/office/powerpoint/2010/main" val="188472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34058" y="4888483"/>
            <a:ext cx="9565005" cy="1049655"/>
          </a:xfrm>
          <a:prstGeom prst="rect">
            <a:avLst/>
          </a:prstGeom>
        </p:spPr>
        <p:txBody>
          <a:bodyPr vert="horz" wrap="square" lIns="0" tIns="53975" rIns="0" bIns="0" rtlCol="0">
            <a:spAutoFit/>
          </a:bodyPr>
          <a:lstStyle/>
          <a:p>
            <a:pPr marL="12700" marR="5080">
              <a:lnSpc>
                <a:spcPts val="2590"/>
              </a:lnSpc>
              <a:spcBef>
                <a:spcPts val="425"/>
              </a:spcBef>
            </a:pPr>
            <a:r>
              <a:rPr sz="2400" spc="-25" dirty="0">
                <a:latin typeface="Calibri"/>
                <a:cs typeface="Calibri"/>
              </a:rPr>
              <a:t>Platforma </a:t>
            </a:r>
            <a:r>
              <a:rPr sz="2400" u="heavy" spc="-25" dirty="0">
                <a:solidFill>
                  <a:srgbClr val="0563C1"/>
                </a:solidFill>
                <a:uFill>
                  <a:solidFill>
                    <a:srgbClr val="0563C1"/>
                  </a:solidFill>
                </a:uFill>
                <a:latin typeface="Calibri"/>
                <a:cs typeface="Calibri"/>
                <a:hlinkClick r:id="rId2"/>
              </a:rPr>
              <a:t>https://olearn.okan.edu.tr/</a:t>
            </a:r>
            <a:r>
              <a:rPr sz="2400" u="heavy" dirty="0">
                <a:solidFill>
                  <a:srgbClr val="0563C1"/>
                </a:solidFill>
                <a:uFill>
                  <a:solidFill>
                    <a:srgbClr val="0563C1"/>
                  </a:solidFill>
                </a:uFill>
                <a:latin typeface="Calibri"/>
                <a:cs typeface="Calibri"/>
                <a:hlinkClick r:id="rId2"/>
              </a:rPr>
              <a:t> </a:t>
            </a:r>
            <a:r>
              <a:rPr sz="2400" spc="-5" dirty="0">
                <a:latin typeface="Calibri"/>
                <a:cs typeface="Calibri"/>
              </a:rPr>
              <a:t>adresinden</a:t>
            </a:r>
            <a:r>
              <a:rPr sz="2400" spc="10" dirty="0">
                <a:latin typeface="Calibri"/>
                <a:cs typeface="Calibri"/>
              </a:rPr>
              <a:t> </a:t>
            </a:r>
            <a:r>
              <a:rPr sz="2400" dirty="0">
                <a:latin typeface="Calibri"/>
                <a:cs typeface="Calibri"/>
              </a:rPr>
              <a:t>erişim</a:t>
            </a:r>
            <a:r>
              <a:rPr sz="2400" spc="-15" dirty="0">
                <a:latin typeface="Calibri"/>
                <a:cs typeface="Calibri"/>
              </a:rPr>
              <a:t> </a:t>
            </a:r>
            <a:r>
              <a:rPr sz="2400" spc="-20" dirty="0">
                <a:latin typeface="Calibri"/>
                <a:cs typeface="Calibri"/>
              </a:rPr>
              <a:t>sağlayabilirsiniz. </a:t>
            </a:r>
            <a:r>
              <a:rPr sz="2400" spc="-15" dirty="0">
                <a:latin typeface="Calibri"/>
                <a:cs typeface="Calibri"/>
              </a:rPr>
              <a:t> </a:t>
            </a:r>
            <a:r>
              <a:rPr sz="2400" dirty="0">
                <a:latin typeface="Calibri"/>
                <a:cs typeface="Calibri"/>
              </a:rPr>
              <a:t>O’learn</a:t>
            </a:r>
            <a:r>
              <a:rPr sz="2400" spc="5" dirty="0">
                <a:latin typeface="Calibri"/>
                <a:cs typeface="Calibri"/>
              </a:rPr>
              <a:t> </a:t>
            </a:r>
            <a:r>
              <a:rPr sz="2400" spc="-15" dirty="0">
                <a:latin typeface="Calibri"/>
                <a:cs typeface="Calibri"/>
              </a:rPr>
              <a:t>platformuna</a:t>
            </a:r>
            <a:r>
              <a:rPr sz="2400" spc="-45" dirty="0">
                <a:latin typeface="Calibri"/>
                <a:cs typeface="Calibri"/>
              </a:rPr>
              <a:t> </a:t>
            </a:r>
            <a:r>
              <a:rPr sz="2400" spc="-5" dirty="0">
                <a:latin typeface="Calibri"/>
                <a:cs typeface="Calibri"/>
              </a:rPr>
              <a:t>OİS</a:t>
            </a:r>
            <a:r>
              <a:rPr sz="2400" spc="-25" dirty="0">
                <a:latin typeface="Calibri"/>
                <a:cs typeface="Calibri"/>
              </a:rPr>
              <a:t> </a:t>
            </a:r>
            <a:r>
              <a:rPr sz="2400" spc="-10" dirty="0">
                <a:latin typeface="Calibri"/>
                <a:cs typeface="Calibri"/>
              </a:rPr>
              <a:t>(Öğrenci</a:t>
            </a:r>
            <a:r>
              <a:rPr sz="2400" spc="-60" dirty="0">
                <a:latin typeface="Calibri"/>
                <a:cs typeface="Calibri"/>
              </a:rPr>
              <a:t> </a:t>
            </a:r>
            <a:r>
              <a:rPr sz="2400" spc="-5" dirty="0">
                <a:latin typeface="Calibri"/>
                <a:cs typeface="Calibri"/>
              </a:rPr>
              <a:t>İşleri</a:t>
            </a:r>
            <a:r>
              <a:rPr sz="2400" spc="-30" dirty="0">
                <a:latin typeface="Calibri"/>
                <a:cs typeface="Calibri"/>
              </a:rPr>
              <a:t> </a:t>
            </a:r>
            <a:r>
              <a:rPr sz="2400" spc="-20" dirty="0">
                <a:latin typeface="Calibri"/>
                <a:cs typeface="Calibri"/>
              </a:rPr>
              <a:t>Sistemi)</a:t>
            </a:r>
            <a:r>
              <a:rPr sz="2400" spc="-35" dirty="0">
                <a:latin typeface="Calibri"/>
                <a:cs typeface="Calibri"/>
              </a:rPr>
              <a:t> </a:t>
            </a:r>
            <a:r>
              <a:rPr sz="2400" spc="-5" dirty="0">
                <a:latin typeface="Calibri"/>
                <a:cs typeface="Calibri"/>
              </a:rPr>
              <a:t>kullanıcı</a:t>
            </a:r>
            <a:r>
              <a:rPr sz="2400" spc="-60" dirty="0">
                <a:latin typeface="Calibri"/>
                <a:cs typeface="Calibri"/>
              </a:rPr>
              <a:t> </a:t>
            </a:r>
            <a:r>
              <a:rPr sz="2400" dirty="0">
                <a:latin typeface="Calibri"/>
                <a:cs typeface="Calibri"/>
              </a:rPr>
              <a:t>adı </a:t>
            </a:r>
            <a:r>
              <a:rPr sz="2400" spc="-20" dirty="0">
                <a:latin typeface="Calibri"/>
                <a:cs typeface="Calibri"/>
              </a:rPr>
              <a:t>ve</a:t>
            </a:r>
            <a:r>
              <a:rPr sz="2400" spc="-15" dirty="0">
                <a:latin typeface="Calibri"/>
                <a:cs typeface="Calibri"/>
              </a:rPr>
              <a:t> </a:t>
            </a:r>
            <a:r>
              <a:rPr sz="2400" spc="-10" dirty="0">
                <a:latin typeface="Calibri"/>
                <a:cs typeface="Calibri"/>
              </a:rPr>
              <a:t>şifreniz</a:t>
            </a:r>
            <a:r>
              <a:rPr sz="2400" spc="-30" dirty="0">
                <a:latin typeface="Calibri"/>
                <a:cs typeface="Calibri"/>
              </a:rPr>
              <a:t> </a:t>
            </a:r>
            <a:r>
              <a:rPr sz="2400" dirty="0">
                <a:latin typeface="Calibri"/>
                <a:cs typeface="Calibri"/>
              </a:rPr>
              <a:t>ile</a:t>
            </a:r>
            <a:r>
              <a:rPr sz="2400" spc="-175" dirty="0">
                <a:latin typeface="Calibri"/>
                <a:cs typeface="Calibri"/>
              </a:rPr>
              <a:t> </a:t>
            </a:r>
            <a:r>
              <a:rPr sz="2400" dirty="0">
                <a:latin typeface="Calibri"/>
                <a:cs typeface="Calibri"/>
              </a:rPr>
              <a:t>giriş </a:t>
            </a:r>
            <a:r>
              <a:rPr sz="2400" spc="-530" dirty="0">
                <a:latin typeface="Calibri"/>
                <a:cs typeface="Calibri"/>
              </a:rPr>
              <a:t> </a:t>
            </a:r>
            <a:r>
              <a:rPr sz="2400" spc="-20" dirty="0">
                <a:latin typeface="Calibri"/>
                <a:cs typeface="Calibri"/>
              </a:rPr>
              <a:t>yapabilirsiniz.</a:t>
            </a:r>
            <a:endParaRPr sz="2400">
              <a:latin typeface="Calibri"/>
              <a:cs typeface="Calibri"/>
            </a:endParaRPr>
          </a:p>
        </p:txBody>
      </p:sp>
      <p:pic>
        <p:nvPicPr>
          <p:cNvPr id="3" name="object 3"/>
          <p:cNvPicPr/>
          <p:nvPr/>
        </p:nvPicPr>
        <p:blipFill>
          <a:blip r:embed="rId3" cstate="print"/>
          <a:stretch>
            <a:fillRect/>
          </a:stretch>
        </p:blipFill>
        <p:spPr>
          <a:xfrm>
            <a:off x="1219200" y="207263"/>
            <a:ext cx="9162288" cy="43525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04114" y="5584036"/>
            <a:ext cx="516953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Calibri"/>
                <a:cs typeface="Calibri"/>
              </a:rPr>
              <a:t>Menüden </a:t>
            </a:r>
            <a:r>
              <a:rPr sz="2400" spc="-30" dirty="0">
                <a:latin typeface="Calibri"/>
                <a:cs typeface="Calibri"/>
              </a:rPr>
              <a:t>‘Yönetici’</a:t>
            </a:r>
            <a:r>
              <a:rPr sz="2400" spc="-35" dirty="0">
                <a:latin typeface="Calibri"/>
                <a:cs typeface="Calibri"/>
              </a:rPr>
              <a:t> </a:t>
            </a:r>
            <a:r>
              <a:rPr sz="2400" spc="-10" dirty="0">
                <a:latin typeface="Calibri"/>
                <a:cs typeface="Calibri"/>
              </a:rPr>
              <a:t>bağlantısına</a:t>
            </a:r>
            <a:r>
              <a:rPr sz="2400" spc="-155" dirty="0">
                <a:latin typeface="Calibri"/>
                <a:cs typeface="Calibri"/>
              </a:rPr>
              <a:t> </a:t>
            </a:r>
            <a:r>
              <a:rPr sz="2400" spc="-10" dirty="0">
                <a:latin typeface="Calibri"/>
                <a:cs typeface="Calibri"/>
              </a:rPr>
              <a:t>tıklayınız.</a:t>
            </a:r>
            <a:endParaRPr sz="2400">
              <a:latin typeface="Calibri"/>
              <a:cs typeface="Calibri"/>
            </a:endParaRPr>
          </a:p>
        </p:txBody>
      </p:sp>
      <p:pic>
        <p:nvPicPr>
          <p:cNvPr id="3" name="object 3"/>
          <p:cNvPicPr/>
          <p:nvPr/>
        </p:nvPicPr>
        <p:blipFill>
          <a:blip r:embed="rId2" cstate="print"/>
          <a:stretch>
            <a:fillRect/>
          </a:stretch>
        </p:blipFill>
        <p:spPr>
          <a:xfrm>
            <a:off x="737616" y="454151"/>
            <a:ext cx="9939528" cy="46238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90600" y="228600"/>
            <a:ext cx="8839200" cy="4038600"/>
          </a:xfrm>
          <a:prstGeom prst="rect">
            <a:avLst/>
          </a:prstGeom>
          <a:noFill/>
        </p:spPr>
        <p:txBody>
          <a:bodyPr wrap="square" rtlCol="0">
            <a:spAutoFit/>
          </a:bodyPr>
          <a:lstStyle/>
          <a:p>
            <a:endParaRPr lang="tr-TR" dirty="0"/>
          </a:p>
        </p:txBody>
      </p:sp>
      <p:sp>
        <p:nvSpPr>
          <p:cNvPr id="3" name="Metin kutusu 2"/>
          <p:cNvSpPr txBox="1"/>
          <p:nvPr/>
        </p:nvSpPr>
        <p:spPr>
          <a:xfrm>
            <a:off x="533400" y="850880"/>
            <a:ext cx="10744200" cy="3046988"/>
          </a:xfrm>
          <a:prstGeom prst="rect">
            <a:avLst/>
          </a:prstGeom>
          <a:noFill/>
        </p:spPr>
        <p:txBody>
          <a:bodyPr wrap="square" rtlCol="0">
            <a:spAutoFit/>
          </a:bodyPr>
          <a:lstStyle/>
          <a:p>
            <a:pPr marL="342900" indent="-342900">
              <a:buClr>
                <a:srgbClr val="FF0000"/>
              </a:buClr>
              <a:buSzPct val="100000"/>
              <a:buFont typeface="Calibri" panose="020F0502020204030204" pitchFamily="34" charset="0"/>
              <a:buChar char="!"/>
            </a:pPr>
            <a:endParaRPr lang="tr-TR" sz="2400" b="1" dirty="0" smtClean="0"/>
          </a:p>
          <a:p>
            <a:pPr marL="342900" indent="-342900">
              <a:buClr>
                <a:srgbClr val="FF0000"/>
              </a:buClr>
              <a:buSzPct val="100000"/>
              <a:buFont typeface="Calibri" panose="020F0502020204030204" pitchFamily="34" charset="0"/>
              <a:buChar char="!"/>
            </a:pPr>
            <a:r>
              <a:rPr lang="tr-TR" sz="2400" b="1" dirty="0" smtClean="0"/>
              <a:t>Ders içerisinde dönem boyunca yalnızca ders materyalleri paylaşımı yapacaksanız kılavuzun sonraki sayfasından devam ediniz. </a:t>
            </a:r>
          </a:p>
          <a:p>
            <a:endParaRPr lang="tr-TR" sz="2400" b="1" dirty="0"/>
          </a:p>
          <a:p>
            <a:pPr marL="342900" indent="-342900">
              <a:buClr>
                <a:srgbClr val="FF0000"/>
              </a:buClr>
              <a:buFont typeface="Calibri" panose="020F0502020204030204" pitchFamily="34" charset="0"/>
              <a:buChar char="!"/>
            </a:pPr>
            <a:r>
              <a:rPr lang="tr-TR" sz="2400" b="1" dirty="0" smtClean="0"/>
              <a:t>Ders içerisinde dönem boyu ödev, kısa sınavlar gibi değerlendirme içeriklerini kullanacaksanız kılavuza manuel ders oluşturup ders birleştirme işlemini yapmanız gerekmektedir. Manuel ders birleştirme işleminin adımlarına kılavuzun 12. sayfasına geçiş yaparak erişebilirsiniz.</a:t>
            </a:r>
            <a:endParaRPr lang="tr-TR" sz="2400" b="1" dirty="0"/>
          </a:p>
        </p:txBody>
      </p:sp>
    </p:spTree>
    <p:extLst>
      <p:ext uri="{BB962C8B-B14F-4D97-AF65-F5344CB8AC3E}">
        <p14:creationId xmlns:p14="http://schemas.microsoft.com/office/powerpoint/2010/main" val="186509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36370" y="5591656"/>
            <a:ext cx="4875530" cy="391160"/>
          </a:xfrm>
          <a:prstGeom prst="rect">
            <a:avLst/>
          </a:prstGeom>
        </p:spPr>
        <p:txBody>
          <a:bodyPr vert="horz" wrap="square" lIns="0" tIns="12700" rIns="0" bIns="0" rtlCol="0">
            <a:spAutoFit/>
          </a:bodyPr>
          <a:lstStyle/>
          <a:p>
            <a:pPr marL="12700">
              <a:lnSpc>
                <a:spcPct val="100000"/>
              </a:lnSpc>
              <a:spcBef>
                <a:spcPts val="100"/>
              </a:spcBef>
            </a:pPr>
            <a:r>
              <a:rPr sz="2400" spc="-50" dirty="0">
                <a:latin typeface="Calibri"/>
                <a:cs typeface="Calibri"/>
              </a:rPr>
              <a:t>Yönetici</a:t>
            </a:r>
            <a:r>
              <a:rPr sz="2400" spc="-65" dirty="0">
                <a:latin typeface="Calibri"/>
                <a:cs typeface="Calibri"/>
              </a:rPr>
              <a:t> </a:t>
            </a:r>
            <a:r>
              <a:rPr sz="2400" spc="-5" dirty="0">
                <a:latin typeface="Calibri"/>
                <a:cs typeface="Calibri"/>
              </a:rPr>
              <a:t>panelinden</a:t>
            </a:r>
            <a:r>
              <a:rPr sz="2400" spc="15" dirty="0">
                <a:latin typeface="Calibri"/>
                <a:cs typeface="Calibri"/>
              </a:rPr>
              <a:t> </a:t>
            </a:r>
            <a:r>
              <a:rPr sz="2400" spc="-25" dirty="0">
                <a:latin typeface="Calibri"/>
                <a:cs typeface="Calibri"/>
              </a:rPr>
              <a:t>‘Dersler’e</a:t>
            </a:r>
            <a:r>
              <a:rPr sz="2400" spc="-100" dirty="0">
                <a:latin typeface="Calibri"/>
                <a:cs typeface="Calibri"/>
              </a:rPr>
              <a:t> </a:t>
            </a:r>
            <a:r>
              <a:rPr sz="2400" spc="-10" dirty="0">
                <a:latin typeface="Calibri"/>
                <a:cs typeface="Calibri"/>
              </a:rPr>
              <a:t>tıklayınız.</a:t>
            </a:r>
            <a:endParaRPr sz="2400">
              <a:latin typeface="Calibri"/>
              <a:cs typeface="Calibri"/>
            </a:endParaRPr>
          </a:p>
        </p:txBody>
      </p:sp>
      <p:pic>
        <p:nvPicPr>
          <p:cNvPr id="3" name="object 3"/>
          <p:cNvPicPr/>
          <p:nvPr/>
        </p:nvPicPr>
        <p:blipFill>
          <a:blip r:embed="rId2" cstate="print"/>
          <a:stretch>
            <a:fillRect/>
          </a:stretch>
        </p:blipFill>
        <p:spPr>
          <a:xfrm>
            <a:off x="1228344" y="356615"/>
            <a:ext cx="9421368" cy="44683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19150" y="5727293"/>
            <a:ext cx="8827770" cy="391160"/>
          </a:xfrm>
          <a:prstGeom prst="rect">
            <a:avLst/>
          </a:prstGeom>
        </p:spPr>
        <p:txBody>
          <a:bodyPr vert="horz" wrap="square" lIns="0" tIns="12700" rIns="0" bIns="0" rtlCol="0">
            <a:spAutoFit/>
          </a:bodyPr>
          <a:lstStyle/>
          <a:p>
            <a:pPr marL="12700">
              <a:lnSpc>
                <a:spcPct val="100000"/>
              </a:lnSpc>
              <a:spcBef>
                <a:spcPts val="100"/>
              </a:spcBef>
            </a:pPr>
            <a:r>
              <a:rPr sz="2400" spc="-10" dirty="0">
                <a:latin typeface="Calibri"/>
                <a:cs typeface="Calibri"/>
              </a:rPr>
              <a:t>Birleştirmek</a:t>
            </a:r>
            <a:r>
              <a:rPr sz="2400" spc="-50" dirty="0">
                <a:latin typeface="Calibri"/>
                <a:cs typeface="Calibri"/>
              </a:rPr>
              <a:t> </a:t>
            </a:r>
            <a:r>
              <a:rPr sz="2400" spc="-10" dirty="0">
                <a:latin typeface="Calibri"/>
                <a:cs typeface="Calibri"/>
              </a:rPr>
              <a:t>istediğiniz</a:t>
            </a:r>
            <a:r>
              <a:rPr sz="2400" spc="-50" dirty="0">
                <a:latin typeface="Calibri"/>
                <a:cs typeface="Calibri"/>
              </a:rPr>
              <a:t> </a:t>
            </a:r>
            <a:r>
              <a:rPr sz="2400" spc="-20" dirty="0">
                <a:latin typeface="Calibri"/>
                <a:cs typeface="Calibri"/>
              </a:rPr>
              <a:t>dersin</a:t>
            </a:r>
            <a:r>
              <a:rPr sz="2400" dirty="0">
                <a:latin typeface="Calibri"/>
                <a:cs typeface="Calibri"/>
              </a:rPr>
              <a:t> </a:t>
            </a:r>
            <a:r>
              <a:rPr sz="2400" spc="-30" dirty="0">
                <a:latin typeface="Calibri"/>
                <a:cs typeface="Calibri"/>
              </a:rPr>
              <a:t>kodunu</a:t>
            </a:r>
            <a:r>
              <a:rPr sz="2400" spc="-25" dirty="0">
                <a:latin typeface="Calibri"/>
                <a:cs typeface="Calibri"/>
              </a:rPr>
              <a:t> </a:t>
            </a:r>
            <a:r>
              <a:rPr sz="2400" spc="-40" dirty="0">
                <a:latin typeface="Calibri"/>
                <a:cs typeface="Calibri"/>
              </a:rPr>
              <a:t>yazarak</a:t>
            </a:r>
            <a:r>
              <a:rPr sz="2400" spc="-30" dirty="0">
                <a:latin typeface="Calibri"/>
                <a:cs typeface="Calibri"/>
              </a:rPr>
              <a:t> </a:t>
            </a:r>
            <a:r>
              <a:rPr sz="2400" spc="5" dirty="0">
                <a:latin typeface="Calibri"/>
                <a:cs typeface="Calibri"/>
              </a:rPr>
              <a:t>‘Git’</a:t>
            </a:r>
            <a:r>
              <a:rPr sz="2400" spc="20" dirty="0">
                <a:latin typeface="Calibri"/>
                <a:cs typeface="Calibri"/>
              </a:rPr>
              <a:t> </a:t>
            </a:r>
            <a:r>
              <a:rPr sz="2400" spc="-5" dirty="0">
                <a:latin typeface="Calibri"/>
                <a:cs typeface="Calibri"/>
              </a:rPr>
              <a:t>seçeneğine</a:t>
            </a:r>
            <a:r>
              <a:rPr sz="2400" spc="-90" dirty="0">
                <a:latin typeface="Calibri"/>
                <a:cs typeface="Calibri"/>
              </a:rPr>
              <a:t> </a:t>
            </a:r>
            <a:r>
              <a:rPr sz="2400" spc="-20" dirty="0">
                <a:latin typeface="Calibri"/>
                <a:cs typeface="Calibri"/>
              </a:rPr>
              <a:t>tıklayınız.</a:t>
            </a:r>
            <a:endParaRPr sz="2400">
              <a:latin typeface="Calibri"/>
              <a:cs typeface="Calibri"/>
            </a:endParaRPr>
          </a:p>
        </p:txBody>
      </p:sp>
      <p:pic>
        <p:nvPicPr>
          <p:cNvPr id="3" name="object 3"/>
          <p:cNvPicPr/>
          <p:nvPr/>
        </p:nvPicPr>
        <p:blipFill>
          <a:blip r:embed="rId2" cstate="print"/>
          <a:stretch>
            <a:fillRect/>
          </a:stretch>
        </p:blipFill>
        <p:spPr>
          <a:xfrm>
            <a:off x="804672" y="707136"/>
            <a:ext cx="8612124" cy="405688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71857" y="5473700"/>
            <a:ext cx="10153015" cy="734060"/>
          </a:xfrm>
          <a:prstGeom prst="rect">
            <a:avLst/>
          </a:prstGeom>
        </p:spPr>
        <p:txBody>
          <a:bodyPr vert="horz" wrap="square" lIns="0" tIns="43180" rIns="0" bIns="0" rtlCol="0">
            <a:spAutoFit/>
          </a:bodyPr>
          <a:lstStyle/>
          <a:p>
            <a:pPr marL="12700" marR="5080">
              <a:lnSpc>
                <a:spcPts val="2700"/>
              </a:lnSpc>
              <a:spcBef>
                <a:spcPts val="340"/>
              </a:spcBef>
            </a:pPr>
            <a:r>
              <a:rPr sz="2400" dirty="0">
                <a:latin typeface="Calibri"/>
                <a:cs typeface="Calibri"/>
              </a:rPr>
              <a:t>Ana</a:t>
            </a:r>
            <a:r>
              <a:rPr sz="2400" spc="-5" dirty="0">
                <a:latin typeface="Calibri"/>
                <a:cs typeface="Calibri"/>
              </a:rPr>
              <a:t> </a:t>
            </a:r>
            <a:r>
              <a:rPr sz="2400" spc="-20" dirty="0">
                <a:latin typeface="Calibri"/>
                <a:cs typeface="Calibri"/>
              </a:rPr>
              <a:t>dersin </a:t>
            </a:r>
            <a:r>
              <a:rPr sz="2400" spc="-10" dirty="0">
                <a:latin typeface="Calibri"/>
                <a:cs typeface="Calibri"/>
              </a:rPr>
              <a:t>yanında</a:t>
            </a:r>
            <a:r>
              <a:rPr sz="2400" spc="-45" dirty="0">
                <a:latin typeface="Calibri"/>
                <a:cs typeface="Calibri"/>
              </a:rPr>
              <a:t> </a:t>
            </a:r>
            <a:r>
              <a:rPr sz="2400" spc="-15" dirty="0">
                <a:latin typeface="Calibri"/>
                <a:cs typeface="Calibri"/>
              </a:rPr>
              <a:t>yer</a:t>
            </a:r>
            <a:r>
              <a:rPr sz="2400" spc="-50" dirty="0">
                <a:latin typeface="Calibri"/>
                <a:cs typeface="Calibri"/>
              </a:rPr>
              <a:t> </a:t>
            </a:r>
            <a:r>
              <a:rPr sz="2400" dirty="0">
                <a:latin typeface="Calibri"/>
                <a:cs typeface="Calibri"/>
              </a:rPr>
              <a:t>alan</a:t>
            </a:r>
            <a:r>
              <a:rPr sz="2400" spc="-5" dirty="0">
                <a:latin typeface="Calibri"/>
                <a:cs typeface="Calibri"/>
              </a:rPr>
              <a:t> </a:t>
            </a:r>
            <a:r>
              <a:rPr sz="2400" dirty="0">
                <a:latin typeface="Calibri"/>
                <a:cs typeface="Calibri"/>
              </a:rPr>
              <a:t>aşağı</a:t>
            </a:r>
            <a:r>
              <a:rPr sz="2400" spc="-5" dirty="0">
                <a:latin typeface="Calibri"/>
                <a:cs typeface="Calibri"/>
              </a:rPr>
              <a:t> </a:t>
            </a:r>
            <a:r>
              <a:rPr sz="2400" spc="-10" dirty="0">
                <a:latin typeface="Calibri"/>
                <a:cs typeface="Calibri"/>
              </a:rPr>
              <a:t>yönlü</a:t>
            </a:r>
            <a:r>
              <a:rPr sz="2400" spc="-50" dirty="0">
                <a:latin typeface="Calibri"/>
                <a:cs typeface="Calibri"/>
              </a:rPr>
              <a:t> </a:t>
            </a:r>
            <a:r>
              <a:rPr sz="2400" spc="-85" dirty="0">
                <a:latin typeface="Calibri"/>
                <a:cs typeface="Calibri"/>
              </a:rPr>
              <a:t>ok’a</a:t>
            </a:r>
            <a:r>
              <a:rPr sz="2400" spc="-105" dirty="0">
                <a:latin typeface="Calibri"/>
                <a:cs typeface="Calibri"/>
              </a:rPr>
              <a:t> </a:t>
            </a:r>
            <a:r>
              <a:rPr sz="2400" spc="-10" dirty="0">
                <a:latin typeface="Calibri"/>
                <a:cs typeface="Calibri"/>
              </a:rPr>
              <a:t>tıkladıktan</a:t>
            </a:r>
            <a:r>
              <a:rPr sz="2400" spc="-55" dirty="0">
                <a:latin typeface="Calibri"/>
                <a:cs typeface="Calibri"/>
              </a:rPr>
              <a:t> </a:t>
            </a:r>
            <a:r>
              <a:rPr sz="2400" spc="-25" dirty="0">
                <a:latin typeface="Calibri"/>
                <a:cs typeface="Calibri"/>
              </a:rPr>
              <a:t>sonra</a:t>
            </a:r>
            <a:r>
              <a:rPr sz="2400" spc="-10" dirty="0">
                <a:latin typeface="Calibri"/>
                <a:cs typeface="Calibri"/>
              </a:rPr>
              <a:t> </a:t>
            </a:r>
            <a:r>
              <a:rPr sz="2400" spc="-5" dirty="0">
                <a:latin typeface="Calibri"/>
                <a:cs typeface="Calibri"/>
              </a:rPr>
              <a:t>‘Düzenle’</a:t>
            </a:r>
            <a:r>
              <a:rPr sz="2400" spc="-155" dirty="0">
                <a:latin typeface="Calibri"/>
                <a:cs typeface="Calibri"/>
              </a:rPr>
              <a:t> </a:t>
            </a:r>
            <a:r>
              <a:rPr sz="2400" spc="-5" dirty="0">
                <a:latin typeface="Calibri"/>
                <a:cs typeface="Calibri"/>
              </a:rPr>
              <a:t>seçeneğine </a:t>
            </a:r>
            <a:r>
              <a:rPr sz="2400" spc="-525" dirty="0">
                <a:latin typeface="Calibri"/>
                <a:cs typeface="Calibri"/>
              </a:rPr>
              <a:t> </a:t>
            </a:r>
            <a:r>
              <a:rPr sz="2400" spc="-10" dirty="0">
                <a:latin typeface="Calibri"/>
                <a:cs typeface="Calibri"/>
              </a:rPr>
              <a:t>tıklayınız.</a:t>
            </a:r>
            <a:endParaRPr sz="2400">
              <a:latin typeface="Calibri"/>
              <a:cs typeface="Calibri"/>
            </a:endParaRPr>
          </a:p>
        </p:txBody>
      </p:sp>
      <p:pic>
        <p:nvPicPr>
          <p:cNvPr id="3" name="object 3"/>
          <p:cNvPicPr/>
          <p:nvPr/>
        </p:nvPicPr>
        <p:blipFill>
          <a:blip r:embed="rId2" cstate="print"/>
          <a:stretch>
            <a:fillRect/>
          </a:stretch>
        </p:blipFill>
        <p:spPr>
          <a:xfrm>
            <a:off x="969263" y="286511"/>
            <a:ext cx="9774936" cy="45826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7191" y="5430723"/>
            <a:ext cx="9713595" cy="721995"/>
          </a:xfrm>
          <a:prstGeom prst="rect">
            <a:avLst/>
          </a:prstGeom>
        </p:spPr>
        <p:txBody>
          <a:bodyPr vert="horz" wrap="square" lIns="0" tIns="12700" rIns="0" bIns="0" rtlCol="0">
            <a:spAutoFit/>
          </a:bodyPr>
          <a:lstStyle/>
          <a:p>
            <a:pPr marL="12700">
              <a:lnSpc>
                <a:spcPts val="2740"/>
              </a:lnSpc>
              <a:spcBef>
                <a:spcPts val="100"/>
              </a:spcBef>
            </a:pPr>
            <a:r>
              <a:rPr sz="2400" spc="-10" dirty="0">
                <a:latin typeface="Calibri"/>
                <a:cs typeface="Calibri"/>
              </a:rPr>
              <a:t>Birleştirilecek</a:t>
            </a:r>
            <a:r>
              <a:rPr sz="2400" spc="-40" dirty="0">
                <a:latin typeface="Calibri"/>
                <a:cs typeface="Calibri"/>
              </a:rPr>
              <a:t> </a:t>
            </a:r>
            <a:r>
              <a:rPr sz="2400" spc="-10" dirty="0">
                <a:latin typeface="Calibri"/>
                <a:cs typeface="Calibri"/>
              </a:rPr>
              <a:t>dersleri</a:t>
            </a:r>
            <a:r>
              <a:rPr sz="2400" spc="-45" dirty="0">
                <a:latin typeface="Calibri"/>
                <a:cs typeface="Calibri"/>
              </a:rPr>
              <a:t> </a:t>
            </a:r>
            <a:r>
              <a:rPr sz="2400" spc="-5" dirty="0">
                <a:latin typeface="Calibri"/>
                <a:cs typeface="Calibri"/>
              </a:rPr>
              <a:t>seç</a:t>
            </a:r>
            <a:r>
              <a:rPr sz="2400" spc="-10" dirty="0">
                <a:latin typeface="Calibri"/>
                <a:cs typeface="Calibri"/>
              </a:rPr>
              <a:t> butonu</a:t>
            </a:r>
            <a:r>
              <a:rPr sz="2400" dirty="0">
                <a:latin typeface="Calibri"/>
                <a:cs typeface="Calibri"/>
              </a:rPr>
              <a:t> </a:t>
            </a:r>
            <a:r>
              <a:rPr sz="2400" spc="-20" dirty="0">
                <a:latin typeface="Calibri"/>
                <a:cs typeface="Calibri"/>
              </a:rPr>
              <a:t>aktive</a:t>
            </a:r>
            <a:r>
              <a:rPr sz="2400" spc="-5" dirty="0">
                <a:latin typeface="Calibri"/>
                <a:cs typeface="Calibri"/>
              </a:rPr>
              <a:t> edilerek</a:t>
            </a:r>
            <a:r>
              <a:rPr sz="2400" spc="-45" dirty="0">
                <a:latin typeface="Calibri"/>
                <a:cs typeface="Calibri"/>
              </a:rPr>
              <a:t> </a:t>
            </a:r>
            <a:r>
              <a:rPr sz="2400" spc="-90" dirty="0">
                <a:latin typeface="Calibri"/>
                <a:cs typeface="Calibri"/>
              </a:rPr>
              <a:t>‘Alt</a:t>
            </a:r>
            <a:r>
              <a:rPr sz="2400" spc="-100" dirty="0">
                <a:latin typeface="Calibri"/>
                <a:cs typeface="Calibri"/>
              </a:rPr>
              <a:t> </a:t>
            </a:r>
            <a:r>
              <a:rPr sz="2400" spc="-20" dirty="0">
                <a:latin typeface="Calibri"/>
                <a:cs typeface="Calibri"/>
              </a:rPr>
              <a:t>ders</a:t>
            </a:r>
            <a:r>
              <a:rPr sz="2400" spc="-25" dirty="0">
                <a:latin typeface="Calibri"/>
                <a:cs typeface="Calibri"/>
              </a:rPr>
              <a:t> </a:t>
            </a:r>
            <a:r>
              <a:rPr sz="2400" dirty="0">
                <a:latin typeface="Calibri"/>
                <a:cs typeface="Calibri"/>
              </a:rPr>
              <a:t>ekle’ </a:t>
            </a:r>
            <a:r>
              <a:rPr sz="2400" spc="-5" dirty="0">
                <a:latin typeface="Calibri"/>
                <a:cs typeface="Calibri"/>
              </a:rPr>
              <a:t>alanından</a:t>
            </a:r>
            <a:r>
              <a:rPr sz="2400" spc="15" dirty="0">
                <a:latin typeface="Calibri"/>
                <a:cs typeface="Calibri"/>
              </a:rPr>
              <a:t> </a:t>
            </a:r>
            <a:r>
              <a:rPr sz="2400" spc="-45" dirty="0">
                <a:latin typeface="Calibri"/>
                <a:cs typeface="Calibri"/>
              </a:rPr>
              <a:t>Gözat</a:t>
            </a:r>
            <a:endParaRPr sz="2400">
              <a:latin typeface="Calibri"/>
              <a:cs typeface="Calibri"/>
            </a:endParaRPr>
          </a:p>
          <a:p>
            <a:pPr marL="12700">
              <a:lnSpc>
                <a:spcPts val="2740"/>
              </a:lnSpc>
            </a:pPr>
            <a:r>
              <a:rPr sz="2400" spc="-10" dirty="0">
                <a:latin typeface="Calibri"/>
                <a:cs typeface="Calibri"/>
              </a:rPr>
              <a:t>butonuna</a:t>
            </a:r>
            <a:r>
              <a:rPr sz="2400" spc="20" dirty="0">
                <a:latin typeface="Calibri"/>
                <a:cs typeface="Calibri"/>
              </a:rPr>
              <a:t> </a:t>
            </a:r>
            <a:r>
              <a:rPr sz="2400" spc="-35" dirty="0">
                <a:latin typeface="Calibri"/>
                <a:cs typeface="Calibri"/>
              </a:rPr>
              <a:t>tıklayarak</a:t>
            </a:r>
            <a:r>
              <a:rPr sz="2400" spc="-25" dirty="0">
                <a:latin typeface="Calibri"/>
                <a:cs typeface="Calibri"/>
              </a:rPr>
              <a:t> </a:t>
            </a:r>
            <a:r>
              <a:rPr sz="2400" spc="-5" dirty="0">
                <a:latin typeface="Calibri"/>
                <a:cs typeface="Calibri"/>
              </a:rPr>
              <a:t>birleştirilmesini</a:t>
            </a:r>
            <a:r>
              <a:rPr sz="2400" spc="-25" dirty="0">
                <a:latin typeface="Calibri"/>
                <a:cs typeface="Calibri"/>
              </a:rPr>
              <a:t> </a:t>
            </a:r>
            <a:r>
              <a:rPr sz="2400" spc="-10" dirty="0">
                <a:latin typeface="Calibri"/>
                <a:cs typeface="Calibri"/>
              </a:rPr>
              <a:t>istediğiniz</a:t>
            </a:r>
            <a:r>
              <a:rPr sz="2400" spc="-50" dirty="0">
                <a:latin typeface="Calibri"/>
                <a:cs typeface="Calibri"/>
              </a:rPr>
              <a:t> </a:t>
            </a:r>
            <a:r>
              <a:rPr sz="2400" spc="-20" dirty="0">
                <a:latin typeface="Calibri"/>
                <a:cs typeface="Calibri"/>
              </a:rPr>
              <a:t>dersi</a:t>
            </a:r>
            <a:r>
              <a:rPr sz="2400" spc="-200" dirty="0">
                <a:latin typeface="Calibri"/>
                <a:cs typeface="Calibri"/>
              </a:rPr>
              <a:t> </a:t>
            </a:r>
            <a:r>
              <a:rPr sz="2400" spc="-10" dirty="0">
                <a:latin typeface="Calibri"/>
                <a:cs typeface="Calibri"/>
              </a:rPr>
              <a:t>seçebilirsiniz.</a:t>
            </a:r>
            <a:endParaRPr sz="2400">
              <a:latin typeface="Calibri"/>
              <a:cs typeface="Calibri"/>
            </a:endParaRPr>
          </a:p>
        </p:txBody>
      </p:sp>
      <p:pic>
        <p:nvPicPr>
          <p:cNvPr id="3" name="object 3"/>
          <p:cNvPicPr/>
          <p:nvPr/>
        </p:nvPicPr>
        <p:blipFill>
          <a:blip r:embed="rId2" cstate="print"/>
          <a:stretch>
            <a:fillRect/>
          </a:stretch>
        </p:blipFill>
        <p:spPr>
          <a:xfrm>
            <a:off x="1106424" y="234695"/>
            <a:ext cx="9753600" cy="46908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802" y="5055819"/>
            <a:ext cx="9538335" cy="1287780"/>
          </a:xfrm>
          <a:prstGeom prst="rect">
            <a:avLst/>
          </a:prstGeom>
        </p:spPr>
        <p:txBody>
          <a:bodyPr vert="horz" wrap="square" lIns="0" tIns="12065" rIns="0" bIns="0" rtlCol="0">
            <a:spAutoFit/>
          </a:bodyPr>
          <a:lstStyle/>
          <a:p>
            <a:pPr marL="12700">
              <a:lnSpc>
                <a:spcPts val="2520"/>
              </a:lnSpc>
              <a:spcBef>
                <a:spcPts val="95"/>
              </a:spcBef>
            </a:pPr>
            <a:r>
              <a:rPr sz="2200" spc="-25" dirty="0">
                <a:latin typeface="Calibri"/>
                <a:cs typeface="Calibri"/>
              </a:rPr>
              <a:t>Aynı</a:t>
            </a:r>
            <a:r>
              <a:rPr sz="2200" spc="-35" dirty="0">
                <a:latin typeface="Calibri"/>
                <a:cs typeface="Calibri"/>
              </a:rPr>
              <a:t> </a:t>
            </a:r>
            <a:r>
              <a:rPr sz="2200" spc="-30" dirty="0">
                <a:latin typeface="Calibri"/>
                <a:cs typeface="Calibri"/>
              </a:rPr>
              <a:t>kodlu</a:t>
            </a:r>
            <a:r>
              <a:rPr sz="2200" spc="-55" dirty="0">
                <a:latin typeface="Calibri"/>
                <a:cs typeface="Calibri"/>
              </a:rPr>
              <a:t> </a:t>
            </a:r>
            <a:r>
              <a:rPr sz="2200" spc="-5" dirty="0">
                <a:latin typeface="Calibri"/>
                <a:cs typeface="Calibri"/>
              </a:rPr>
              <a:t>bir</a:t>
            </a:r>
            <a:r>
              <a:rPr sz="2200" spc="-25" dirty="0">
                <a:latin typeface="Calibri"/>
                <a:cs typeface="Calibri"/>
              </a:rPr>
              <a:t> ders </a:t>
            </a:r>
            <a:r>
              <a:rPr sz="2200" spc="-5" dirty="0">
                <a:latin typeface="Calibri"/>
                <a:cs typeface="Calibri"/>
              </a:rPr>
              <a:t>ile</a:t>
            </a:r>
            <a:r>
              <a:rPr sz="2200" spc="-25" dirty="0">
                <a:latin typeface="Calibri"/>
                <a:cs typeface="Calibri"/>
              </a:rPr>
              <a:t> </a:t>
            </a:r>
            <a:r>
              <a:rPr sz="2200" spc="-5" dirty="0">
                <a:latin typeface="Calibri"/>
                <a:cs typeface="Calibri"/>
              </a:rPr>
              <a:t>birleştirme</a:t>
            </a:r>
            <a:r>
              <a:rPr sz="2200" spc="5" dirty="0">
                <a:latin typeface="Calibri"/>
                <a:cs typeface="Calibri"/>
              </a:rPr>
              <a:t> </a:t>
            </a:r>
            <a:r>
              <a:rPr sz="2200" spc="-10" dirty="0">
                <a:latin typeface="Calibri"/>
                <a:cs typeface="Calibri"/>
              </a:rPr>
              <a:t>yapılıyor</a:t>
            </a:r>
            <a:r>
              <a:rPr sz="2200" spc="-25" dirty="0">
                <a:latin typeface="Calibri"/>
                <a:cs typeface="Calibri"/>
              </a:rPr>
              <a:t> </a:t>
            </a:r>
            <a:r>
              <a:rPr sz="2200" spc="-5" dirty="0">
                <a:latin typeface="Calibri"/>
                <a:cs typeface="Calibri"/>
              </a:rPr>
              <a:t>ise</a:t>
            </a:r>
            <a:r>
              <a:rPr sz="2200" spc="-10" dirty="0">
                <a:latin typeface="Calibri"/>
                <a:cs typeface="Calibri"/>
              </a:rPr>
              <a:t> </a:t>
            </a:r>
            <a:r>
              <a:rPr sz="2200" spc="-25" dirty="0">
                <a:latin typeface="Calibri"/>
                <a:cs typeface="Calibri"/>
              </a:rPr>
              <a:t>sayfanın</a:t>
            </a:r>
            <a:r>
              <a:rPr sz="2200" spc="-40" dirty="0">
                <a:latin typeface="Calibri"/>
                <a:cs typeface="Calibri"/>
              </a:rPr>
              <a:t> </a:t>
            </a:r>
            <a:r>
              <a:rPr sz="2200" spc="-5" dirty="0">
                <a:latin typeface="Calibri"/>
                <a:cs typeface="Calibri"/>
              </a:rPr>
              <a:t>altında</a:t>
            </a:r>
            <a:r>
              <a:rPr sz="2200" dirty="0">
                <a:latin typeface="Calibri"/>
                <a:cs typeface="Calibri"/>
              </a:rPr>
              <a:t> </a:t>
            </a:r>
            <a:r>
              <a:rPr sz="2200" spc="-15" dirty="0">
                <a:latin typeface="Calibri"/>
                <a:cs typeface="Calibri"/>
              </a:rPr>
              <a:t>yer</a:t>
            </a:r>
            <a:r>
              <a:rPr sz="2200" spc="-5" dirty="0">
                <a:latin typeface="Calibri"/>
                <a:cs typeface="Calibri"/>
              </a:rPr>
              <a:t> alan 2.</a:t>
            </a:r>
            <a:r>
              <a:rPr sz="2200" spc="-260" dirty="0">
                <a:latin typeface="Calibri"/>
                <a:cs typeface="Calibri"/>
              </a:rPr>
              <a:t> </a:t>
            </a:r>
            <a:r>
              <a:rPr sz="2200" spc="-10" dirty="0">
                <a:latin typeface="Calibri"/>
                <a:cs typeface="Calibri"/>
              </a:rPr>
              <a:t>seciton</a:t>
            </a:r>
            <a:endParaRPr sz="2200" dirty="0">
              <a:latin typeface="Calibri"/>
              <a:cs typeface="Calibri"/>
            </a:endParaRPr>
          </a:p>
          <a:p>
            <a:pPr marL="12700">
              <a:lnSpc>
                <a:spcPts val="2400"/>
              </a:lnSpc>
            </a:pPr>
            <a:r>
              <a:rPr sz="2200" spc="-15" dirty="0">
                <a:latin typeface="Calibri"/>
                <a:cs typeface="Calibri"/>
              </a:rPr>
              <a:t>kutucuğu</a:t>
            </a:r>
            <a:r>
              <a:rPr sz="2200" spc="-50" dirty="0">
                <a:latin typeface="Calibri"/>
                <a:cs typeface="Calibri"/>
              </a:rPr>
              <a:t> </a:t>
            </a:r>
            <a:r>
              <a:rPr sz="2200" spc="-10" dirty="0">
                <a:latin typeface="Calibri"/>
                <a:cs typeface="Calibri"/>
              </a:rPr>
              <a:t>işaretlenerek</a:t>
            </a:r>
            <a:r>
              <a:rPr sz="2200" spc="-45" dirty="0">
                <a:latin typeface="Calibri"/>
                <a:cs typeface="Calibri"/>
              </a:rPr>
              <a:t> </a:t>
            </a:r>
            <a:r>
              <a:rPr sz="2200" spc="-10" dirty="0">
                <a:latin typeface="Calibri"/>
                <a:cs typeface="Calibri"/>
              </a:rPr>
              <a:t>gönder</a:t>
            </a:r>
            <a:r>
              <a:rPr sz="2200" spc="-15" dirty="0">
                <a:latin typeface="Calibri"/>
                <a:cs typeface="Calibri"/>
              </a:rPr>
              <a:t> </a:t>
            </a:r>
            <a:r>
              <a:rPr sz="2200" spc="-10" dirty="0">
                <a:latin typeface="Calibri"/>
                <a:cs typeface="Calibri"/>
              </a:rPr>
              <a:t>demeniz</a:t>
            </a:r>
            <a:r>
              <a:rPr sz="2200" spc="25" dirty="0">
                <a:latin typeface="Calibri"/>
                <a:cs typeface="Calibri"/>
              </a:rPr>
              <a:t> </a:t>
            </a:r>
            <a:r>
              <a:rPr sz="2200" spc="-15" dirty="0">
                <a:latin typeface="Calibri"/>
                <a:cs typeface="Calibri"/>
              </a:rPr>
              <a:t>yeterli</a:t>
            </a:r>
            <a:r>
              <a:rPr sz="2200" spc="-160" dirty="0">
                <a:latin typeface="Calibri"/>
                <a:cs typeface="Calibri"/>
              </a:rPr>
              <a:t> </a:t>
            </a:r>
            <a:r>
              <a:rPr sz="2200" spc="-50" dirty="0">
                <a:latin typeface="Calibri"/>
                <a:cs typeface="Calibri"/>
              </a:rPr>
              <a:t>olacaktır.</a:t>
            </a:r>
            <a:endParaRPr sz="2200" dirty="0">
              <a:latin typeface="Calibri"/>
              <a:cs typeface="Calibri"/>
            </a:endParaRPr>
          </a:p>
          <a:p>
            <a:pPr marL="12700">
              <a:lnSpc>
                <a:spcPts val="2450"/>
              </a:lnSpc>
            </a:pPr>
            <a:r>
              <a:rPr sz="2200" spc="-25" dirty="0">
                <a:latin typeface="Calibri"/>
                <a:cs typeface="Calibri"/>
              </a:rPr>
              <a:t>Farklı</a:t>
            </a:r>
            <a:r>
              <a:rPr sz="2200" spc="-10" dirty="0">
                <a:latin typeface="Calibri"/>
                <a:cs typeface="Calibri"/>
              </a:rPr>
              <a:t> </a:t>
            </a:r>
            <a:r>
              <a:rPr sz="2200" spc="-5" dirty="0">
                <a:latin typeface="Calibri"/>
                <a:cs typeface="Calibri"/>
              </a:rPr>
              <a:t>bir</a:t>
            </a:r>
            <a:r>
              <a:rPr sz="2200" spc="-20" dirty="0">
                <a:latin typeface="Calibri"/>
                <a:cs typeface="Calibri"/>
              </a:rPr>
              <a:t> </a:t>
            </a:r>
            <a:r>
              <a:rPr sz="2200" spc="-30" dirty="0">
                <a:latin typeface="Calibri"/>
                <a:cs typeface="Calibri"/>
              </a:rPr>
              <a:t>kodlu</a:t>
            </a:r>
            <a:r>
              <a:rPr sz="2200" spc="-40" dirty="0">
                <a:latin typeface="Calibri"/>
                <a:cs typeface="Calibri"/>
              </a:rPr>
              <a:t> </a:t>
            </a:r>
            <a:r>
              <a:rPr sz="2200" spc="-25" dirty="0">
                <a:latin typeface="Calibri"/>
                <a:cs typeface="Calibri"/>
              </a:rPr>
              <a:t>ders</a:t>
            </a:r>
            <a:r>
              <a:rPr sz="2200" spc="-30" dirty="0">
                <a:latin typeface="Calibri"/>
                <a:cs typeface="Calibri"/>
              </a:rPr>
              <a:t> </a:t>
            </a:r>
            <a:r>
              <a:rPr sz="2200" spc="-5" dirty="0">
                <a:latin typeface="Calibri"/>
                <a:cs typeface="Calibri"/>
              </a:rPr>
              <a:t>ile</a:t>
            </a:r>
            <a:r>
              <a:rPr sz="2200" spc="-10" dirty="0">
                <a:latin typeface="Calibri"/>
                <a:cs typeface="Calibri"/>
              </a:rPr>
              <a:t> </a:t>
            </a:r>
            <a:r>
              <a:rPr sz="2200" spc="-5" dirty="0">
                <a:latin typeface="Calibri"/>
                <a:cs typeface="Calibri"/>
              </a:rPr>
              <a:t>birleştirme</a:t>
            </a:r>
            <a:r>
              <a:rPr sz="2200" spc="10" dirty="0">
                <a:latin typeface="Calibri"/>
                <a:cs typeface="Calibri"/>
              </a:rPr>
              <a:t> </a:t>
            </a:r>
            <a:r>
              <a:rPr sz="2200" spc="-15" dirty="0">
                <a:latin typeface="Calibri"/>
                <a:cs typeface="Calibri"/>
              </a:rPr>
              <a:t>yapılacak</a:t>
            </a:r>
            <a:r>
              <a:rPr sz="2200" spc="-45" dirty="0">
                <a:latin typeface="Calibri"/>
                <a:cs typeface="Calibri"/>
              </a:rPr>
              <a:t> </a:t>
            </a:r>
            <a:r>
              <a:rPr sz="2200" spc="-5" dirty="0">
                <a:latin typeface="Calibri"/>
                <a:cs typeface="Calibri"/>
              </a:rPr>
              <a:t>ise</a:t>
            </a:r>
            <a:r>
              <a:rPr sz="2200" spc="20" dirty="0">
                <a:latin typeface="Calibri"/>
                <a:cs typeface="Calibri"/>
              </a:rPr>
              <a:t> </a:t>
            </a:r>
            <a:r>
              <a:rPr sz="2200" spc="-25" dirty="0">
                <a:latin typeface="Calibri"/>
                <a:cs typeface="Calibri"/>
              </a:rPr>
              <a:t>sayfanın</a:t>
            </a:r>
            <a:r>
              <a:rPr sz="2200" spc="-10" dirty="0">
                <a:latin typeface="Calibri"/>
                <a:cs typeface="Calibri"/>
              </a:rPr>
              <a:t> üstünde</a:t>
            </a:r>
            <a:r>
              <a:rPr sz="2200" spc="-30" dirty="0">
                <a:latin typeface="Calibri"/>
                <a:cs typeface="Calibri"/>
              </a:rPr>
              <a:t> </a:t>
            </a:r>
            <a:r>
              <a:rPr sz="2200" spc="-15" dirty="0">
                <a:latin typeface="Calibri"/>
                <a:cs typeface="Calibri"/>
              </a:rPr>
              <a:t>yer</a:t>
            </a:r>
            <a:r>
              <a:rPr sz="2200" spc="10" dirty="0">
                <a:latin typeface="Calibri"/>
                <a:cs typeface="Calibri"/>
              </a:rPr>
              <a:t> </a:t>
            </a:r>
            <a:r>
              <a:rPr sz="2200" spc="-5" dirty="0">
                <a:latin typeface="Calibri"/>
                <a:cs typeface="Calibri"/>
              </a:rPr>
              <a:t>alan </a:t>
            </a:r>
            <a:r>
              <a:rPr sz="2200" spc="-25" dirty="0">
                <a:latin typeface="Calibri"/>
                <a:cs typeface="Calibri"/>
              </a:rPr>
              <a:t>ders</a:t>
            </a:r>
            <a:r>
              <a:rPr sz="2200" spc="-170" dirty="0">
                <a:latin typeface="Calibri"/>
                <a:cs typeface="Calibri"/>
              </a:rPr>
              <a:t> </a:t>
            </a:r>
            <a:r>
              <a:rPr sz="2200" spc="-15" dirty="0">
                <a:latin typeface="Calibri"/>
                <a:cs typeface="Calibri"/>
              </a:rPr>
              <a:t>arama</a:t>
            </a:r>
            <a:endParaRPr sz="2200" dirty="0">
              <a:latin typeface="Calibri"/>
              <a:cs typeface="Calibri"/>
            </a:endParaRPr>
          </a:p>
          <a:p>
            <a:pPr marL="12700">
              <a:lnSpc>
                <a:spcPts val="2570"/>
              </a:lnSpc>
            </a:pPr>
            <a:r>
              <a:rPr sz="2200" spc="-5" dirty="0">
                <a:latin typeface="Calibri"/>
                <a:cs typeface="Calibri"/>
              </a:rPr>
              <a:t>alanına</a:t>
            </a:r>
            <a:r>
              <a:rPr sz="2200" spc="-25" dirty="0">
                <a:latin typeface="Calibri"/>
                <a:cs typeface="Calibri"/>
              </a:rPr>
              <a:t> </a:t>
            </a:r>
            <a:r>
              <a:rPr sz="2200" spc="-5" dirty="0">
                <a:latin typeface="Calibri"/>
                <a:cs typeface="Calibri"/>
              </a:rPr>
              <a:t>ilgili </a:t>
            </a:r>
            <a:r>
              <a:rPr sz="2200" spc="-35" dirty="0">
                <a:latin typeface="Calibri"/>
                <a:cs typeface="Calibri"/>
              </a:rPr>
              <a:t>kodu</a:t>
            </a:r>
            <a:r>
              <a:rPr sz="2200" spc="-40" dirty="0">
                <a:latin typeface="Calibri"/>
                <a:cs typeface="Calibri"/>
              </a:rPr>
              <a:t> </a:t>
            </a:r>
            <a:r>
              <a:rPr sz="2200" spc="-15" dirty="0">
                <a:latin typeface="Calibri"/>
                <a:cs typeface="Calibri"/>
              </a:rPr>
              <a:t>girerek</a:t>
            </a:r>
            <a:r>
              <a:rPr sz="2200" spc="-50" dirty="0">
                <a:latin typeface="Calibri"/>
                <a:cs typeface="Calibri"/>
              </a:rPr>
              <a:t> </a:t>
            </a:r>
            <a:r>
              <a:rPr sz="2200" dirty="0">
                <a:latin typeface="Calibri"/>
                <a:cs typeface="Calibri"/>
              </a:rPr>
              <a:t>‘Git’</a:t>
            </a:r>
            <a:r>
              <a:rPr sz="2200" spc="55" dirty="0">
                <a:latin typeface="Calibri"/>
                <a:cs typeface="Calibri"/>
              </a:rPr>
              <a:t> </a:t>
            </a:r>
            <a:r>
              <a:rPr sz="2200" spc="-10" dirty="0">
                <a:latin typeface="Calibri"/>
                <a:cs typeface="Calibri"/>
              </a:rPr>
              <a:t>demeniz</a:t>
            </a:r>
            <a:r>
              <a:rPr sz="2200" spc="-90" dirty="0">
                <a:latin typeface="Calibri"/>
                <a:cs typeface="Calibri"/>
              </a:rPr>
              <a:t> </a:t>
            </a:r>
            <a:r>
              <a:rPr sz="2200" spc="-50" dirty="0">
                <a:latin typeface="Calibri"/>
                <a:cs typeface="Calibri"/>
              </a:rPr>
              <a:t>gerekmektedir.</a:t>
            </a:r>
            <a:endParaRPr sz="2200" dirty="0">
              <a:latin typeface="Calibri"/>
              <a:cs typeface="Calibri"/>
            </a:endParaRPr>
          </a:p>
        </p:txBody>
      </p:sp>
      <p:pic>
        <p:nvPicPr>
          <p:cNvPr id="3" name="object 3"/>
          <p:cNvPicPr/>
          <p:nvPr/>
        </p:nvPicPr>
        <p:blipFill>
          <a:blip r:embed="rId2" cstate="print"/>
          <a:stretch>
            <a:fillRect/>
          </a:stretch>
        </p:blipFill>
        <p:spPr>
          <a:xfrm>
            <a:off x="969263" y="615695"/>
            <a:ext cx="8516112" cy="432358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363</Words>
  <Application>Microsoft Office PowerPoint</Application>
  <PresentationFormat>Geniş ekran</PresentationFormat>
  <Paragraphs>36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Microsoft Sans Serif</vt:lpstr>
      <vt:lpstr>Office Theme</vt:lpstr>
      <vt:lpstr>İSTANBUL OKAN ÜNİVERSİTESİ EĞİTİM TEKNOLOJİLERİ  KURULU İÇİN O’LEARN KULLANIM KILAVUZU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Kübra Arslan</dc:creator>
  <cp:lastModifiedBy>Muazzez Gamze Tekke</cp:lastModifiedBy>
  <cp:revision>23</cp:revision>
  <dcterms:created xsi:type="dcterms:W3CDTF">2022-02-11T08:05:38Z</dcterms:created>
  <dcterms:modified xsi:type="dcterms:W3CDTF">2022-03-07T11:30:37Z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2021-02-12T00:00:00Z</vt:filetime>
  </property>
  <property fmtid="{D5CDD505-2E9C-101B-9397-08002B2CF9AE}" pid="3" name="Creator">
    <vt:lpwstr>Microsoft® PowerPoint® 2016</vt:lpwstr>
  </property>
  <property fmtid="{D5CDD505-2E9C-101B-9397-08002B2CF9AE}" pid="4" name="LastSaved">
    <vt:filetime>2022-02-11T00:00:00Z</vt:filetime>
  </property>
</Properties>
</file>