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6764" y="869950"/>
            <a:ext cx="646239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262" y="3005"/>
            <a:ext cx="810387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olearn.okan.edu.tr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olearn.okan.edu.t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" y="228600"/>
            <a:ext cx="1681247" cy="12954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0631" y="228600"/>
            <a:ext cx="1661159" cy="1417319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254991" y="814922"/>
            <a:ext cx="967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spc="-70" dirty="0" smtClean="0">
                <a:solidFill>
                  <a:srgbClr val="C55A10"/>
                </a:solidFill>
                <a:latin typeface="Calibri"/>
                <a:cs typeface="Calibri"/>
              </a:rPr>
              <a:t>İSTANBUL</a:t>
            </a:r>
            <a:r>
              <a:rPr lang="tr-TR" sz="2400" b="1" spc="-90" dirty="0" smtClean="0">
                <a:solidFill>
                  <a:srgbClr val="C55A10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rgbClr val="C55A10"/>
                </a:solidFill>
                <a:latin typeface="Calibri"/>
                <a:cs typeface="Calibri"/>
              </a:rPr>
              <a:t>OKAN</a:t>
            </a:r>
            <a:r>
              <a:rPr lang="tr-TR" sz="2400" b="1" spc="-130" dirty="0" smtClean="0">
                <a:solidFill>
                  <a:srgbClr val="C55A1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 smtClean="0">
                <a:solidFill>
                  <a:srgbClr val="C55A10"/>
                </a:solidFill>
                <a:latin typeface="Calibri"/>
                <a:cs typeface="Calibri"/>
              </a:rPr>
              <a:t>ÜNİVERSİTESİ EĞİTİM TEKNOLOJİLERİ KURULU</a:t>
            </a:r>
            <a:r>
              <a:rPr lang="tr-TR" sz="2400" b="1" spc="-70" dirty="0" smtClean="0">
                <a:solidFill>
                  <a:srgbClr val="C55A10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tr-TR" sz="2400" b="1" dirty="0" smtClean="0">
                <a:solidFill>
                  <a:srgbClr val="C55A10"/>
                </a:solidFill>
                <a:latin typeface="Calibri"/>
                <a:cs typeface="Calibri"/>
              </a:rPr>
              <a:t>İÇİN</a:t>
            </a:r>
            <a:r>
              <a:rPr lang="tr-TR" sz="2400" b="1" spc="-80" dirty="0" smtClean="0">
                <a:solidFill>
                  <a:srgbClr val="C55A10"/>
                </a:solidFill>
                <a:latin typeface="Calibri"/>
                <a:cs typeface="Calibri"/>
              </a:rPr>
              <a:t> </a:t>
            </a:r>
            <a:r>
              <a:rPr lang="tr-TR" sz="2400" b="1" dirty="0" smtClean="0">
                <a:solidFill>
                  <a:srgbClr val="C55A10"/>
                </a:solidFill>
                <a:latin typeface="Calibri"/>
                <a:cs typeface="Calibri"/>
              </a:rPr>
              <a:t>O’LEARN</a:t>
            </a:r>
            <a:r>
              <a:rPr lang="tr-TR" sz="2400" b="1" spc="-65" dirty="0" smtClean="0">
                <a:solidFill>
                  <a:srgbClr val="C55A10"/>
                </a:solidFill>
                <a:latin typeface="Calibri"/>
                <a:cs typeface="Calibri"/>
              </a:rPr>
              <a:t> </a:t>
            </a:r>
            <a:r>
              <a:rPr lang="tr-TR" sz="2400" b="1" spc="-10" dirty="0" smtClean="0">
                <a:solidFill>
                  <a:srgbClr val="C55A10"/>
                </a:solidFill>
                <a:latin typeface="Calibri"/>
                <a:cs typeface="Calibri"/>
              </a:rPr>
              <a:t>KULLANIM</a:t>
            </a:r>
            <a:r>
              <a:rPr lang="tr-TR" sz="2400" b="1" spc="-10" dirty="0" smtClean="0">
                <a:solidFill>
                  <a:srgbClr val="C55A1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 smtClean="0">
                <a:solidFill>
                  <a:srgbClr val="C55A10"/>
                </a:solidFill>
                <a:latin typeface="Calibri"/>
                <a:cs typeface="Calibri"/>
              </a:rPr>
              <a:t>KILAVUZU</a:t>
            </a:r>
            <a:endParaRPr lang="tr-TR" sz="24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133600" y="3505200"/>
            <a:ext cx="810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latin typeface="+mj-lt"/>
              </a:rPr>
              <a:t>O’Learn</a:t>
            </a:r>
            <a:r>
              <a:rPr lang="tr-TR" sz="2800" dirty="0" smtClean="0">
                <a:latin typeface="+mj-lt"/>
              </a:rPr>
              <a:t> Sisteminde Raporları Nasıl Kontrol Edebilirim?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62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971800"/>
            <a:ext cx="1168019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0" spc="-95" dirty="0">
                <a:latin typeface="+mj-lt"/>
              </a:rPr>
              <a:t>Tek</a:t>
            </a:r>
            <a:r>
              <a:rPr sz="2800" b="0" spc="-10" dirty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Bir</a:t>
            </a:r>
            <a:r>
              <a:rPr sz="2800" b="0" spc="5" dirty="0">
                <a:latin typeface="+mj-lt"/>
              </a:rPr>
              <a:t> </a:t>
            </a:r>
            <a:r>
              <a:rPr sz="2800" b="0" spc="-20" dirty="0">
                <a:latin typeface="+mj-lt"/>
              </a:rPr>
              <a:t>Ders</a:t>
            </a:r>
            <a:r>
              <a:rPr sz="2800" b="0" dirty="0">
                <a:latin typeface="+mj-lt"/>
              </a:rPr>
              <a:t> İçin</a:t>
            </a:r>
            <a:r>
              <a:rPr sz="2800" b="0" spc="5" dirty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Öğrenci</a:t>
            </a:r>
            <a:r>
              <a:rPr sz="2800" b="0" spc="-15" dirty="0">
                <a:latin typeface="+mj-lt"/>
              </a:rPr>
              <a:t> </a:t>
            </a:r>
            <a:r>
              <a:rPr sz="2800" b="0" dirty="0">
                <a:latin typeface="+mj-lt"/>
              </a:rPr>
              <a:t>Genel</a:t>
            </a:r>
            <a:r>
              <a:rPr sz="2800" b="0" spc="5" dirty="0">
                <a:latin typeface="+mj-lt"/>
              </a:rPr>
              <a:t> </a:t>
            </a:r>
            <a:r>
              <a:rPr sz="2800" b="0" spc="-5" dirty="0" err="1">
                <a:latin typeface="+mj-lt"/>
              </a:rPr>
              <a:t>Bakışı</a:t>
            </a:r>
            <a:r>
              <a:rPr sz="2800" b="0" spc="5" dirty="0">
                <a:latin typeface="+mj-lt"/>
              </a:rPr>
              <a:t> </a:t>
            </a:r>
            <a:r>
              <a:rPr lang="tr-TR" sz="2800" b="0" spc="114" dirty="0">
                <a:latin typeface="+mj-lt"/>
              </a:rPr>
              <a:t>R</a:t>
            </a:r>
            <a:r>
              <a:rPr sz="2800" b="0" spc="114" dirty="0" err="1" smtClean="0">
                <a:latin typeface="+mj-lt"/>
              </a:rPr>
              <a:t>aporunu</a:t>
            </a:r>
            <a:r>
              <a:rPr sz="2800" b="0" spc="20" dirty="0" smtClean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Nasıl </a:t>
            </a:r>
            <a:r>
              <a:rPr sz="2800" b="0" spc="-705" dirty="0">
                <a:latin typeface="+mj-lt"/>
              </a:rPr>
              <a:t> </a:t>
            </a:r>
            <a:r>
              <a:rPr sz="2800" b="0" spc="-10" dirty="0">
                <a:latin typeface="+mj-lt"/>
              </a:rPr>
              <a:t>Çalıştırabilirim?</a:t>
            </a:r>
            <a:endParaRPr sz="2800" b="0" dirty="0">
              <a:latin typeface="+mj-lt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0631" y="228600"/>
            <a:ext cx="166115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3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851654"/>
            <a:ext cx="9895205" cy="10026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745"/>
              </a:spcBef>
            </a:pPr>
            <a:r>
              <a:rPr sz="1800" spc="-55" dirty="0">
                <a:latin typeface="Calibri"/>
                <a:cs typeface="Calibri"/>
              </a:rPr>
              <a:t>Tek</a:t>
            </a:r>
            <a:r>
              <a:rPr sz="1800" dirty="0">
                <a:latin typeface="Calibri"/>
                <a:cs typeface="Calibri"/>
              </a:rPr>
              <a:t> Bir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Kurs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İçin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Öğrenci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Bakışı,</a:t>
            </a:r>
            <a:r>
              <a:rPr sz="1800" spc="-10" dirty="0">
                <a:latin typeface="Calibri"/>
                <a:cs typeface="Calibri"/>
              </a:rPr>
              <a:t> tek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öğrencinin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kurstaki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etkinliğini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tarihe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göre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sıralanmış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olarak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görüntüler.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Veriler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öğrencinin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kursta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harcadığı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toplam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süreyi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ayrıca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öğrencinin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etkinliğiyle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ilgili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olarak </a:t>
            </a:r>
            <a:r>
              <a:rPr sz="1800" spc="-5" dirty="0">
                <a:latin typeface="Calibri"/>
                <a:cs typeface="Calibri"/>
              </a:rPr>
              <a:t> öğrencinin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eriştiği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öğeler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İçerik Alanları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her </a:t>
            </a:r>
            <a:r>
              <a:rPr sz="1800" spc="-5" dirty="0">
                <a:latin typeface="Calibri"/>
                <a:cs typeface="Calibri"/>
              </a:rPr>
              <a:t>birinde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harcadığı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süre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gibi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ayrıntılı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bilgileri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içerir.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Calibri"/>
                <a:cs typeface="Calibri"/>
              </a:rPr>
              <a:t>Ok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işaretine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tıkladıktan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sonra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‘Çalıştır’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seçilmelidir.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017776"/>
            <a:ext cx="10305288" cy="25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545" y="5354220"/>
            <a:ext cx="1036701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lang="tr-TR" sz="2800" spc="160" dirty="0">
                <a:latin typeface="Calibri"/>
                <a:cs typeface="Calibri"/>
              </a:rPr>
              <a:t>R</a:t>
            </a:r>
            <a:r>
              <a:rPr sz="2800" spc="160" dirty="0" err="1" smtClean="0">
                <a:latin typeface="Calibri"/>
                <a:cs typeface="Calibri"/>
              </a:rPr>
              <a:t>apor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tarihlerinin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girişini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yaparak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ilgili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öğrenci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seçimini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 err="1" smtClean="0">
                <a:latin typeface="Calibri"/>
                <a:cs typeface="Calibri"/>
              </a:rPr>
              <a:t>yaparak</a:t>
            </a:r>
            <a:r>
              <a:rPr sz="2800" spc="20" dirty="0" smtClean="0">
                <a:latin typeface="Calibri"/>
                <a:cs typeface="Calibri"/>
              </a:rPr>
              <a:t> </a:t>
            </a:r>
            <a:r>
              <a:rPr sz="2800" spc="5" dirty="0" err="1" smtClean="0">
                <a:latin typeface="Calibri"/>
                <a:cs typeface="Calibri"/>
              </a:rPr>
              <a:t>gönder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62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seçeneğine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tıklayınız.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713231"/>
            <a:ext cx="11149584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0"/>
            <a:ext cx="11734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+mj-lt"/>
              </a:rPr>
              <a:t>İçerik</a:t>
            </a:r>
            <a:r>
              <a:rPr sz="2800" b="0" spc="10" dirty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Alanlarındaki</a:t>
            </a:r>
            <a:r>
              <a:rPr sz="2800" b="0" spc="20" dirty="0">
                <a:latin typeface="+mj-lt"/>
              </a:rPr>
              <a:t> </a:t>
            </a:r>
            <a:r>
              <a:rPr sz="2800" b="0" spc="-60" dirty="0">
                <a:latin typeface="+mj-lt"/>
              </a:rPr>
              <a:t>Tüm</a:t>
            </a:r>
            <a:r>
              <a:rPr sz="2800" b="0" spc="15" dirty="0">
                <a:latin typeface="+mj-lt"/>
              </a:rPr>
              <a:t> </a:t>
            </a:r>
            <a:r>
              <a:rPr sz="2800" b="0" spc="-15" dirty="0">
                <a:latin typeface="+mj-lt"/>
              </a:rPr>
              <a:t>Kullanıcı</a:t>
            </a:r>
            <a:r>
              <a:rPr sz="2800" b="0" spc="35" dirty="0">
                <a:latin typeface="+mj-lt"/>
              </a:rPr>
              <a:t> </a:t>
            </a:r>
            <a:r>
              <a:rPr sz="2800" b="0" spc="-10" dirty="0" err="1">
                <a:latin typeface="+mj-lt"/>
              </a:rPr>
              <a:t>Etkinliği</a:t>
            </a:r>
            <a:r>
              <a:rPr sz="2800" b="0" spc="20" dirty="0">
                <a:latin typeface="+mj-lt"/>
              </a:rPr>
              <a:t> </a:t>
            </a:r>
            <a:r>
              <a:rPr lang="tr-TR" sz="2800" b="0" spc="95" dirty="0">
                <a:latin typeface="+mj-lt"/>
              </a:rPr>
              <a:t>R</a:t>
            </a:r>
            <a:r>
              <a:rPr sz="2800" b="0" spc="95" dirty="0" err="1" smtClean="0">
                <a:latin typeface="+mj-lt"/>
              </a:rPr>
              <a:t>aporunu</a:t>
            </a:r>
            <a:r>
              <a:rPr sz="2800" b="0" spc="45" dirty="0" smtClean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Nasıl</a:t>
            </a:r>
            <a:r>
              <a:rPr sz="2800" b="0" spc="10" dirty="0">
                <a:latin typeface="+mj-lt"/>
              </a:rPr>
              <a:t> </a:t>
            </a:r>
            <a:r>
              <a:rPr sz="2800" b="0" spc="-15" dirty="0">
                <a:latin typeface="+mj-lt"/>
              </a:rPr>
              <a:t>Çalıştırabilirim?</a:t>
            </a: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0631" y="228600"/>
            <a:ext cx="166115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774" y="4769715"/>
            <a:ext cx="988631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Bu </a:t>
            </a:r>
            <a:r>
              <a:rPr sz="2400" spc="-15" dirty="0">
                <a:latin typeface="Calibri"/>
                <a:cs typeface="Calibri"/>
              </a:rPr>
              <a:t>raporda </a:t>
            </a:r>
            <a:r>
              <a:rPr sz="2400" spc="-20" dirty="0">
                <a:latin typeface="Calibri"/>
                <a:cs typeface="Calibri"/>
              </a:rPr>
              <a:t>kursa </a:t>
            </a:r>
            <a:r>
              <a:rPr sz="2400" dirty="0">
                <a:latin typeface="Calibri"/>
                <a:cs typeface="Calibri"/>
              </a:rPr>
              <a:t>ait İçerik </a:t>
            </a:r>
            <a:r>
              <a:rPr sz="2400" spc="-5" dirty="0">
                <a:latin typeface="Calibri"/>
                <a:cs typeface="Calibri"/>
              </a:rPr>
              <a:t>Alanlarındaki </a:t>
            </a:r>
            <a:r>
              <a:rPr sz="2400" dirty="0">
                <a:latin typeface="Calibri"/>
                <a:cs typeface="Calibri"/>
              </a:rPr>
              <a:t>tüm </a:t>
            </a:r>
            <a:r>
              <a:rPr sz="2400" spc="-5" dirty="0">
                <a:latin typeface="Calibri"/>
                <a:cs typeface="Calibri"/>
              </a:rPr>
              <a:t>kullanıcı etkinliğinin </a:t>
            </a:r>
            <a:r>
              <a:rPr sz="2400" spc="-20" dirty="0">
                <a:latin typeface="Calibri"/>
                <a:cs typeface="Calibri"/>
              </a:rPr>
              <a:t>özeti </a:t>
            </a:r>
            <a:r>
              <a:rPr sz="2400" spc="-30" dirty="0">
                <a:latin typeface="Calibri"/>
                <a:cs typeface="Calibri"/>
              </a:rPr>
              <a:t>gösterilir.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Ok</a:t>
            </a:r>
            <a:r>
              <a:rPr sz="2400" spc="-10" dirty="0">
                <a:latin typeface="Calibri"/>
                <a:cs typeface="Calibri"/>
              </a:rPr>
              <a:t> işaretine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tıkladıktan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‘Çalıştır’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seçilmelidir.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447" y="1749551"/>
            <a:ext cx="10887456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2052" y="10667"/>
            <a:ext cx="1648967" cy="17404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000" y="3124200"/>
            <a:ext cx="5638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Ders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Katılım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Raporu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Nasıl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Oluşturulur?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2472" y="4729124"/>
            <a:ext cx="10629900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10" dirty="0">
                <a:latin typeface="Calibri"/>
                <a:cs typeface="Calibri"/>
              </a:rPr>
              <a:t>Platforma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2"/>
              </a:rPr>
              <a:t>https://olearn.okan.edu.tr/</a:t>
            </a:r>
            <a:r>
              <a:rPr sz="2400" spc="-110" dirty="0">
                <a:solidFill>
                  <a:srgbClr val="0461C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adresinden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erişim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sağlayınız.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O’Learn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platformuna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OİS(Öğrenci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İşleri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Sistemi)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kullanıcı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şifreniz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giriş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yapınız.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3734" y="841247"/>
            <a:ext cx="8408035" cy="3819525"/>
            <a:chOff x="903734" y="841247"/>
            <a:chExt cx="8408035" cy="38195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734" y="841247"/>
              <a:ext cx="8407905" cy="38191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8984" y="1046225"/>
              <a:ext cx="2491740" cy="1884045"/>
            </a:xfrm>
            <a:custGeom>
              <a:avLst/>
              <a:gdLst/>
              <a:ahLst/>
              <a:cxnLst/>
              <a:rect l="l" t="t" r="r" b="b"/>
              <a:pathLst>
                <a:path w="2491740" h="1884045">
                  <a:moveTo>
                    <a:pt x="0" y="1883664"/>
                  </a:moveTo>
                  <a:lnTo>
                    <a:pt x="2491740" y="1883664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1883664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4024" y="669036"/>
            <a:ext cx="9915525" cy="4351020"/>
            <a:chOff x="954024" y="669036"/>
            <a:chExt cx="9915525" cy="435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024" y="669036"/>
              <a:ext cx="9915142" cy="4351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8127" y="3504435"/>
              <a:ext cx="962025" cy="439420"/>
            </a:xfrm>
            <a:custGeom>
              <a:avLst/>
              <a:gdLst/>
              <a:ahLst/>
              <a:cxnLst/>
              <a:rect l="l" t="t" r="r" b="b"/>
              <a:pathLst>
                <a:path w="962025" h="439420">
                  <a:moveTo>
                    <a:pt x="0" y="438914"/>
                  </a:moveTo>
                  <a:lnTo>
                    <a:pt x="961642" y="438914"/>
                  </a:lnTo>
                  <a:lnTo>
                    <a:pt x="961642" y="0"/>
                  </a:lnTo>
                  <a:lnTo>
                    <a:pt x="0" y="0"/>
                  </a:lnTo>
                  <a:lnTo>
                    <a:pt x="0" y="438914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6939" y="5538621"/>
            <a:ext cx="2896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Notlar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sayfasını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seçiniz.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2995" y="2259584"/>
            <a:ext cx="1162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F****K****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5628" y="2187955"/>
            <a:ext cx="1022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Kullanıcı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Adı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1058" y="3113024"/>
            <a:ext cx="78359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F****K****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</a:pPr>
            <a:r>
              <a:rPr sz="1100" spc="-20" dirty="0">
                <a:latin typeface="Calibri"/>
                <a:cs typeface="Calibri"/>
              </a:rPr>
              <a:t>mail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4225" y="1856611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F****K****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538621"/>
            <a:ext cx="7879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katılım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raporunu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kontrol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etmek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istediğiniz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seçiniz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0" dirty="0">
                <a:latin typeface="Calibri"/>
                <a:cs typeface="Calibri"/>
              </a:rPr>
              <a:t> 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1963" y="5538621"/>
            <a:ext cx="2471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‘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işaretine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tıklayınız.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1288" y="580644"/>
            <a:ext cx="9657715" cy="4017645"/>
            <a:chOff x="1161288" y="580644"/>
            <a:chExt cx="9657715" cy="40176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1288" y="580644"/>
              <a:ext cx="9534141" cy="4017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8052" y="1991868"/>
              <a:ext cx="2010155" cy="2910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53918" y="1223009"/>
              <a:ext cx="7655559" cy="1623060"/>
            </a:xfrm>
            <a:custGeom>
              <a:avLst/>
              <a:gdLst/>
              <a:ahLst/>
              <a:cxnLst/>
              <a:rect l="l" t="t" r="r" b="b"/>
              <a:pathLst>
                <a:path w="7655559" h="1623060">
                  <a:moveTo>
                    <a:pt x="0" y="1623060"/>
                  </a:moveTo>
                  <a:lnTo>
                    <a:pt x="7655052" y="1623060"/>
                  </a:lnTo>
                  <a:lnTo>
                    <a:pt x="7655052" y="0"/>
                  </a:lnTo>
                  <a:lnTo>
                    <a:pt x="0" y="0"/>
                  </a:lnTo>
                  <a:lnTo>
                    <a:pt x="0" y="1623060"/>
                  </a:lnTo>
                  <a:close/>
                </a:path>
                <a:path w="7655559" h="1623060">
                  <a:moveTo>
                    <a:pt x="5670804" y="1060704"/>
                  </a:moveTo>
                  <a:lnTo>
                    <a:pt x="7609332" y="1060704"/>
                  </a:lnTo>
                  <a:lnTo>
                    <a:pt x="7609332" y="289561"/>
                  </a:lnTo>
                  <a:lnTo>
                    <a:pt x="5670804" y="289561"/>
                  </a:lnTo>
                  <a:lnTo>
                    <a:pt x="5670804" y="1060704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3771" y="5606797"/>
            <a:ext cx="182879" cy="1828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799" y="609600"/>
            <a:ext cx="6878897" cy="4756403"/>
            <a:chOff x="588702" y="571500"/>
            <a:chExt cx="6878897" cy="4756403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1332" r="32095"/>
            <a:stretch/>
          </p:blipFill>
          <p:spPr>
            <a:xfrm>
              <a:off x="588702" y="571500"/>
              <a:ext cx="6878897" cy="47564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8" y="2343911"/>
              <a:ext cx="6419085" cy="28331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9540" y="5774233"/>
            <a:ext cx="1077023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alibri"/>
                <a:cs typeface="Calibri"/>
              </a:rPr>
              <a:t>Öğrenci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etkinliğini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notla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karşılaştıran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dağılım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grafiğine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ulaşırsınız.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Öğrencilerinizin </a:t>
            </a:r>
            <a:r>
              <a:rPr sz="2400" dirty="0">
                <a:latin typeface="Calibri"/>
                <a:cs typeface="Calibri"/>
              </a:rPr>
              <a:t>birbirleriyle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etkinlik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seviyeleriyle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ilgili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performansları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hakkında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geniş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görüşe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sahip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olursunuz.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68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Grafik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görünümü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1369" y="3200400"/>
            <a:ext cx="993651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O’Learn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Platformunda </a:t>
            </a:r>
            <a:r>
              <a:rPr sz="2800" spc="-15" dirty="0">
                <a:latin typeface="Calibri"/>
                <a:cs typeface="Calibri"/>
              </a:rPr>
              <a:t>Ders </a:t>
            </a:r>
            <a:r>
              <a:rPr sz="2800" dirty="0" err="1">
                <a:latin typeface="Calibri"/>
                <a:cs typeface="Calibri"/>
              </a:rPr>
              <a:t>Bazlı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tr-TR" sz="2800" spc="85" dirty="0">
                <a:latin typeface="Calibri"/>
                <a:cs typeface="Calibri"/>
              </a:rPr>
              <a:t>R</a:t>
            </a:r>
            <a:r>
              <a:rPr sz="2800" spc="85" dirty="0" err="1" smtClean="0">
                <a:latin typeface="Calibri"/>
                <a:cs typeface="Calibri"/>
              </a:rPr>
              <a:t>aporları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Nasıl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Kontrol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Edebilirim?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0631" y="228600"/>
            <a:ext cx="166115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304800"/>
            <a:ext cx="6975576" cy="4756403"/>
            <a:chOff x="432817" y="242315"/>
            <a:chExt cx="6975576" cy="4756403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r="32480"/>
            <a:stretch/>
          </p:blipFill>
          <p:spPr>
            <a:xfrm>
              <a:off x="432817" y="242315"/>
              <a:ext cx="6975576" cy="47564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005583"/>
              <a:ext cx="6419087" cy="28346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10946" y="5345072"/>
            <a:ext cx="10598150" cy="126936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latin typeface="Calibri"/>
                <a:cs typeface="Calibri"/>
              </a:rPr>
              <a:t>Y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ekseni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Öğrencilerinizin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kursunuzdaki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mevcut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notları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ekseninde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gösterilir.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ekseni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Etkinlik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sayısı,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tıklamaları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sayfalarda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geçirilen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süreyi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hesaba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gelişen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algoritmaya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dayalıdır.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04800" y="115831"/>
            <a:ext cx="8103870" cy="460382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pc="-20" dirty="0" err="1">
                <a:latin typeface="Calibri"/>
                <a:cs typeface="Calibri"/>
              </a:rPr>
              <a:t>Tablo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görünümü</a:t>
            </a:r>
            <a:endParaRPr spc="-10" dirty="0">
              <a:latin typeface="Calibri"/>
              <a:cs typeface="Calibri"/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r="1509" b="6496"/>
          <a:stretch/>
        </p:blipFill>
        <p:spPr>
          <a:xfrm>
            <a:off x="533400" y="750353"/>
            <a:ext cx="10058400" cy="4414968"/>
          </a:xfrm>
          <a:prstGeom prst="rect">
            <a:avLst/>
          </a:prstGeom>
        </p:spPr>
      </p:pic>
      <p:sp>
        <p:nvSpPr>
          <p:cNvPr id="43" name="Dikdörtgen 42"/>
          <p:cNvSpPr/>
          <p:nvPr/>
        </p:nvSpPr>
        <p:spPr>
          <a:xfrm>
            <a:off x="1721266" y="3116277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</a:t>
            </a: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1752600" y="3601247"/>
            <a:ext cx="609600" cy="21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1737049" y="4016532"/>
            <a:ext cx="701351" cy="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 45"/>
          <p:cNvSpPr/>
          <p:nvPr/>
        </p:nvSpPr>
        <p:spPr>
          <a:xfrm>
            <a:off x="1737049" y="4461734"/>
            <a:ext cx="660918" cy="19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 46"/>
          <p:cNvSpPr/>
          <p:nvPr/>
        </p:nvSpPr>
        <p:spPr>
          <a:xfrm>
            <a:off x="1752600" y="4867808"/>
            <a:ext cx="685800" cy="2332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Metin kutusu 47"/>
          <p:cNvSpPr txBox="1"/>
          <p:nvPr/>
        </p:nvSpPr>
        <p:spPr>
          <a:xfrm>
            <a:off x="1696152" y="3099772"/>
            <a:ext cx="1082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F*** K***</a:t>
            </a:r>
            <a:endParaRPr lang="tr-TR" sz="1100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1707502" y="3547664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M***** T*****</a:t>
            </a:r>
            <a:endParaRPr lang="tr-TR" sz="1100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1713722" y="3986249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N**** K*****</a:t>
            </a:r>
            <a:endParaRPr lang="tr-TR" sz="1100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1740171" y="4407697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R***** D****</a:t>
            </a:r>
            <a:endParaRPr lang="tr-TR" sz="1100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1752600" y="4829145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Ş**** K****</a:t>
            </a:r>
            <a:endParaRPr lang="tr-TR" sz="1100" dirty="0"/>
          </a:p>
        </p:txBody>
      </p:sp>
      <p:pic>
        <p:nvPicPr>
          <p:cNvPr id="54" name="Resim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9" t="13468" r="27435" b="46128"/>
          <a:stretch/>
        </p:blipFill>
        <p:spPr>
          <a:xfrm>
            <a:off x="6858000" y="3077575"/>
            <a:ext cx="1066801" cy="2104197"/>
          </a:xfrm>
          <a:prstGeom prst="rect">
            <a:avLst/>
          </a:prstGeom>
        </p:spPr>
      </p:pic>
      <p:sp>
        <p:nvSpPr>
          <p:cNvPr id="53" name="Dikdörtgen 52"/>
          <p:cNvSpPr/>
          <p:nvPr/>
        </p:nvSpPr>
        <p:spPr>
          <a:xfrm>
            <a:off x="6858000" y="2595604"/>
            <a:ext cx="2335530" cy="2586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Metin kutusu 54"/>
          <p:cNvSpPr txBox="1"/>
          <p:nvPr/>
        </p:nvSpPr>
        <p:spPr>
          <a:xfrm>
            <a:off x="381000" y="5305843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Son Erişimden Bu Yana Geçen Gün Sayısı: </a:t>
            </a:r>
            <a:r>
              <a:rPr lang="tr-TR" sz="2400" dirty="0" smtClean="0">
                <a:latin typeface="+mj-lt"/>
              </a:rPr>
              <a:t>Öğrencilerin derse son erişim tarihini tespit etmenizi sağlamaktadır.</a:t>
            </a:r>
            <a:r>
              <a:rPr lang="tr-TR" sz="2400" b="1" dirty="0" smtClean="0">
                <a:latin typeface="Calibri"/>
                <a:cs typeface="Calibri"/>
              </a:rPr>
              <a:t> </a:t>
            </a:r>
          </a:p>
          <a:p>
            <a:r>
              <a:rPr lang="tr-TR" sz="2400" b="1" dirty="0" smtClean="0">
                <a:latin typeface="Calibri"/>
                <a:cs typeface="Calibri"/>
              </a:rPr>
              <a:t>Kurs Süresi</a:t>
            </a:r>
            <a:r>
              <a:rPr lang="tr-TR" sz="2400" b="1" spc="-55" dirty="0" smtClean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:</a:t>
            </a:r>
            <a:r>
              <a:rPr lang="tr-TR" sz="2400" spc="-65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Öğrencilerinizin</a:t>
            </a:r>
            <a:r>
              <a:rPr lang="tr-TR" sz="2400" spc="-70" dirty="0" smtClean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etkinlik</a:t>
            </a:r>
            <a:r>
              <a:rPr lang="tr-TR" sz="2400" spc="-80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düzeyleri,</a:t>
            </a:r>
            <a:r>
              <a:rPr lang="tr-TR" sz="2400" spc="-60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sayfalarda</a:t>
            </a:r>
            <a:r>
              <a:rPr lang="tr-TR" sz="2400" spc="-65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geçirilen </a:t>
            </a:r>
            <a:r>
              <a:rPr lang="tr-TR" sz="2400" dirty="0" smtClean="0">
                <a:latin typeface="Calibri"/>
                <a:cs typeface="Calibri"/>
              </a:rPr>
              <a:t>süreyi</a:t>
            </a:r>
            <a:r>
              <a:rPr lang="tr-TR" sz="2400" spc="-90" dirty="0" smtClean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hesaba</a:t>
            </a:r>
            <a:r>
              <a:rPr lang="tr-TR" sz="2400" spc="-55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katan</a:t>
            </a:r>
            <a:r>
              <a:rPr lang="tr-TR" sz="2400" spc="-95" dirty="0" smtClean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gelişen</a:t>
            </a:r>
            <a:r>
              <a:rPr lang="tr-TR" sz="2400" spc="-75" dirty="0" smtClean="0">
                <a:latin typeface="Calibri"/>
                <a:cs typeface="Calibri"/>
              </a:rPr>
              <a:t> </a:t>
            </a:r>
            <a:r>
              <a:rPr lang="tr-TR" sz="2400" dirty="0" smtClean="0">
                <a:latin typeface="Calibri"/>
                <a:cs typeface="Calibri"/>
              </a:rPr>
              <a:t>bir</a:t>
            </a:r>
            <a:r>
              <a:rPr lang="tr-TR" sz="2400" spc="-80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algoritmaya</a:t>
            </a:r>
            <a:r>
              <a:rPr lang="tr-TR" sz="2400" spc="-100" dirty="0" smtClean="0">
                <a:latin typeface="Calibri"/>
                <a:cs typeface="Calibri"/>
              </a:rPr>
              <a:t> </a:t>
            </a:r>
            <a:r>
              <a:rPr lang="tr-TR" sz="2400" spc="-10" dirty="0" smtClean="0">
                <a:latin typeface="Calibri"/>
                <a:cs typeface="Calibri"/>
              </a:rPr>
              <a:t>dayalıdır.</a:t>
            </a:r>
          </a:p>
          <a:p>
            <a:endParaRPr lang="tr-TR" sz="2400" dirty="0" smtClean="0">
              <a:latin typeface="+mj-lt"/>
            </a:endParaRPr>
          </a:p>
        </p:txBody>
      </p:sp>
      <p:sp>
        <p:nvSpPr>
          <p:cNvPr id="59" name="Dikdörtgen 58"/>
          <p:cNvSpPr/>
          <p:nvPr/>
        </p:nvSpPr>
        <p:spPr>
          <a:xfrm>
            <a:off x="4809715" y="2595604"/>
            <a:ext cx="1895886" cy="2586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381000" y="5334000"/>
            <a:ext cx="109728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2400" b="1" spc="-10" dirty="0" smtClean="0">
                <a:latin typeface="Calibri"/>
                <a:cs typeface="Calibri"/>
              </a:rPr>
              <a:t>İleti Gönder: </a:t>
            </a:r>
            <a:r>
              <a:rPr lang="tr-TR" sz="2400" spc="-10" dirty="0" smtClean="0">
                <a:latin typeface="Calibri"/>
                <a:cs typeface="Calibri"/>
              </a:rPr>
              <a:t>İlgili öğrenciyi seçerek ileti gönderebilirsiniz.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tr-TR" sz="2400" spc="-1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2400" spc="-10" dirty="0" smtClean="0">
                <a:latin typeface="Calibri"/>
                <a:cs typeface="Calibri"/>
              </a:rPr>
              <a:t>İşaretli alandan tabloyu indirebilirsiniz.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 r="1509" b="6496"/>
          <a:stretch/>
        </p:blipFill>
        <p:spPr>
          <a:xfrm>
            <a:off x="533400" y="609600"/>
            <a:ext cx="10058400" cy="4414968"/>
          </a:xfrm>
          <a:prstGeom prst="rect">
            <a:avLst/>
          </a:prstGeom>
        </p:spPr>
      </p:pic>
      <p:sp>
        <p:nvSpPr>
          <p:cNvPr id="40" name="Dikdörtgen 39"/>
          <p:cNvSpPr/>
          <p:nvPr/>
        </p:nvSpPr>
        <p:spPr>
          <a:xfrm>
            <a:off x="1743269" y="2957837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</a:t>
            </a:r>
            <a:endParaRPr lang="tr-TR" dirty="0"/>
          </a:p>
        </p:txBody>
      </p:sp>
      <p:sp>
        <p:nvSpPr>
          <p:cNvPr id="41" name="Dikdörtgen 40"/>
          <p:cNvSpPr/>
          <p:nvPr/>
        </p:nvSpPr>
        <p:spPr>
          <a:xfrm>
            <a:off x="1752600" y="3405318"/>
            <a:ext cx="609600" cy="21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/>
          <p:cNvSpPr/>
          <p:nvPr/>
        </p:nvSpPr>
        <p:spPr>
          <a:xfrm>
            <a:off x="1737049" y="3845784"/>
            <a:ext cx="701351" cy="22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 42"/>
          <p:cNvSpPr/>
          <p:nvPr/>
        </p:nvSpPr>
        <p:spPr>
          <a:xfrm>
            <a:off x="1737049" y="4296036"/>
            <a:ext cx="660918" cy="19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1752600" y="4719768"/>
            <a:ext cx="685800" cy="2332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1713722" y="2989155"/>
            <a:ext cx="1082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F*** K***</a:t>
            </a:r>
            <a:endParaRPr lang="tr-TR" sz="1100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1713722" y="3404479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M***** T*****</a:t>
            </a:r>
            <a:endParaRPr lang="tr-TR" sz="1100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1702837" y="3845784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N**** K*****</a:t>
            </a:r>
            <a:endParaRPr lang="tr-TR" sz="1100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1730590" y="4287089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R***** D****</a:t>
            </a:r>
            <a:endParaRPr lang="tr-TR" sz="1100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1702837" y="4699351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Ş**** K****</a:t>
            </a:r>
            <a:endParaRPr lang="tr-TR" sz="1100" dirty="0"/>
          </a:p>
        </p:txBody>
      </p:sp>
      <p:sp>
        <p:nvSpPr>
          <p:cNvPr id="51" name="Dikdörtgen 50"/>
          <p:cNvSpPr/>
          <p:nvPr/>
        </p:nvSpPr>
        <p:spPr>
          <a:xfrm>
            <a:off x="8763000" y="17526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9975979" y="1811694"/>
            <a:ext cx="545841" cy="245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7" name="Düz Ok Bağlayıcısı 56"/>
          <p:cNvCxnSpPr/>
          <p:nvPr/>
        </p:nvCxnSpPr>
        <p:spPr>
          <a:xfrm flipV="1">
            <a:off x="10248899" y="21336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824306"/>
            <a:ext cx="8318372" cy="4027931"/>
            <a:chOff x="432817" y="970788"/>
            <a:chExt cx="8318372" cy="4027931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r="32881"/>
            <a:stretch/>
          </p:blipFill>
          <p:spPr>
            <a:xfrm>
              <a:off x="432817" y="970788"/>
              <a:ext cx="6934200" cy="40279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005584"/>
              <a:ext cx="6419087" cy="28346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11084" y="3785618"/>
              <a:ext cx="840105" cy="262255"/>
            </a:xfrm>
            <a:custGeom>
              <a:avLst/>
              <a:gdLst/>
              <a:ahLst/>
              <a:cxnLst/>
              <a:rect l="l" t="t" r="r" b="b"/>
              <a:pathLst>
                <a:path w="840104" h="262254">
                  <a:moveTo>
                    <a:pt x="839722" y="0"/>
                  </a:moveTo>
                  <a:lnTo>
                    <a:pt x="0" y="0"/>
                  </a:lnTo>
                  <a:lnTo>
                    <a:pt x="0" y="262125"/>
                  </a:lnTo>
                  <a:lnTo>
                    <a:pt x="839722" y="262125"/>
                  </a:lnTo>
                  <a:lnTo>
                    <a:pt x="839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11084" y="3785618"/>
              <a:ext cx="840105" cy="262255"/>
            </a:xfrm>
            <a:custGeom>
              <a:avLst/>
              <a:gdLst/>
              <a:ahLst/>
              <a:cxnLst/>
              <a:rect l="l" t="t" r="r" b="b"/>
              <a:pathLst>
                <a:path w="840104" h="262254">
                  <a:moveTo>
                    <a:pt x="0" y="262125"/>
                  </a:moveTo>
                  <a:lnTo>
                    <a:pt x="839722" y="262125"/>
                  </a:lnTo>
                  <a:lnTo>
                    <a:pt x="839722" y="0"/>
                  </a:lnTo>
                  <a:lnTo>
                    <a:pt x="0" y="0"/>
                  </a:lnTo>
                  <a:lnTo>
                    <a:pt x="0" y="26212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1949810"/>
            <a:ext cx="1753983" cy="11814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71148" y="2030030"/>
            <a:ext cx="1048652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1530"/>
              </a:lnSpc>
            </a:pPr>
            <a:r>
              <a:rPr sz="1400" spc="-10" dirty="0">
                <a:latin typeface="Calibri"/>
                <a:cs typeface="Calibri"/>
              </a:rPr>
              <a:t>F***K**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796" y="5456935"/>
            <a:ext cx="11811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katılım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raporu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verilerine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öğrenci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geride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kalıyor"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yazan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akış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uyarısından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erişirseniz,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bu</a:t>
            </a:r>
            <a:endParaRPr sz="2400" dirty="0">
              <a:latin typeface="Calibri"/>
              <a:cs typeface="Calibri"/>
            </a:endParaRPr>
          </a:p>
          <a:p>
            <a:pPr marL="12700" marR="15163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öğrenciler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otomatik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olarak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seçilir.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Puanları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renkle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gösterildiği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için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hangi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öğrencilerin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seçildiğini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anlayabilirsiniz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85800" y="219608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Öğrencileri Seçin </a:t>
            </a:r>
            <a:endParaRPr lang="tr-TR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46177" y="271272"/>
            <a:ext cx="8397619" cy="4027931"/>
            <a:chOff x="646177" y="271272"/>
            <a:chExt cx="8397619" cy="4027931"/>
          </a:xfrm>
        </p:grpSpPr>
        <p:pic>
          <p:nvPicPr>
            <p:cNvPr id="4" name="object 4"/>
            <p:cNvPicPr/>
            <p:nvPr/>
          </p:nvPicPr>
          <p:blipFill rotWithShape="1">
            <a:blip r:embed="rId2" cstate="print"/>
            <a:srcRect r="32507"/>
            <a:stretch/>
          </p:blipFill>
          <p:spPr>
            <a:xfrm>
              <a:off x="646177" y="271272"/>
              <a:ext cx="6973823" cy="402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083" y="1306068"/>
              <a:ext cx="6419086" cy="28331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25968" y="3086102"/>
              <a:ext cx="840105" cy="262255"/>
            </a:xfrm>
            <a:custGeom>
              <a:avLst/>
              <a:gdLst/>
              <a:ahLst/>
              <a:cxnLst/>
              <a:rect l="l" t="t" r="r" b="b"/>
              <a:pathLst>
                <a:path w="840104" h="262254">
                  <a:moveTo>
                    <a:pt x="839722" y="0"/>
                  </a:moveTo>
                  <a:lnTo>
                    <a:pt x="0" y="0"/>
                  </a:lnTo>
                  <a:lnTo>
                    <a:pt x="0" y="262125"/>
                  </a:lnTo>
                  <a:lnTo>
                    <a:pt x="839722" y="262125"/>
                  </a:lnTo>
                  <a:lnTo>
                    <a:pt x="839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5968" y="3086102"/>
              <a:ext cx="840105" cy="262255"/>
            </a:xfrm>
            <a:custGeom>
              <a:avLst/>
              <a:gdLst/>
              <a:ahLst/>
              <a:cxnLst/>
              <a:rect l="l" t="t" r="r" b="b"/>
              <a:pathLst>
                <a:path w="840104" h="262254">
                  <a:moveTo>
                    <a:pt x="0" y="262125"/>
                  </a:moveTo>
                  <a:lnTo>
                    <a:pt x="839722" y="262125"/>
                  </a:lnTo>
                  <a:lnTo>
                    <a:pt x="839722" y="0"/>
                  </a:lnTo>
                  <a:lnTo>
                    <a:pt x="0" y="0"/>
                  </a:lnTo>
                  <a:lnTo>
                    <a:pt x="0" y="26212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3691" y="2660905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839722" y="0"/>
                  </a:moveTo>
                  <a:lnTo>
                    <a:pt x="0" y="0"/>
                  </a:lnTo>
                  <a:lnTo>
                    <a:pt x="0" y="260602"/>
                  </a:lnTo>
                  <a:lnTo>
                    <a:pt x="839722" y="260602"/>
                  </a:lnTo>
                  <a:lnTo>
                    <a:pt x="839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3691" y="2660905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0" y="260602"/>
                  </a:moveTo>
                  <a:lnTo>
                    <a:pt x="839722" y="260602"/>
                  </a:lnTo>
                  <a:lnTo>
                    <a:pt x="839722" y="0"/>
                  </a:lnTo>
                  <a:lnTo>
                    <a:pt x="0" y="0"/>
                  </a:lnTo>
                  <a:lnTo>
                    <a:pt x="0" y="2606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3691" y="2235704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839722" y="0"/>
                  </a:moveTo>
                  <a:lnTo>
                    <a:pt x="0" y="0"/>
                  </a:lnTo>
                  <a:lnTo>
                    <a:pt x="0" y="260607"/>
                  </a:lnTo>
                  <a:lnTo>
                    <a:pt x="839722" y="260607"/>
                  </a:lnTo>
                  <a:lnTo>
                    <a:pt x="839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03691" y="2235704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0" y="260607"/>
                  </a:moveTo>
                  <a:lnTo>
                    <a:pt x="839722" y="260607"/>
                  </a:lnTo>
                  <a:lnTo>
                    <a:pt x="839722" y="0"/>
                  </a:lnTo>
                  <a:lnTo>
                    <a:pt x="0" y="0"/>
                  </a:lnTo>
                  <a:lnTo>
                    <a:pt x="0" y="2606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03691" y="3585973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839722" y="0"/>
                  </a:moveTo>
                  <a:lnTo>
                    <a:pt x="0" y="0"/>
                  </a:lnTo>
                  <a:lnTo>
                    <a:pt x="0" y="260602"/>
                  </a:lnTo>
                  <a:lnTo>
                    <a:pt x="839722" y="260602"/>
                  </a:lnTo>
                  <a:lnTo>
                    <a:pt x="839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03691" y="3951733"/>
              <a:ext cx="840105" cy="260985"/>
            </a:xfrm>
            <a:custGeom>
              <a:avLst/>
              <a:gdLst/>
              <a:ahLst/>
              <a:cxnLst/>
              <a:rect l="l" t="t" r="r" b="b"/>
              <a:pathLst>
                <a:path w="840104" h="260985">
                  <a:moveTo>
                    <a:pt x="0" y="260602"/>
                  </a:moveTo>
                  <a:lnTo>
                    <a:pt x="839722" y="260602"/>
                  </a:lnTo>
                  <a:lnTo>
                    <a:pt x="839722" y="0"/>
                  </a:lnTo>
                  <a:lnTo>
                    <a:pt x="0" y="0"/>
                  </a:lnTo>
                  <a:lnTo>
                    <a:pt x="0" y="2606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7888" y="1569719"/>
            <a:ext cx="1772411" cy="13517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43984" y="1709925"/>
            <a:ext cx="1132840" cy="200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4150">
              <a:lnSpc>
                <a:spcPts val="1525"/>
              </a:lnSpc>
            </a:pPr>
            <a:r>
              <a:rPr sz="1400" spc="-10" dirty="0">
                <a:latin typeface="Calibri"/>
                <a:cs typeface="Calibri"/>
              </a:rPr>
              <a:t>F***K**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400" y="5105400"/>
            <a:ext cx="1117727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72085">
              <a:lnSpc>
                <a:spcPts val="2590"/>
              </a:lnSpc>
              <a:spcBef>
                <a:spcPts val="1010"/>
              </a:spcBef>
            </a:pPr>
            <a:r>
              <a:rPr sz="2400" b="1" dirty="0" err="1" smtClean="0">
                <a:latin typeface="Calibri"/>
                <a:cs typeface="Calibri"/>
              </a:rPr>
              <a:t>Bir</a:t>
            </a:r>
            <a:r>
              <a:rPr sz="2400" b="1" spc="-55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kişi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hakkında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daha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fazla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bilgi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Belirli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öğrenciler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hakkında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daha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fazla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bilgi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edinmek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için </a:t>
            </a:r>
            <a:r>
              <a:rPr sz="2400" dirty="0">
                <a:latin typeface="Calibri"/>
                <a:cs typeface="Calibri"/>
              </a:rPr>
              <a:t>puanlarını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seçin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Ayrıntıları</a:t>
            </a:r>
            <a:r>
              <a:rPr sz="2400" i="1" spc="-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Görüntüle'yi</a:t>
            </a:r>
            <a:r>
              <a:rPr sz="2400" i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seçin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veya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adlarının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yanındaki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okları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seçin.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4134" y="406146"/>
            <a:ext cx="3776979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985">
              <a:lnSpc>
                <a:spcPct val="90000"/>
              </a:lnSpc>
              <a:spcBef>
                <a:spcPts val="385"/>
              </a:spcBef>
            </a:pPr>
            <a:r>
              <a:rPr b="0" dirty="0">
                <a:latin typeface="Calibri"/>
                <a:cs typeface="Calibri"/>
              </a:rPr>
              <a:t>İki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dağılım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grafiğine </a:t>
            </a:r>
            <a:r>
              <a:rPr b="0" dirty="0">
                <a:latin typeface="Calibri"/>
                <a:cs typeface="Calibri"/>
              </a:rPr>
              <a:t>ulaşacaksınız.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İlki,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öğrencinin </a:t>
            </a:r>
            <a:r>
              <a:rPr b="0" dirty="0">
                <a:latin typeface="Calibri"/>
                <a:cs typeface="Calibri"/>
              </a:rPr>
              <a:t>zaman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içindeki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etkinlik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sayısını </a:t>
            </a:r>
            <a:r>
              <a:rPr b="0" dirty="0">
                <a:latin typeface="Calibri"/>
                <a:cs typeface="Calibri"/>
              </a:rPr>
              <a:t>sınıf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ortalamasıyla</a:t>
            </a: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b="0" spc="-30" dirty="0">
                <a:latin typeface="Calibri"/>
                <a:cs typeface="Calibri"/>
              </a:rPr>
              <a:t>karşılaştırır.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İkincisi,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öğrencinin </a:t>
            </a:r>
            <a:r>
              <a:rPr b="0" dirty="0">
                <a:latin typeface="Calibri"/>
                <a:cs typeface="Calibri"/>
              </a:rPr>
              <a:t>zaman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içindeki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notunu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sınıf ortalamasıyla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84134" y="2710940"/>
            <a:ext cx="42760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latin typeface="Calibri"/>
                <a:cs typeface="Calibri"/>
              </a:rPr>
              <a:t>karşılaştırır.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Öğrencinin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etkinliğinin </a:t>
            </a:r>
            <a:r>
              <a:rPr sz="2400" dirty="0">
                <a:latin typeface="Calibri"/>
                <a:cs typeface="Calibri"/>
              </a:rPr>
              <a:t>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notunun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birlikte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azaldığını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 </a:t>
            </a:r>
            <a:r>
              <a:rPr sz="2400" dirty="0">
                <a:latin typeface="Calibri"/>
                <a:cs typeface="Calibri"/>
              </a:rPr>
              <a:t>arttığını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fark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edeceksiniz.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4134" y="4282565"/>
            <a:ext cx="3780154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latin typeface="Calibri"/>
                <a:cs typeface="Calibri"/>
              </a:rPr>
              <a:t>Verilerinizi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indirin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Verilerinizi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görüntü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veya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PDF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olarak kaydetmek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İndirme </a:t>
            </a:r>
            <a:r>
              <a:rPr sz="2400" i="1" dirty="0">
                <a:latin typeface="Calibri"/>
                <a:cs typeface="Calibri"/>
              </a:rPr>
              <a:t>seçenekleri</a:t>
            </a:r>
            <a:r>
              <a:rPr sz="2400" i="1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simgesini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seçiniz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9746" y="364236"/>
            <a:ext cx="7204075" cy="3126105"/>
            <a:chOff x="269746" y="364236"/>
            <a:chExt cx="7204075" cy="31261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4" y="364236"/>
              <a:ext cx="7046974" cy="31257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24294" y="1037081"/>
              <a:ext cx="539750" cy="396240"/>
            </a:xfrm>
            <a:custGeom>
              <a:avLst/>
              <a:gdLst/>
              <a:ahLst/>
              <a:cxnLst/>
              <a:rect l="l" t="t" r="r" b="b"/>
              <a:pathLst>
                <a:path w="539750" h="396240">
                  <a:moveTo>
                    <a:pt x="0" y="396240"/>
                  </a:moveTo>
                  <a:lnTo>
                    <a:pt x="539497" y="396240"/>
                  </a:lnTo>
                  <a:lnTo>
                    <a:pt x="539497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1665" y="429765"/>
              <a:ext cx="1195070" cy="195580"/>
            </a:xfrm>
            <a:custGeom>
              <a:avLst/>
              <a:gdLst/>
              <a:ahLst/>
              <a:cxnLst/>
              <a:rect l="l" t="t" r="r" b="b"/>
              <a:pathLst>
                <a:path w="1195070" h="195579">
                  <a:moveTo>
                    <a:pt x="1194817" y="0"/>
                  </a:moveTo>
                  <a:lnTo>
                    <a:pt x="0" y="0"/>
                  </a:lnTo>
                  <a:lnTo>
                    <a:pt x="0" y="195074"/>
                  </a:lnTo>
                  <a:lnTo>
                    <a:pt x="1194817" y="195074"/>
                  </a:lnTo>
                  <a:lnTo>
                    <a:pt x="1194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665" y="429765"/>
              <a:ext cx="1195070" cy="195580"/>
            </a:xfrm>
            <a:custGeom>
              <a:avLst/>
              <a:gdLst/>
              <a:ahLst/>
              <a:cxnLst/>
              <a:rect l="l" t="t" r="r" b="b"/>
              <a:pathLst>
                <a:path w="1195070" h="195579">
                  <a:moveTo>
                    <a:pt x="0" y="195074"/>
                  </a:moveTo>
                  <a:lnTo>
                    <a:pt x="1194817" y="195074"/>
                  </a:lnTo>
                  <a:lnTo>
                    <a:pt x="1194817" y="0"/>
                  </a:lnTo>
                  <a:lnTo>
                    <a:pt x="0" y="0"/>
                  </a:lnTo>
                  <a:lnTo>
                    <a:pt x="0" y="19507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842" y="937259"/>
              <a:ext cx="797560" cy="99060"/>
            </a:xfrm>
            <a:custGeom>
              <a:avLst/>
              <a:gdLst/>
              <a:ahLst/>
              <a:cxnLst/>
              <a:rect l="l" t="t" r="r" b="b"/>
              <a:pathLst>
                <a:path w="797560" h="99059">
                  <a:moveTo>
                    <a:pt x="79705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797054" y="99060"/>
                  </a:lnTo>
                  <a:lnTo>
                    <a:pt x="797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842" y="937259"/>
              <a:ext cx="797560" cy="99060"/>
            </a:xfrm>
            <a:custGeom>
              <a:avLst/>
              <a:gdLst/>
              <a:ahLst/>
              <a:cxnLst/>
              <a:rect l="l" t="t" r="r" b="b"/>
              <a:pathLst>
                <a:path w="797560" h="99059">
                  <a:moveTo>
                    <a:pt x="0" y="99060"/>
                  </a:moveTo>
                  <a:lnTo>
                    <a:pt x="797054" y="99060"/>
                  </a:lnTo>
                  <a:lnTo>
                    <a:pt x="797054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20981" y="3585969"/>
            <a:ext cx="7028815" cy="2644140"/>
            <a:chOff x="220981" y="3585969"/>
            <a:chExt cx="7028815" cy="26441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7" y="3592068"/>
              <a:ext cx="7022590" cy="26380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7077" y="3592065"/>
              <a:ext cx="715010" cy="140335"/>
            </a:xfrm>
            <a:custGeom>
              <a:avLst/>
              <a:gdLst/>
              <a:ahLst/>
              <a:cxnLst/>
              <a:rect l="l" t="t" r="r" b="b"/>
              <a:pathLst>
                <a:path w="715010" h="140335">
                  <a:moveTo>
                    <a:pt x="714757" y="0"/>
                  </a:moveTo>
                  <a:lnTo>
                    <a:pt x="0" y="0"/>
                  </a:lnTo>
                  <a:lnTo>
                    <a:pt x="0" y="140210"/>
                  </a:lnTo>
                  <a:lnTo>
                    <a:pt x="714757" y="140210"/>
                  </a:lnTo>
                  <a:lnTo>
                    <a:pt x="714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7" y="3592065"/>
              <a:ext cx="715010" cy="140335"/>
            </a:xfrm>
            <a:custGeom>
              <a:avLst/>
              <a:gdLst/>
              <a:ahLst/>
              <a:cxnLst/>
              <a:rect l="l" t="t" r="r" b="b"/>
              <a:pathLst>
                <a:path w="715010" h="140335">
                  <a:moveTo>
                    <a:pt x="0" y="140210"/>
                  </a:moveTo>
                  <a:lnTo>
                    <a:pt x="714757" y="140210"/>
                  </a:lnTo>
                  <a:lnTo>
                    <a:pt x="714757" y="0"/>
                  </a:lnTo>
                  <a:lnTo>
                    <a:pt x="0" y="0"/>
                  </a:lnTo>
                  <a:lnTo>
                    <a:pt x="0" y="14021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3862" y="477139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F***K**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652" y="859284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F***K**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890" y="3575433"/>
            <a:ext cx="554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F***K**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346298"/>
            <a:ext cx="9938385" cy="855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latin typeface="Calibri"/>
                <a:cs typeface="Calibri"/>
              </a:rPr>
              <a:t>Platforma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https://olearn.okan.edu.tr/</a:t>
            </a:r>
            <a:r>
              <a:rPr sz="1800" spc="2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5" dirty="0">
                <a:latin typeface="Calibri"/>
                <a:cs typeface="Calibri"/>
              </a:rPr>
              <a:t>adresinden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erişim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sağlayabilirsiniz.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000"/>
              </a:spcBef>
              <a:tabLst>
                <a:tab pos="1247775" algn="l"/>
              </a:tabLst>
            </a:pPr>
            <a:r>
              <a:rPr sz="1800" spc="-5" dirty="0">
                <a:latin typeface="Calibri"/>
                <a:cs typeface="Calibri"/>
              </a:rPr>
              <a:t>O’learn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platformuna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OİS (Öğrenci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İşleri </a:t>
            </a:r>
            <a:r>
              <a:rPr sz="1800" spc="-10" dirty="0">
                <a:latin typeface="Calibri"/>
                <a:cs typeface="Calibri"/>
              </a:rPr>
              <a:t>Sistemi)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kullanıcı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şifreniz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giriş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yapabilirsiniz.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üst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köşede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bulunan	</a:t>
            </a:r>
            <a:r>
              <a:rPr sz="1800" spc="-5" dirty="0" err="1" smtClean="0">
                <a:latin typeface="Calibri"/>
                <a:cs typeface="Calibri"/>
              </a:rPr>
              <a:t>işa</a:t>
            </a:r>
            <a:r>
              <a:rPr lang="tr-TR" sz="1800" spc="-5" dirty="0" err="1" smtClean="0">
                <a:latin typeface="Calibri"/>
                <a:cs typeface="Calibri"/>
              </a:rPr>
              <a:t>işa</a:t>
            </a:r>
            <a:r>
              <a:rPr sz="1800" spc="-5" dirty="0" err="1" smtClean="0">
                <a:latin typeface="Calibri"/>
                <a:cs typeface="Calibri"/>
              </a:rPr>
              <a:t>retinden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değişikliğinizi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yapabilirsiniz.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960119"/>
            <a:ext cx="9162288" cy="3941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7107" y="6001511"/>
            <a:ext cx="385572" cy="1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5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665726"/>
            <a:ext cx="55340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Kurslar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bağlantısından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derse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giriş </a:t>
            </a:r>
            <a:r>
              <a:rPr sz="2600" spc="-5" dirty="0">
                <a:latin typeface="Calibri"/>
                <a:cs typeface="Calibri"/>
              </a:rPr>
              <a:t>yapınız.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801623"/>
            <a:ext cx="10515600" cy="43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254" y="5547466"/>
            <a:ext cx="6032500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Sol</a:t>
            </a:r>
            <a:r>
              <a:rPr sz="2000" dirty="0">
                <a:latin typeface="Calibri"/>
                <a:cs typeface="Calibri"/>
              </a:rPr>
              <a:t> menüde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 ‘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Değerlendirmeler’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alanına</a:t>
            </a:r>
            <a:r>
              <a:rPr sz="2000" spc="-5" dirty="0">
                <a:latin typeface="Calibri"/>
                <a:cs typeface="Calibri"/>
              </a:rPr>
              <a:t> tıklayınız.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 err="1">
                <a:latin typeface="Calibri"/>
                <a:cs typeface="Calibri"/>
              </a:rPr>
              <a:t>Ders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tr-TR" sz="2000" spc="55" dirty="0" smtClean="0">
                <a:latin typeface="Calibri"/>
                <a:cs typeface="Calibri"/>
              </a:rPr>
              <a:t>R</a:t>
            </a:r>
            <a:r>
              <a:rPr sz="2000" spc="55" dirty="0" err="1" smtClean="0">
                <a:latin typeface="Calibri"/>
                <a:cs typeface="Calibri"/>
              </a:rPr>
              <a:t>aporları</a:t>
            </a:r>
            <a:r>
              <a:rPr sz="2000" spc="55" dirty="0">
                <a:latin typeface="Calibri"/>
                <a:cs typeface="Calibri"/>
              </a:rPr>
              <a:t>’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alanına</a:t>
            </a:r>
            <a:r>
              <a:rPr sz="2000" spc="-5" dirty="0">
                <a:latin typeface="Calibri"/>
                <a:cs typeface="Calibri"/>
              </a:rPr>
              <a:t> tıklayınız.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758951"/>
            <a:ext cx="8753856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935" y="3124200"/>
            <a:ext cx="1066850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20" dirty="0">
                <a:latin typeface="+mj-lt"/>
              </a:rPr>
              <a:t>Ders</a:t>
            </a:r>
            <a:r>
              <a:rPr sz="2800" b="0" spc="5" dirty="0">
                <a:latin typeface="+mj-lt"/>
              </a:rPr>
              <a:t> </a:t>
            </a:r>
            <a:r>
              <a:rPr sz="2800" b="0" spc="-5" dirty="0">
                <a:latin typeface="+mj-lt"/>
              </a:rPr>
              <a:t>Etkinliğine</a:t>
            </a:r>
            <a:r>
              <a:rPr sz="2800" b="0" spc="40" dirty="0">
                <a:latin typeface="+mj-lt"/>
              </a:rPr>
              <a:t> </a:t>
            </a:r>
            <a:r>
              <a:rPr sz="2800" b="0" dirty="0">
                <a:latin typeface="+mj-lt"/>
              </a:rPr>
              <a:t>Genel</a:t>
            </a:r>
            <a:r>
              <a:rPr sz="2800" b="0" spc="20" dirty="0">
                <a:latin typeface="+mj-lt"/>
              </a:rPr>
              <a:t> </a:t>
            </a:r>
            <a:r>
              <a:rPr sz="2800" b="0" dirty="0" err="1">
                <a:latin typeface="+mj-lt"/>
              </a:rPr>
              <a:t>Bakış</a:t>
            </a:r>
            <a:r>
              <a:rPr sz="2800" b="0" spc="10" dirty="0">
                <a:latin typeface="+mj-lt"/>
              </a:rPr>
              <a:t> </a:t>
            </a:r>
            <a:r>
              <a:rPr lang="tr-TR" sz="2800" b="0" spc="114" dirty="0" smtClean="0">
                <a:latin typeface="+mj-lt"/>
              </a:rPr>
              <a:t>R</a:t>
            </a:r>
            <a:r>
              <a:rPr sz="2800" b="0" spc="114" dirty="0" err="1" smtClean="0">
                <a:latin typeface="+mj-lt"/>
              </a:rPr>
              <a:t>aporunu</a:t>
            </a:r>
            <a:r>
              <a:rPr sz="2800" b="0" spc="30" dirty="0" smtClean="0">
                <a:latin typeface="+mj-lt"/>
              </a:rPr>
              <a:t> </a:t>
            </a:r>
            <a:r>
              <a:rPr sz="2800" b="0" dirty="0">
                <a:latin typeface="+mj-lt"/>
              </a:rPr>
              <a:t>Nasıl</a:t>
            </a:r>
            <a:r>
              <a:rPr sz="2800" b="0" spc="10" dirty="0">
                <a:latin typeface="+mj-lt"/>
              </a:rPr>
              <a:t> </a:t>
            </a:r>
            <a:r>
              <a:rPr sz="2800" b="0" spc="-10" dirty="0">
                <a:latin typeface="+mj-lt"/>
              </a:rPr>
              <a:t>Çalıştırabilirim?</a:t>
            </a:r>
            <a:endParaRPr sz="2800" b="0" dirty="0">
              <a:latin typeface="+mj-lt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0631" y="228600"/>
            <a:ext cx="1661159" cy="1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9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427677"/>
            <a:ext cx="10234295" cy="12865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65"/>
              </a:spcBef>
            </a:pPr>
            <a:r>
              <a:rPr sz="2400" spc="-20" dirty="0">
                <a:latin typeface="Calibri"/>
                <a:cs typeface="Calibri"/>
              </a:rPr>
              <a:t>Kurs </a:t>
            </a:r>
            <a:r>
              <a:rPr sz="2400" spc="-5" dirty="0">
                <a:latin typeface="Calibri"/>
                <a:cs typeface="Calibri"/>
              </a:rPr>
              <a:t>Etkinliğine </a:t>
            </a:r>
            <a:r>
              <a:rPr sz="2400" dirty="0">
                <a:latin typeface="Calibri"/>
                <a:cs typeface="Calibri"/>
              </a:rPr>
              <a:t>Genel Bakış, </a:t>
            </a:r>
            <a:r>
              <a:rPr sz="2400" spc="-10" dirty="0">
                <a:latin typeface="Calibri"/>
                <a:cs typeface="Calibri"/>
              </a:rPr>
              <a:t>tek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5" dirty="0">
                <a:latin typeface="Calibri"/>
                <a:cs typeface="Calibri"/>
              </a:rPr>
              <a:t>kurstaki </a:t>
            </a:r>
            <a:r>
              <a:rPr sz="2400" spc="-5" dirty="0">
                <a:latin typeface="Calibri"/>
                <a:cs typeface="Calibri"/>
              </a:rPr>
              <a:t>genel </a:t>
            </a:r>
            <a:r>
              <a:rPr sz="2400" dirty="0">
                <a:latin typeface="Calibri"/>
                <a:cs typeface="Calibri"/>
              </a:rPr>
              <a:t>etkinliği </a:t>
            </a:r>
            <a:r>
              <a:rPr sz="2400" spc="-10" dirty="0">
                <a:latin typeface="Calibri"/>
                <a:cs typeface="Calibri"/>
              </a:rPr>
              <a:t>öğrenciye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5" dirty="0">
                <a:latin typeface="Calibri"/>
                <a:cs typeface="Calibri"/>
              </a:rPr>
              <a:t>tarihe </a:t>
            </a:r>
            <a:r>
              <a:rPr sz="2400" spc="-15" dirty="0">
                <a:latin typeface="Calibri"/>
                <a:cs typeface="Calibri"/>
              </a:rPr>
              <a:t>göre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sıralanmış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olarak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görüntüler.</a:t>
            </a:r>
            <a:r>
              <a:rPr sz="2400" spc="-20" dirty="0">
                <a:latin typeface="Calibri"/>
                <a:cs typeface="Calibri"/>
              </a:rPr>
              <a:t> Veriler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öğrenci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başına </a:t>
            </a:r>
            <a:r>
              <a:rPr sz="2400" spc="-10" dirty="0">
                <a:latin typeface="Calibri"/>
                <a:cs typeface="Calibri"/>
              </a:rPr>
              <a:t>harcanan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toplam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ortalama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süreyi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toplam </a:t>
            </a:r>
            <a:r>
              <a:rPr sz="2400" spc="-5" dirty="0">
                <a:latin typeface="Calibri"/>
                <a:cs typeface="Calibri"/>
              </a:rPr>
              <a:t>etkinlik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miktarını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grafiksel olarak</a:t>
            </a:r>
            <a:r>
              <a:rPr sz="2400" spc="-5" dirty="0">
                <a:latin typeface="Calibri"/>
                <a:cs typeface="Calibri"/>
              </a:rPr>
              <a:t> görmenizi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sağlar.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15" dirty="0">
                <a:latin typeface="Calibri"/>
                <a:cs typeface="Calibri"/>
              </a:rPr>
              <a:t>‘Kurs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Etkinliğine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Bakış’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raporuna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erişmek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için </a:t>
            </a:r>
            <a:r>
              <a:rPr sz="2400" spc="-5" dirty="0">
                <a:latin typeface="Calibri"/>
                <a:cs typeface="Calibri"/>
              </a:rPr>
              <a:t>ok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işaretine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tıklamalısınız.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080516"/>
            <a:ext cx="9873996" cy="3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8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252110"/>
            <a:ext cx="67767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Ok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işaretine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tıkladıktan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sonra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‘Çalıştır’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seçilmelidir.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9915144" cy="37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097" y="5165245"/>
            <a:ext cx="10351135" cy="99514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tr-TR" sz="2200" spc="125" dirty="0">
                <a:latin typeface="Calibri"/>
                <a:cs typeface="Calibri"/>
              </a:rPr>
              <a:t>R</a:t>
            </a:r>
            <a:r>
              <a:rPr sz="2200" spc="125" dirty="0" err="1" smtClean="0">
                <a:latin typeface="Calibri"/>
                <a:cs typeface="Calibri"/>
              </a:rPr>
              <a:t>apor</a:t>
            </a:r>
            <a:r>
              <a:rPr sz="2200" spc="1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tarihlerinin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girişini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yaparak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‘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gönder’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seçeneğine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tıklayınız.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200" spc="-10" dirty="0">
                <a:latin typeface="Calibri"/>
                <a:cs typeface="Calibri"/>
              </a:rPr>
              <a:t>Dersiniz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için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oluşturduğunuz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gruplar </a:t>
            </a:r>
            <a:r>
              <a:rPr sz="2200" spc="-15" dirty="0">
                <a:latin typeface="Calibri"/>
                <a:cs typeface="Calibri"/>
              </a:rPr>
              <a:t>var</a:t>
            </a:r>
            <a:r>
              <a:rPr sz="2200" spc="-5" dirty="0">
                <a:latin typeface="Calibri"/>
                <a:cs typeface="Calibri"/>
              </a:rPr>
              <a:t> ise,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sadece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grupların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raporunu </a:t>
            </a:r>
            <a:r>
              <a:rPr sz="2200" spc="-5" dirty="0">
                <a:latin typeface="Calibri"/>
                <a:cs typeface="Calibri"/>
              </a:rPr>
              <a:t>incelemek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isterseniz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grup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seçimi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yaparak</a:t>
            </a:r>
            <a:r>
              <a:rPr sz="2200" spc="-5" dirty="0">
                <a:latin typeface="Calibri"/>
                <a:cs typeface="Calibri"/>
              </a:rPr>
              <a:t> ‘gönder’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seçeneğine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tıklamalısınız.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95" y="906258"/>
            <a:ext cx="10555220" cy="38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641</Words>
  <Application>Microsoft Office PowerPoint</Application>
  <PresentationFormat>Geniş ekran</PresentationFormat>
  <Paragraphs>67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Tahoma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Ders Etkinliğine Genel Bakış Raporunu Nasıl Çalıştırabilirim?</vt:lpstr>
      <vt:lpstr>PowerPoint Sunusu</vt:lpstr>
      <vt:lpstr>PowerPoint Sunusu</vt:lpstr>
      <vt:lpstr>PowerPoint Sunusu</vt:lpstr>
      <vt:lpstr>Tek Bir Ders İçin Öğrenci Genel Bakışı Raporunu Nasıl  Çalıştırabilirim?</vt:lpstr>
      <vt:lpstr>PowerPoint Sunusu</vt:lpstr>
      <vt:lpstr>PowerPoint Sunusu</vt:lpstr>
      <vt:lpstr>İçerik Alanlarındaki Tüm Kullanıcı Etkinliği Raporunu Nasıl Çalıştırabilirim?</vt:lpstr>
      <vt:lpstr>PowerPoint Sunusu</vt:lpstr>
      <vt:lpstr>PowerPoint Sunusu</vt:lpstr>
      <vt:lpstr>PowerPoint Sunusu</vt:lpstr>
      <vt:lpstr>PowerPoint Sunusu</vt:lpstr>
      <vt:lpstr>PowerPoint Sunusu</vt:lpstr>
      <vt:lpstr>Grafik görünümü</vt:lpstr>
      <vt:lpstr>PowerPoint Sunusu</vt:lpstr>
      <vt:lpstr>Tablo görünümü</vt:lpstr>
      <vt:lpstr>PowerPoint Sunusu</vt:lpstr>
      <vt:lpstr>PowerPoint Sunusu</vt:lpstr>
      <vt:lpstr>PowerPoint Sunusu</vt:lpstr>
      <vt:lpstr>İki dağılım grafiğine ulaşacaksınız. İlki, öğrencinin zaman içindeki etkinlik sayısını sınıf ortalamasıyla karşılaştırır. İkincisi, öğrencinin zaman içindeki notunu sınıf ortalamasıyla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OKAN ÜNİVERSİTESİ  EĞİTMENLER İÇİN O’LEARN KULLANIM  KILAVUZU</dc:title>
  <dc:creator>Fadime Kıransoy</dc:creator>
  <cp:lastModifiedBy>Nisa Küçük</cp:lastModifiedBy>
  <cp:revision>10</cp:revision>
  <dcterms:created xsi:type="dcterms:W3CDTF">2023-12-14T11:40:07Z</dcterms:created>
  <dcterms:modified xsi:type="dcterms:W3CDTF">2023-12-14T13:51:19Z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2023-12-14T00:00:00Z</vt:filetime>
  </property>
  <property fmtid="{D5CDD505-2E9C-101B-9397-08002B2CF9AE}" pid="5" name="Producer">
    <vt:lpwstr>GPL Ghostscript 10.02.0</vt:lpwstr>
  </property>
</Properties>
</file>