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2" r:id="rId2"/>
  </p:sldMasterIdLst>
  <p:notesMasterIdLst>
    <p:notesMasterId r:id="rId48"/>
  </p:notesMasterIdLst>
  <p:sldIdLst>
    <p:sldId id="331" r:id="rId3"/>
    <p:sldId id="326" r:id="rId4"/>
    <p:sldId id="328" r:id="rId5"/>
    <p:sldId id="330" r:id="rId6"/>
    <p:sldId id="332" r:id="rId7"/>
    <p:sldId id="430" r:id="rId8"/>
    <p:sldId id="354" r:id="rId9"/>
    <p:sldId id="355" r:id="rId10"/>
    <p:sldId id="424" r:id="rId11"/>
    <p:sldId id="425" r:id="rId12"/>
    <p:sldId id="426" r:id="rId13"/>
    <p:sldId id="427" r:id="rId14"/>
    <p:sldId id="340" r:id="rId15"/>
    <p:sldId id="338" r:id="rId16"/>
    <p:sldId id="333" r:id="rId17"/>
    <p:sldId id="428" r:id="rId18"/>
    <p:sldId id="416" r:id="rId19"/>
    <p:sldId id="343" r:id="rId20"/>
    <p:sldId id="344" r:id="rId21"/>
    <p:sldId id="342" r:id="rId22"/>
    <p:sldId id="392" r:id="rId23"/>
    <p:sldId id="389" r:id="rId24"/>
    <p:sldId id="391" r:id="rId25"/>
    <p:sldId id="390" r:id="rId26"/>
    <p:sldId id="402" r:id="rId27"/>
    <p:sldId id="396" r:id="rId28"/>
    <p:sldId id="397" r:id="rId29"/>
    <p:sldId id="398" r:id="rId30"/>
    <p:sldId id="429" r:id="rId31"/>
    <p:sldId id="399" r:id="rId32"/>
    <p:sldId id="400" r:id="rId33"/>
    <p:sldId id="401" r:id="rId34"/>
    <p:sldId id="346" r:id="rId35"/>
    <p:sldId id="347" r:id="rId36"/>
    <p:sldId id="420" r:id="rId37"/>
    <p:sldId id="421" r:id="rId38"/>
    <p:sldId id="422" r:id="rId39"/>
    <p:sldId id="432" r:id="rId40"/>
    <p:sldId id="423" r:id="rId41"/>
    <p:sldId id="348" r:id="rId42"/>
    <p:sldId id="349" r:id="rId43"/>
    <p:sldId id="412" r:id="rId44"/>
    <p:sldId id="403" r:id="rId45"/>
    <p:sldId id="418" r:id="rId46"/>
    <p:sldId id="362" r:id="rId47"/>
  </p:sldIdLst>
  <p:sldSz cx="9906000" cy="6858000" type="A4"/>
  <p:notesSz cx="9144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nu Bayrak" initials="BB" lastIdx="15" clrIdx="0">
    <p:extLst>
      <p:ext uri="{19B8F6BF-5375-455C-9EA6-DF929625EA0E}">
        <p15:presenceInfo xmlns:p15="http://schemas.microsoft.com/office/powerpoint/2012/main" userId="S-1-5-21-410183118-1707230971-3080609383-14892" providerId="AD"/>
      </p:ext>
    </p:extLst>
  </p:cmAuthor>
  <p:cmAuthor id="2" name="Zeynep Özge Aycan" initials="ZÖ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4F1F"/>
    <a:srgbClr val="F96526"/>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4660"/>
  </p:normalViewPr>
  <p:slideViewPr>
    <p:cSldViewPr snapToGrid="0">
      <p:cViewPr varScale="1">
        <p:scale>
          <a:sx n="88" d="100"/>
          <a:sy n="88" d="100"/>
        </p:scale>
        <p:origin x="1541" y="62"/>
      </p:cViewPr>
      <p:guideLst>
        <p:guide orient="horz" pos="2160"/>
        <p:guide pos="312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18" d="100"/>
          <a:sy n="118" d="100"/>
        </p:scale>
        <p:origin x="-2322"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C5AF8E1-9E96-4A68-80F7-45B28AA499DA}" type="datetimeFigureOut">
              <a:rPr lang="tr-TR" smtClean="0"/>
              <a:t>13.06.2025</a:t>
            </a:fld>
            <a:endParaRPr lang="tr-TR"/>
          </a:p>
        </p:txBody>
      </p:sp>
      <p:sp>
        <p:nvSpPr>
          <p:cNvPr id="4" name="Slayt Görüntüsü Yer Tutucusu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8F776DC-D1EC-45AD-9062-6D33B0A57CD1}" type="slidenum">
              <a:rPr lang="tr-TR" smtClean="0"/>
              <a:t>‹#›</a:t>
            </a:fld>
            <a:endParaRPr lang="tr-TR"/>
          </a:p>
        </p:txBody>
      </p:sp>
    </p:spTree>
    <p:extLst>
      <p:ext uri="{BB962C8B-B14F-4D97-AF65-F5344CB8AC3E}">
        <p14:creationId xmlns:p14="http://schemas.microsoft.com/office/powerpoint/2010/main" val="311972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900363" y="857250"/>
            <a:ext cx="3343275" cy="231457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8F776DC-D1EC-45AD-9062-6D33B0A57CD1}" type="slidenum">
              <a:rPr lang="tr-TR" smtClean="0"/>
              <a:t>2</a:t>
            </a:fld>
            <a:endParaRPr lang="tr-TR"/>
          </a:p>
        </p:txBody>
      </p:sp>
    </p:spTree>
    <p:extLst>
      <p:ext uri="{BB962C8B-B14F-4D97-AF65-F5344CB8AC3E}">
        <p14:creationId xmlns:p14="http://schemas.microsoft.com/office/powerpoint/2010/main" val="3882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900363" y="857250"/>
            <a:ext cx="3343275" cy="2314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8F776DC-D1EC-45AD-9062-6D33B0A57CD1}" type="slidenum">
              <a:rPr lang="tr-TR" smtClean="0"/>
              <a:t>33</a:t>
            </a:fld>
            <a:endParaRPr lang="tr-TR"/>
          </a:p>
        </p:txBody>
      </p:sp>
    </p:spTree>
    <p:extLst>
      <p:ext uri="{BB962C8B-B14F-4D97-AF65-F5344CB8AC3E}">
        <p14:creationId xmlns:p14="http://schemas.microsoft.com/office/powerpoint/2010/main" val="178774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FAC09818-92A8-4393-932A-863D1F5A9AB4}" type="datetimeFigureOut">
              <a:rPr lang="tr-TR" smtClean="0"/>
              <a:t>13.06.2025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187205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AC09818-92A8-4393-932A-863D1F5A9AB4}" type="datetimeFigureOut">
              <a:rPr lang="tr-TR" smtClean="0"/>
              <a:t>13.06.2025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121738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AC09818-92A8-4393-932A-863D1F5A9AB4}" type="datetimeFigureOut">
              <a:rPr lang="tr-TR" smtClean="0"/>
              <a:t>13.06.2025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3933997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17344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1618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2"/>
            <a:ext cx="8543925"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675880" y="4589467"/>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46248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75230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82329" y="2505075"/>
            <a:ext cx="4190702"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014913" y="2505075"/>
            <a:ext cx="4211340"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82374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14967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pic>
        <p:nvPicPr>
          <p:cNvPr id="5" name="Resim 4"/>
          <p:cNvPicPr>
            <a:picLocks noChangeAspect="1"/>
          </p:cNvPicPr>
          <p:nvPr userDrawn="1"/>
        </p:nvPicPr>
        <p:blipFill>
          <a:blip r:embed="rId2">
            <a:lum bright="70000" contrast="-70000"/>
          </a:blip>
          <a:stretch>
            <a:fillRect/>
          </a:stretch>
        </p:blipFill>
        <p:spPr>
          <a:xfrm>
            <a:off x="1922629" y="1594258"/>
            <a:ext cx="6060743" cy="4610805"/>
          </a:xfrm>
          <a:prstGeom prst="rect">
            <a:avLst/>
          </a:prstGeom>
          <a:effectLst>
            <a:outerShdw dist="50800" dir="5400000" sx="1000" sy="1000" algn="ctr" rotWithShape="0">
              <a:srgbClr val="000000"/>
            </a:outerShdw>
          </a:effectLst>
        </p:spPr>
      </p:pic>
      <p:sp>
        <p:nvSpPr>
          <p:cNvPr id="6" name="Dikdörtgen 5"/>
          <p:cNvSpPr/>
          <p:nvPr userDrawn="1"/>
        </p:nvSpPr>
        <p:spPr>
          <a:xfrm>
            <a:off x="-1" y="-55199"/>
            <a:ext cx="9906000" cy="61744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sz="1800">
              <a:solidFill>
                <a:prstClr val="white"/>
              </a:solidFill>
            </a:endParaRPr>
          </a:p>
        </p:txBody>
      </p:sp>
      <p:sp>
        <p:nvSpPr>
          <p:cNvPr id="7" name="Dikdörtgen 6"/>
          <p:cNvSpPr/>
          <p:nvPr userDrawn="1"/>
        </p:nvSpPr>
        <p:spPr>
          <a:xfrm>
            <a:off x="0" y="474375"/>
            <a:ext cx="9906000" cy="740276"/>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sz="1800">
              <a:solidFill>
                <a:prstClr val="black"/>
              </a:solidFill>
            </a:endParaRPr>
          </a:p>
        </p:txBody>
      </p:sp>
      <p:pic>
        <p:nvPicPr>
          <p:cNvPr id="8" name="Resi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4168" y="122830"/>
            <a:ext cx="1272811" cy="968990"/>
          </a:xfrm>
          <a:prstGeom prst="rect">
            <a:avLst/>
          </a:prstGeom>
        </p:spPr>
      </p:pic>
    </p:spTree>
    <p:extLst>
      <p:ext uri="{BB962C8B-B14F-4D97-AF65-F5344CB8AC3E}">
        <p14:creationId xmlns:p14="http://schemas.microsoft.com/office/powerpoint/2010/main" val="2428750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79165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AC09818-92A8-4393-932A-863D1F5A9AB4}" type="datetimeFigureOut">
              <a:rPr lang="tr-TR" smtClean="0"/>
              <a:t>13.06.2025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397095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3447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16376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86290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2"/>
            <a:ext cx="8543925"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675880" y="4589467"/>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FAC09818-92A8-4393-932A-863D1F5A9AB4}" type="datetimeFigureOut">
              <a:rPr lang="tr-TR" smtClean="0"/>
              <a:t>13.06.2025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399074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AC09818-92A8-4393-932A-863D1F5A9AB4}" type="datetimeFigureOut">
              <a:rPr lang="tr-TR" smtClean="0"/>
              <a:t>13.06.2025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1972656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82329" y="2505075"/>
            <a:ext cx="4190702"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014913" y="2505075"/>
            <a:ext cx="4211340"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AC09818-92A8-4393-932A-863D1F5A9AB4}" type="datetimeFigureOut">
              <a:rPr lang="tr-TR" smtClean="0"/>
              <a:t>13.06.2025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389752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FAC09818-92A8-4393-932A-863D1F5A9AB4}" type="datetimeFigureOut">
              <a:rPr lang="tr-TR" smtClean="0"/>
              <a:t>13.06.2025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207316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09818-92A8-4393-932A-863D1F5A9AB4}" type="datetimeFigureOut">
              <a:rPr lang="tr-TR" smtClean="0"/>
              <a:t>13.06.2025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93C29A4-A3B2-4851-B3E2-4C4C1EE0FAE2}" type="slidenum">
              <a:rPr lang="tr-TR" smtClean="0"/>
              <a:t>‹#›</a:t>
            </a:fld>
            <a:endParaRPr lang="tr-TR"/>
          </a:p>
        </p:txBody>
      </p:sp>
      <p:pic>
        <p:nvPicPr>
          <p:cNvPr id="5" name="Resim 4"/>
          <p:cNvPicPr>
            <a:picLocks noChangeAspect="1"/>
          </p:cNvPicPr>
          <p:nvPr userDrawn="1"/>
        </p:nvPicPr>
        <p:blipFill>
          <a:blip r:embed="rId2">
            <a:lum bright="70000" contrast="-70000"/>
          </a:blip>
          <a:stretch>
            <a:fillRect/>
          </a:stretch>
        </p:blipFill>
        <p:spPr>
          <a:xfrm>
            <a:off x="1922629" y="1594258"/>
            <a:ext cx="6060743" cy="4610805"/>
          </a:xfrm>
          <a:prstGeom prst="rect">
            <a:avLst/>
          </a:prstGeom>
          <a:effectLst>
            <a:outerShdw dist="50800" dir="5400000" sx="1000" sy="1000" algn="ctr" rotWithShape="0">
              <a:srgbClr val="000000"/>
            </a:outerShdw>
          </a:effectLst>
        </p:spPr>
      </p:pic>
      <p:sp>
        <p:nvSpPr>
          <p:cNvPr id="6" name="Dikdörtgen 5"/>
          <p:cNvSpPr/>
          <p:nvPr userDrawn="1"/>
        </p:nvSpPr>
        <p:spPr>
          <a:xfrm>
            <a:off x="-1" y="-55199"/>
            <a:ext cx="9906000" cy="61744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sz="1800"/>
          </a:p>
        </p:txBody>
      </p:sp>
      <p:sp>
        <p:nvSpPr>
          <p:cNvPr id="7" name="Dikdörtgen 6"/>
          <p:cNvSpPr/>
          <p:nvPr userDrawn="1"/>
        </p:nvSpPr>
        <p:spPr>
          <a:xfrm>
            <a:off x="0" y="474375"/>
            <a:ext cx="9906000" cy="740276"/>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sz="1800"/>
          </a:p>
        </p:txBody>
      </p:sp>
      <p:pic>
        <p:nvPicPr>
          <p:cNvPr id="8" name="Resi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4168" y="122830"/>
            <a:ext cx="1272811" cy="968990"/>
          </a:xfrm>
          <a:prstGeom prst="rect">
            <a:avLst/>
          </a:prstGeom>
        </p:spPr>
      </p:pic>
    </p:spTree>
    <p:extLst>
      <p:ext uri="{BB962C8B-B14F-4D97-AF65-F5344CB8AC3E}">
        <p14:creationId xmlns:p14="http://schemas.microsoft.com/office/powerpoint/2010/main" val="3217457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AC09818-92A8-4393-932A-863D1F5A9AB4}" type="datetimeFigureOut">
              <a:rPr lang="tr-TR" smtClean="0"/>
              <a:t>13.06.2025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244040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AC09818-92A8-4393-932A-863D1F5A9AB4}" type="datetimeFigureOut">
              <a:rPr lang="tr-TR" smtClean="0"/>
              <a:t>13.06.2025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93C29A4-A3B2-4851-B3E2-4C4C1EE0FAE2}" type="slidenum">
              <a:rPr lang="tr-TR" smtClean="0"/>
              <a:t>‹#›</a:t>
            </a:fld>
            <a:endParaRPr lang="tr-TR"/>
          </a:p>
        </p:txBody>
      </p:sp>
    </p:spTree>
    <p:extLst>
      <p:ext uri="{BB962C8B-B14F-4D97-AF65-F5344CB8AC3E}">
        <p14:creationId xmlns:p14="http://schemas.microsoft.com/office/powerpoint/2010/main" val="16552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09818-92A8-4393-932A-863D1F5A9AB4}" type="datetimeFigureOut">
              <a:rPr lang="tr-TR" smtClean="0"/>
              <a:t>13.06.2025</a:t>
            </a:fld>
            <a:endParaRPr lang="tr-TR"/>
          </a:p>
        </p:txBody>
      </p:sp>
      <p:sp>
        <p:nvSpPr>
          <p:cNvPr id="5" name="Footer Placeholder 4"/>
          <p:cNvSpPr>
            <a:spLocks noGrp="1"/>
          </p:cNvSpPr>
          <p:nvPr>
            <p:ph type="ftr" sz="quarter" idx="3"/>
          </p:nvPr>
        </p:nvSpPr>
        <p:spPr>
          <a:xfrm>
            <a:off x="3281364"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C29A4-A3B2-4851-B3E2-4C4C1EE0FAE2}" type="slidenum">
              <a:rPr lang="tr-TR" smtClean="0"/>
              <a:t>‹#›</a:t>
            </a:fld>
            <a:endParaRPr lang="tr-TR"/>
          </a:p>
        </p:txBody>
      </p:sp>
    </p:spTree>
    <p:extLst>
      <p:ext uri="{BB962C8B-B14F-4D97-AF65-F5344CB8AC3E}">
        <p14:creationId xmlns:p14="http://schemas.microsoft.com/office/powerpoint/2010/main" val="16014623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09818-92A8-4393-932A-863D1F5A9AB4}" type="datetimeFigureOut">
              <a:rPr lang="tr-TR" smtClean="0">
                <a:solidFill>
                  <a:prstClr val="black">
                    <a:tint val="75000"/>
                  </a:prstClr>
                </a:solidFill>
              </a:rPr>
              <a:pPr/>
              <a:t>13.06.2025</a:t>
            </a:fld>
            <a:endParaRPr lang="tr-TR">
              <a:solidFill>
                <a:prstClr val="black">
                  <a:tint val="75000"/>
                </a:prstClr>
              </a:solidFill>
            </a:endParaRPr>
          </a:p>
        </p:txBody>
      </p:sp>
      <p:sp>
        <p:nvSpPr>
          <p:cNvPr id="5" name="Footer Placeholder 4"/>
          <p:cNvSpPr>
            <a:spLocks noGrp="1"/>
          </p:cNvSpPr>
          <p:nvPr>
            <p:ph type="ftr" sz="quarter" idx="3"/>
          </p:nvPr>
        </p:nvSpPr>
        <p:spPr>
          <a:xfrm>
            <a:off x="3281364"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C29A4-A3B2-4851-B3E2-4C4C1EE0FAE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393622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image" Target="../media/image4.jpeg"/><Relationship Id="rId16"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21" Type="http://schemas.openxmlformats.org/officeDocument/2006/relationships/image" Target="../media/image70.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image" Target="../media/image4.jpeg"/><Relationship Id="rId16" Type="http://schemas.openxmlformats.org/officeDocument/2006/relationships/image" Target="../media/image65.jpeg"/><Relationship Id="rId20"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png"/><Relationship Id="rId15" Type="http://schemas.openxmlformats.org/officeDocument/2006/relationships/image" Target="../media/image64.jpeg"/><Relationship Id="rId23" Type="http://schemas.openxmlformats.org/officeDocument/2006/relationships/image" Target="../media/image72.png"/><Relationship Id="rId10" Type="http://schemas.openxmlformats.org/officeDocument/2006/relationships/image" Target="../media/image59.jpeg"/><Relationship Id="rId19" Type="http://schemas.openxmlformats.org/officeDocument/2006/relationships/image" Target="../media/image68.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jpeg"/></Relationships>
</file>

<file path=ppt/slides/_rels/slide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3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jpeg"/><Relationship Id="rId7"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int.okan.edu.tr/" TargetMode="External"/><Relationship Id="rId7" Type="http://schemas.openxmlformats.org/officeDocument/2006/relationships/image" Target="../media/image11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hyperlink" Target="https://www.okan.edu.tr/"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4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hyperlink" Target="mailto:isim.soyisim@okan.edu.tr"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Resim 18">
            <a:extLst>
              <a:ext uri="{FF2B5EF4-FFF2-40B4-BE49-F238E27FC236}">
                <a16:creationId xmlns:a16="http://schemas.microsoft.com/office/drawing/2014/main" id="{B272A1A2-36DC-02AB-42A8-9DA7C7C36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304472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DB80B64-4FE8-8CFC-7479-DF8A2481D4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Dikdörtgen 1">
            <a:extLst>
              <a:ext uri="{FF2B5EF4-FFF2-40B4-BE49-F238E27FC236}">
                <a16:creationId xmlns:a16="http://schemas.microsoft.com/office/drawing/2014/main" id="{097A45B8-7A43-60F1-1814-59F983B1E8AB}"/>
              </a:ext>
            </a:extLst>
          </p:cNvPr>
          <p:cNvSpPr/>
          <p:nvPr/>
        </p:nvSpPr>
        <p:spPr>
          <a:xfrm>
            <a:off x="1201417" y="236200"/>
            <a:ext cx="7873309" cy="861774"/>
          </a:xfrm>
          <a:prstGeom prst="rect">
            <a:avLst/>
          </a:prstGeom>
        </p:spPr>
        <p:txBody>
          <a:bodyPr wrap="square">
            <a:spAutoFit/>
          </a:bodyPr>
          <a:lstStyle/>
          <a:p>
            <a:r>
              <a:rPr lang="tr-TR" sz="2500" dirty="0">
                <a:solidFill>
                  <a:schemeClr val="bg1"/>
                </a:solidFill>
                <a:latin typeface="Helvetica" panose="020B0604020202020204" pitchFamily="34" charset="0"/>
                <a:cs typeface="Helvetica" panose="020B0604020202020204" pitchFamily="34" charset="0"/>
              </a:rPr>
              <a:t>İSTANBUL OKAN ÜNİVERSİTESİ HASTANESİ ACIBADEM POLİKLİNİĞİ</a:t>
            </a:r>
            <a:endParaRPr lang="en-US" sz="2500" dirty="0">
              <a:solidFill>
                <a:schemeClr val="bg1"/>
              </a:solidFill>
              <a:latin typeface="Helvetica" panose="020B0604020202020204" pitchFamily="34" charset="0"/>
              <a:cs typeface="Helvetica" panose="020B0604020202020204" pitchFamily="34" charset="0"/>
            </a:endParaRPr>
          </a:p>
        </p:txBody>
      </p:sp>
      <p:sp>
        <p:nvSpPr>
          <p:cNvPr id="10" name="Metin kutusu 9">
            <a:extLst>
              <a:ext uri="{FF2B5EF4-FFF2-40B4-BE49-F238E27FC236}">
                <a16:creationId xmlns:a16="http://schemas.microsoft.com/office/drawing/2014/main" id="{FBBC6712-4EC5-A72E-3321-7DE97C82E1A8}"/>
              </a:ext>
            </a:extLst>
          </p:cNvPr>
          <p:cNvSpPr txBox="1"/>
          <p:nvPr/>
        </p:nvSpPr>
        <p:spPr>
          <a:xfrm>
            <a:off x="5384530" y="1403220"/>
            <a:ext cx="4521470" cy="1384995"/>
          </a:xfrm>
          <a:prstGeom prst="rect">
            <a:avLst/>
          </a:prstGeom>
          <a:noFill/>
        </p:spPr>
        <p:txBody>
          <a:bodyPr wrap="square">
            <a:spAutoFit/>
          </a:bodyPr>
          <a:lstStyle/>
          <a:p>
            <a:r>
              <a:rPr lang="tr-TR" sz="1400" b="0" i="0" u="none" strike="noStrike" dirty="0">
                <a:solidFill>
                  <a:srgbClr val="000000"/>
                </a:solidFill>
                <a:effectLst/>
                <a:latin typeface="Calibri" panose="020F0502020204030204" pitchFamily="34" charset="0"/>
              </a:rPr>
              <a:t>İstanbul Okan Üniversitesi Hastanesi Acıbadem Polikliniği’nde 22 muayene odası, 1 klinik laboratuvar, 2 gözlem yatağı olan müşahede, pansuman odası, 12 sedyeye sahip fizik tedavi, egzersiz ve işlem odası bulunmaktadır. Tıp Merkezinde son teknoloji cihazlar ve alanındaki uzman doktorlarla ayakta tedavi uygulanmaktadır.</a:t>
            </a:r>
          </a:p>
        </p:txBody>
      </p:sp>
      <p:sp>
        <p:nvSpPr>
          <p:cNvPr id="14" name="Metin kutusu 13">
            <a:extLst>
              <a:ext uri="{FF2B5EF4-FFF2-40B4-BE49-F238E27FC236}">
                <a16:creationId xmlns:a16="http://schemas.microsoft.com/office/drawing/2014/main" id="{CF4D53C7-2494-8D41-3F33-D40A93746487}"/>
              </a:ext>
            </a:extLst>
          </p:cNvPr>
          <p:cNvSpPr txBox="1"/>
          <p:nvPr/>
        </p:nvSpPr>
        <p:spPr>
          <a:xfrm>
            <a:off x="5384530" y="2844224"/>
            <a:ext cx="4521470" cy="1169551"/>
          </a:xfrm>
          <a:prstGeom prst="rect">
            <a:avLst/>
          </a:prstGeom>
          <a:noFill/>
        </p:spPr>
        <p:txBody>
          <a:bodyPr wrap="square">
            <a:spAutoFit/>
          </a:bodyPr>
          <a:lstStyle/>
          <a:p>
            <a:r>
              <a:rPr lang="tr-TR" sz="1400" b="1" i="0" u="none" strike="noStrike" dirty="0">
                <a:solidFill>
                  <a:srgbClr val="002060"/>
                </a:solidFill>
                <a:effectLst/>
                <a:latin typeface="Calibri" panose="020F0502020204030204" pitchFamily="34" charset="0"/>
              </a:rPr>
              <a:t>Tuzla’daki Hastanemiz, Tuzla ve Mecidiyeköy’deki Diş Hastanelerimiz ve Acıbadem’deki Tıp Merkezimizde yapılacak muayene ve işlemlerde İstanbul Okan Üniversitesi çalışanlarına ve 1. derece yakınlarına yüzde 30 indirim olanağı bulunmaktadır.</a:t>
            </a:r>
            <a:endParaRPr lang="tr-TR" sz="1400" b="1" dirty="0">
              <a:solidFill>
                <a:srgbClr val="002060"/>
              </a:solidFill>
            </a:endParaRPr>
          </a:p>
        </p:txBody>
      </p:sp>
      <p:pic>
        <p:nvPicPr>
          <p:cNvPr id="4" name="Resim 3">
            <a:extLst>
              <a:ext uri="{FF2B5EF4-FFF2-40B4-BE49-F238E27FC236}">
                <a16:creationId xmlns:a16="http://schemas.microsoft.com/office/drawing/2014/main" id="{9BA22456-121F-FBEF-289A-A1F1BCEAD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61" y="1435580"/>
            <a:ext cx="4662314" cy="3108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Metin kutusu 4">
            <a:extLst>
              <a:ext uri="{FF2B5EF4-FFF2-40B4-BE49-F238E27FC236}">
                <a16:creationId xmlns:a16="http://schemas.microsoft.com/office/drawing/2014/main" id="{61BDC514-93E1-52D8-8ED4-D29880CD4B6D}"/>
              </a:ext>
            </a:extLst>
          </p:cNvPr>
          <p:cNvSpPr txBox="1"/>
          <p:nvPr/>
        </p:nvSpPr>
        <p:spPr>
          <a:xfrm>
            <a:off x="4144255" y="6158632"/>
            <a:ext cx="2815769" cy="523220"/>
          </a:xfrm>
          <a:prstGeom prst="rect">
            <a:avLst/>
          </a:prstGeom>
          <a:noFill/>
        </p:spPr>
        <p:txBody>
          <a:bodyPr wrap="square">
            <a:spAutoFit/>
          </a:bodyPr>
          <a:lstStyle/>
          <a:p>
            <a:r>
              <a:rPr lang="tr-TR" sz="1400" b="1" i="0" u="none" strike="noStrike" dirty="0">
                <a:solidFill>
                  <a:srgbClr val="000000"/>
                </a:solidFill>
                <a:effectLst/>
                <a:latin typeface="Calibri" panose="020F0502020204030204" pitchFamily="34" charset="0"/>
              </a:rPr>
              <a:t>Adres:</a:t>
            </a:r>
            <a:r>
              <a:rPr lang="tr-TR" sz="1400" b="0" i="0" u="none" strike="noStrike" dirty="0">
                <a:solidFill>
                  <a:srgbClr val="000000"/>
                </a:solidFill>
                <a:effectLst/>
                <a:latin typeface="Calibri" panose="020F0502020204030204" pitchFamily="34" charset="0"/>
              </a:rPr>
              <a:t> Ankara Asfaltı No:2/A 34718 Acıbadem/Kadıköy/İstanbul</a:t>
            </a:r>
          </a:p>
        </p:txBody>
      </p:sp>
      <p:pic>
        <p:nvPicPr>
          <p:cNvPr id="8" name="Resim 7">
            <a:extLst>
              <a:ext uri="{FF2B5EF4-FFF2-40B4-BE49-F238E27FC236}">
                <a16:creationId xmlns:a16="http://schemas.microsoft.com/office/drawing/2014/main" id="{EE40E086-9B13-3525-63C6-0FD482C88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387" y="4713574"/>
            <a:ext cx="3553025" cy="1966157"/>
          </a:xfrm>
          <a:prstGeom prst="rect">
            <a:avLst/>
          </a:prstGeom>
        </p:spPr>
      </p:pic>
    </p:spTree>
    <p:extLst>
      <p:ext uri="{BB962C8B-B14F-4D97-AF65-F5344CB8AC3E}">
        <p14:creationId xmlns:p14="http://schemas.microsoft.com/office/powerpoint/2010/main" val="319790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7648A17-BA05-C714-0FBD-AF26F7BFCE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Dikdörtgen 4">
            <a:extLst>
              <a:ext uri="{FF2B5EF4-FFF2-40B4-BE49-F238E27FC236}">
                <a16:creationId xmlns:a16="http://schemas.microsoft.com/office/drawing/2014/main" id="{9B52FE77-0120-55FD-6838-97FAAAE168DD}"/>
              </a:ext>
            </a:extLst>
          </p:cNvPr>
          <p:cNvSpPr/>
          <p:nvPr/>
        </p:nvSpPr>
        <p:spPr>
          <a:xfrm>
            <a:off x="1201418" y="237300"/>
            <a:ext cx="8001249" cy="923330"/>
          </a:xfrm>
          <a:prstGeom prst="rect">
            <a:avLst/>
          </a:prstGeom>
        </p:spPr>
        <p:txBody>
          <a:bodyPr wrap="square">
            <a:spAutoFit/>
          </a:bodyPr>
          <a:lstStyle/>
          <a:p>
            <a:r>
              <a:rPr lang="tr-TR" dirty="0">
                <a:solidFill>
                  <a:schemeClr val="bg1"/>
                </a:solidFill>
                <a:latin typeface="Helvetica" panose="020B0604020202020204" pitchFamily="34" charset="0"/>
                <a:cs typeface="Helvetica" panose="020B0604020202020204" pitchFamily="34" charset="0"/>
              </a:rPr>
              <a:t>İSTANBUL OKAN ÜNİVERSİTESİ </a:t>
            </a:r>
          </a:p>
          <a:p>
            <a:r>
              <a:rPr lang="tr-TR" dirty="0">
                <a:solidFill>
                  <a:schemeClr val="bg1"/>
                </a:solidFill>
                <a:latin typeface="Helvetica" panose="020B0604020202020204" pitchFamily="34" charset="0"/>
                <a:cs typeface="Helvetica" panose="020B0604020202020204" pitchFamily="34" charset="0"/>
              </a:rPr>
              <a:t>DİŞ HEKİMLİĞİ FAKÜLTESİ EĞİTİM VE UYGULAMA HASTANESİ MECİDİYEKÖY</a:t>
            </a:r>
            <a:endParaRPr lang="en-US" dirty="0">
              <a:solidFill>
                <a:schemeClr val="bg1"/>
              </a:solidFill>
              <a:latin typeface="Helvetica" panose="020B0604020202020204" pitchFamily="34" charset="0"/>
              <a:cs typeface="Helvetica" panose="020B0604020202020204" pitchFamily="34" charset="0"/>
            </a:endParaRPr>
          </a:p>
        </p:txBody>
      </p:sp>
      <p:sp>
        <p:nvSpPr>
          <p:cNvPr id="16" name="Metin kutusu 15">
            <a:extLst>
              <a:ext uri="{FF2B5EF4-FFF2-40B4-BE49-F238E27FC236}">
                <a16:creationId xmlns:a16="http://schemas.microsoft.com/office/drawing/2014/main" id="{4B2CB74E-8421-7BFE-7AF6-10481391965E}"/>
              </a:ext>
            </a:extLst>
          </p:cNvPr>
          <p:cNvSpPr txBox="1"/>
          <p:nvPr/>
        </p:nvSpPr>
        <p:spPr>
          <a:xfrm>
            <a:off x="5398012" y="2833827"/>
            <a:ext cx="4114499" cy="954107"/>
          </a:xfrm>
          <a:prstGeom prst="rect">
            <a:avLst/>
          </a:prstGeom>
          <a:noFill/>
        </p:spPr>
        <p:txBody>
          <a:bodyPr wrap="square">
            <a:spAutoFit/>
          </a:bodyPr>
          <a:lstStyle/>
          <a:p>
            <a:r>
              <a:rPr lang="tr-TR" sz="1400" b="1" i="0" u="none" strike="noStrike" dirty="0">
                <a:solidFill>
                  <a:srgbClr val="002060"/>
                </a:solidFill>
                <a:effectLst/>
                <a:latin typeface="Calibri" panose="020F0502020204030204" pitchFamily="34" charset="0"/>
              </a:rPr>
              <a:t>Diş Hastanelerimizde yapılacak muayene ve işlemlerde İstanbul Okan Üniversitesi çalışanlarına ve 1. derece yakınlarına yüzde 25 indirim olanağı bulunmaktadır.</a:t>
            </a:r>
            <a:endParaRPr lang="tr-TR" sz="1400" b="1" dirty="0">
              <a:solidFill>
                <a:srgbClr val="002060"/>
              </a:solidFill>
            </a:endParaRPr>
          </a:p>
        </p:txBody>
      </p:sp>
      <p:pic>
        <p:nvPicPr>
          <p:cNvPr id="2" name="Resim 1">
            <a:extLst>
              <a:ext uri="{FF2B5EF4-FFF2-40B4-BE49-F238E27FC236}">
                <a16:creationId xmlns:a16="http://schemas.microsoft.com/office/drawing/2014/main" id="{B276BF40-DB7F-320F-C878-15F282F54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61" y="1403220"/>
            <a:ext cx="4662314" cy="3106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ikdörtgen 5">
            <a:extLst>
              <a:ext uri="{FF2B5EF4-FFF2-40B4-BE49-F238E27FC236}">
                <a16:creationId xmlns:a16="http://schemas.microsoft.com/office/drawing/2014/main" id="{293ED42E-6E24-5116-04B6-7C7203E1C0AC}"/>
              </a:ext>
            </a:extLst>
          </p:cNvPr>
          <p:cNvSpPr/>
          <p:nvPr/>
        </p:nvSpPr>
        <p:spPr>
          <a:xfrm>
            <a:off x="5327880" y="1403220"/>
            <a:ext cx="4394464" cy="1384995"/>
          </a:xfrm>
          <a:prstGeom prst="rect">
            <a:avLst/>
          </a:prstGeom>
        </p:spPr>
        <p:txBody>
          <a:bodyPr wrap="square">
            <a:spAutoFit/>
          </a:bodyPr>
          <a:lstStyle/>
          <a:p>
            <a:pPr marL="47625">
              <a:spcBef>
                <a:spcPts val="230"/>
              </a:spcBef>
            </a:pPr>
            <a:r>
              <a:rPr lang="tr-TR" sz="1400" b="0" i="0" u="none" strike="noStrike" dirty="0">
                <a:solidFill>
                  <a:srgbClr val="000000"/>
                </a:solidFill>
                <a:effectLst/>
                <a:latin typeface="Calibri" panose="020F0502020204030204" pitchFamily="34" charset="0"/>
              </a:rPr>
              <a:t>Diş Hastanelerimiz modern diş üniteleri ve her branşa özgün diş hekimliği cihazlarıyla İstanbul’un iki yakasında hizmet vermektedir. Tuzla Diş Hastanemizde 8 bin metrekare kapalı alanda 149 ünite ile uluslararası standartlarda uygulamalar ve tedaviler gerçekleştirilmektedir.</a:t>
            </a:r>
            <a:endParaRPr lang="tr-TR" sz="1400" dirty="0">
              <a:cs typeface="Helvetica" panose="020B0604020202020204" pitchFamily="34" charset="0"/>
            </a:endParaRPr>
          </a:p>
        </p:txBody>
      </p:sp>
      <p:sp>
        <p:nvSpPr>
          <p:cNvPr id="8" name="Metin kutusu 7">
            <a:extLst>
              <a:ext uri="{FF2B5EF4-FFF2-40B4-BE49-F238E27FC236}">
                <a16:creationId xmlns:a16="http://schemas.microsoft.com/office/drawing/2014/main" id="{053B5FED-F22F-E3A2-253A-8B6EE95FB18E}"/>
              </a:ext>
            </a:extLst>
          </p:cNvPr>
          <p:cNvSpPr txBox="1"/>
          <p:nvPr/>
        </p:nvSpPr>
        <p:spPr>
          <a:xfrm>
            <a:off x="4144255" y="6145473"/>
            <a:ext cx="4148708" cy="523220"/>
          </a:xfrm>
          <a:prstGeom prst="rect">
            <a:avLst/>
          </a:prstGeom>
          <a:noFill/>
        </p:spPr>
        <p:txBody>
          <a:bodyPr wrap="square">
            <a:spAutoFit/>
          </a:bodyPr>
          <a:lstStyle/>
          <a:p>
            <a:pPr algn="l"/>
            <a:r>
              <a:rPr lang="tr-TR" sz="1400" b="1" i="0" u="none" strike="noStrike" dirty="0">
                <a:effectLst/>
                <a:latin typeface="Calibri" panose="020F0502020204030204" pitchFamily="34" charset="0"/>
              </a:rPr>
              <a:t>Adres:</a:t>
            </a:r>
            <a:r>
              <a:rPr lang="tr-TR" sz="1400" b="0" i="0" u="none" strike="noStrike" dirty="0">
                <a:effectLst/>
                <a:latin typeface="Calibri" panose="020F0502020204030204" pitchFamily="34" charset="0"/>
              </a:rPr>
              <a:t> Gülbahar Mahallesi Oya Sokak No:23/A Mecidiyeköy-Şişli/İstanbul</a:t>
            </a:r>
          </a:p>
        </p:txBody>
      </p:sp>
      <p:pic>
        <p:nvPicPr>
          <p:cNvPr id="12" name="Resim 11">
            <a:extLst>
              <a:ext uri="{FF2B5EF4-FFF2-40B4-BE49-F238E27FC236}">
                <a16:creationId xmlns:a16="http://schemas.microsoft.com/office/drawing/2014/main" id="{FC91FAF4-85EC-02A8-3FAF-4CDDCF9A7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385" y="4713573"/>
            <a:ext cx="3553027" cy="1966158"/>
          </a:xfrm>
          <a:prstGeom prst="rect">
            <a:avLst/>
          </a:prstGeom>
        </p:spPr>
      </p:pic>
    </p:spTree>
    <p:extLst>
      <p:ext uri="{BB962C8B-B14F-4D97-AF65-F5344CB8AC3E}">
        <p14:creationId xmlns:p14="http://schemas.microsoft.com/office/powerpoint/2010/main" val="1525321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E9ABBEB-95A1-7811-8181-5EBDFF7AB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24E2065C-D7B5-9C65-249E-E61DDF7821EC}"/>
              </a:ext>
            </a:extLst>
          </p:cNvPr>
          <p:cNvSpPr/>
          <p:nvPr/>
        </p:nvSpPr>
        <p:spPr>
          <a:xfrm>
            <a:off x="1201418" y="237300"/>
            <a:ext cx="8001249" cy="923330"/>
          </a:xfrm>
          <a:prstGeom prst="rect">
            <a:avLst/>
          </a:prstGeom>
        </p:spPr>
        <p:txBody>
          <a:bodyPr wrap="square">
            <a:spAutoFit/>
          </a:bodyPr>
          <a:lstStyle/>
          <a:p>
            <a:r>
              <a:rPr lang="tr-TR" dirty="0">
                <a:solidFill>
                  <a:schemeClr val="bg1"/>
                </a:solidFill>
                <a:latin typeface="Helvetica" panose="020B0604020202020204" pitchFamily="34" charset="0"/>
                <a:cs typeface="Helvetica" panose="020B0604020202020204" pitchFamily="34" charset="0"/>
              </a:rPr>
              <a:t>İSTANBUL OKAN ÜNİVERSİTESİ </a:t>
            </a:r>
          </a:p>
          <a:p>
            <a:r>
              <a:rPr lang="tr-TR" dirty="0">
                <a:solidFill>
                  <a:schemeClr val="bg1"/>
                </a:solidFill>
                <a:latin typeface="Helvetica" panose="020B0604020202020204" pitchFamily="34" charset="0"/>
                <a:cs typeface="Helvetica" panose="020B0604020202020204" pitchFamily="34" charset="0"/>
              </a:rPr>
              <a:t>DİŞ HEKİMLİĞİ FAKÜLTESİ EĞİTİM VE UYGULAMA HASTANESİ</a:t>
            </a:r>
          </a:p>
          <a:p>
            <a:r>
              <a:rPr lang="tr-TR" dirty="0">
                <a:solidFill>
                  <a:schemeClr val="bg1"/>
                </a:solidFill>
                <a:latin typeface="Helvetica" panose="020B0604020202020204" pitchFamily="34" charset="0"/>
                <a:cs typeface="Helvetica" panose="020B0604020202020204" pitchFamily="34" charset="0"/>
              </a:rPr>
              <a:t>TUZLA</a:t>
            </a:r>
            <a:endParaRPr lang="en-US" dirty="0">
              <a:solidFill>
                <a:schemeClr val="bg1"/>
              </a:solidFill>
              <a:latin typeface="Helvetica" panose="020B0604020202020204" pitchFamily="34" charset="0"/>
              <a:cs typeface="Helvetica" panose="020B0604020202020204" pitchFamily="34" charset="0"/>
            </a:endParaRPr>
          </a:p>
        </p:txBody>
      </p:sp>
      <p:pic>
        <p:nvPicPr>
          <p:cNvPr id="5" name="Resim 4">
            <a:extLst>
              <a:ext uri="{FF2B5EF4-FFF2-40B4-BE49-F238E27FC236}">
                <a16:creationId xmlns:a16="http://schemas.microsoft.com/office/drawing/2014/main" id="{F22B87AC-40C3-5871-2382-A2DA4F701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61" y="1435579"/>
            <a:ext cx="4670153" cy="3032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ikdörtgen 5">
            <a:extLst>
              <a:ext uri="{FF2B5EF4-FFF2-40B4-BE49-F238E27FC236}">
                <a16:creationId xmlns:a16="http://schemas.microsoft.com/office/drawing/2014/main" id="{9C66ECAC-2E49-9F4A-FB43-D65549DF7089}"/>
              </a:ext>
            </a:extLst>
          </p:cNvPr>
          <p:cNvSpPr/>
          <p:nvPr/>
        </p:nvSpPr>
        <p:spPr>
          <a:xfrm>
            <a:off x="5327879" y="1403220"/>
            <a:ext cx="4521469" cy="1384995"/>
          </a:xfrm>
          <a:prstGeom prst="rect">
            <a:avLst/>
          </a:prstGeom>
        </p:spPr>
        <p:txBody>
          <a:bodyPr wrap="square">
            <a:spAutoFit/>
          </a:bodyPr>
          <a:lstStyle/>
          <a:p>
            <a:pPr marL="47625">
              <a:spcBef>
                <a:spcPts val="230"/>
              </a:spcBef>
            </a:pPr>
            <a:r>
              <a:rPr lang="tr-TR" sz="1400" b="0" i="0" u="none" strike="noStrike" dirty="0">
                <a:solidFill>
                  <a:srgbClr val="000000"/>
                </a:solidFill>
                <a:effectLst/>
                <a:latin typeface="Calibri" panose="020F0502020204030204" pitchFamily="34" charset="0"/>
              </a:rPr>
              <a:t>Diş Hastanelerimiz modern diş üniteleri ve her branşa özgün diş hekimliği cihazlarıyla İstanbul’un iki yakasında hizmet vermektedir. Tuzla Diş Hastanemizde 8 bin metrekare kapalı alanda 149 ünite ile uluslararası standartlarda uygulamalar ve tedaviler gerçekleştirilmektedir.</a:t>
            </a:r>
            <a:endParaRPr lang="tr-TR" sz="1400" dirty="0">
              <a:cs typeface="Helvetica" panose="020B0604020202020204" pitchFamily="34" charset="0"/>
            </a:endParaRPr>
          </a:p>
        </p:txBody>
      </p:sp>
      <p:sp>
        <p:nvSpPr>
          <p:cNvPr id="7" name="Metin kutusu 6">
            <a:extLst>
              <a:ext uri="{FF2B5EF4-FFF2-40B4-BE49-F238E27FC236}">
                <a16:creationId xmlns:a16="http://schemas.microsoft.com/office/drawing/2014/main" id="{9E1763D3-8ED9-CEA5-55CD-6C5AAB55666E}"/>
              </a:ext>
            </a:extLst>
          </p:cNvPr>
          <p:cNvSpPr txBox="1"/>
          <p:nvPr/>
        </p:nvSpPr>
        <p:spPr>
          <a:xfrm>
            <a:off x="5398012" y="2833827"/>
            <a:ext cx="4114499" cy="954107"/>
          </a:xfrm>
          <a:prstGeom prst="rect">
            <a:avLst/>
          </a:prstGeom>
          <a:noFill/>
        </p:spPr>
        <p:txBody>
          <a:bodyPr wrap="square">
            <a:spAutoFit/>
          </a:bodyPr>
          <a:lstStyle/>
          <a:p>
            <a:r>
              <a:rPr lang="tr-TR" sz="1400" b="1" i="0" u="none" strike="noStrike" dirty="0">
                <a:solidFill>
                  <a:srgbClr val="002060"/>
                </a:solidFill>
                <a:effectLst/>
                <a:latin typeface="Calibri" panose="020F0502020204030204" pitchFamily="34" charset="0"/>
              </a:rPr>
              <a:t>Diş Hastanelerimizde yapılacak muayene ve işlemlerde İstanbul Okan Üniversitesi çalışanlarına ve 1. derece yakınlarına yüzde 25 indirim olanağı bulunmaktadır.</a:t>
            </a:r>
            <a:endParaRPr lang="tr-TR" sz="1400" b="1" dirty="0">
              <a:solidFill>
                <a:srgbClr val="002060"/>
              </a:solidFill>
            </a:endParaRPr>
          </a:p>
        </p:txBody>
      </p:sp>
      <p:sp>
        <p:nvSpPr>
          <p:cNvPr id="8" name="Metin kutusu 7">
            <a:extLst>
              <a:ext uri="{FF2B5EF4-FFF2-40B4-BE49-F238E27FC236}">
                <a16:creationId xmlns:a16="http://schemas.microsoft.com/office/drawing/2014/main" id="{31770AF6-36CB-9E09-9AE7-FD926F2CEA30}"/>
              </a:ext>
            </a:extLst>
          </p:cNvPr>
          <p:cNvSpPr txBox="1"/>
          <p:nvPr/>
        </p:nvSpPr>
        <p:spPr>
          <a:xfrm>
            <a:off x="4144255" y="6145473"/>
            <a:ext cx="3633788" cy="523220"/>
          </a:xfrm>
          <a:prstGeom prst="rect">
            <a:avLst/>
          </a:prstGeom>
          <a:noFill/>
        </p:spPr>
        <p:txBody>
          <a:bodyPr wrap="square">
            <a:spAutoFit/>
          </a:bodyPr>
          <a:lstStyle/>
          <a:p>
            <a:r>
              <a:rPr lang="tr-TR" sz="1400" b="1" i="0" u="none" strike="noStrike" dirty="0">
                <a:effectLst/>
                <a:latin typeface="Calibri" panose="020F0502020204030204" pitchFamily="34" charset="0"/>
              </a:rPr>
              <a:t>Adres:</a:t>
            </a:r>
            <a:r>
              <a:rPr lang="tr-TR" sz="1400" b="0" i="0" u="none" strike="noStrike" dirty="0">
                <a:effectLst/>
                <a:latin typeface="Calibri" panose="020F0502020204030204" pitchFamily="34" charset="0"/>
              </a:rPr>
              <a:t> Aydıntepe Mahallesi, Prof. Dr. Necmettin Erbakan Caddesi, No:2 Tuzla/İstanbul</a:t>
            </a:r>
          </a:p>
        </p:txBody>
      </p:sp>
      <p:pic>
        <p:nvPicPr>
          <p:cNvPr id="15" name="Resim 14">
            <a:extLst>
              <a:ext uri="{FF2B5EF4-FFF2-40B4-BE49-F238E27FC236}">
                <a16:creationId xmlns:a16="http://schemas.microsoft.com/office/drawing/2014/main" id="{0448BD95-AF93-B7C9-EC53-035620CF5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86" y="4713573"/>
            <a:ext cx="3559926" cy="1969976"/>
          </a:xfrm>
          <a:prstGeom prst="rect">
            <a:avLst/>
          </a:prstGeom>
        </p:spPr>
      </p:pic>
    </p:spTree>
    <p:extLst>
      <p:ext uri="{BB962C8B-B14F-4D97-AF65-F5344CB8AC3E}">
        <p14:creationId xmlns:p14="http://schemas.microsoft.com/office/powerpoint/2010/main" val="4183656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4B1BFC7-DDD7-C78F-72A6-E3715CCA53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7" name="Dikdörtgen 16"/>
          <p:cNvSpPr/>
          <p:nvPr/>
        </p:nvSpPr>
        <p:spPr>
          <a:xfrm>
            <a:off x="1017674" y="4961901"/>
            <a:ext cx="8110462" cy="738664"/>
          </a:xfrm>
          <a:prstGeom prst="rect">
            <a:avLst/>
          </a:prstGeom>
        </p:spPr>
        <p:txBody>
          <a:bodyPr wrap="square">
            <a:spAutoFit/>
          </a:bodyPr>
          <a:lstStyle/>
          <a:p>
            <a:pPr marL="47625" algn="ctr">
              <a:spcBef>
                <a:spcPts val="230"/>
              </a:spcBef>
            </a:pPr>
            <a:r>
              <a:rPr lang="tr-TR" sz="1400" b="0" i="0" u="none" strike="noStrike" dirty="0">
                <a:solidFill>
                  <a:srgbClr val="000000"/>
                </a:solidFill>
                <a:effectLst/>
                <a:latin typeface="Calibri" panose="020F0502020204030204" pitchFamily="34" charset="0"/>
              </a:rPr>
              <a:t>İstanbul Okan Üniversitesi Tuzla Kampüsü’nün yanında 25.000 m² alanda doğa içerisinde bulunan Okan Koleji’nde, İstanbul Okan Üniversitesi Eğitim Fakültesi desteğiyle anaokulu-ilkokul-ortaokul-lise kademelerinde, “Yapılandırılmış Bütünleşik Bir Eğitim Modeli” uygulanmaktadır.</a:t>
            </a:r>
            <a:endParaRPr lang="tr-TR" sz="1400" dirty="0">
              <a:cs typeface="Helvetica" panose="020B0604020202020204" pitchFamily="34" charset="0"/>
            </a:endParaRPr>
          </a:p>
        </p:txBody>
      </p:sp>
      <p:sp>
        <p:nvSpPr>
          <p:cNvPr id="4" name="Dikdörtgen 3">
            <a:extLst>
              <a:ext uri="{FF2B5EF4-FFF2-40B4-BE49-F238E27FC236}">
                <a16:creationId xmlns:a16="http://schemas.microsoft.com/office/drawing/2014/main" id="{CE5E0635-FA4B-6082-DF65-4A3A86085D03}"/>
              </a:ext>
            </a:extLst>
          </p:cNvPr>
          <p:cNvSpPr/>
          <p:nvPr/>
        </p:nvSpPr>
        <p:spPr>
          <a:xfrm>
            <a:off x="1215940" y="431691"/>
            <a:ext cx="2296188"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OKAN KOLEJİ</a:t>
            </a:r>
            <a:endParaRPr lang="en-US" sz="2500" dirty="0">
              <a:solidFill>
                <a:schemeClr val="bg1"/>
              </a:solidFill>
              <a:latin typeface="Helvetica" panose="020B0604020202020204" pitchFamily="34" charset="0"/>
              <a:cs typeface="Helvetica" panose="020B0604020202020204" pitchFamily="34" charset="0"/>
            </a:endParaRPr>
          </a:p>
        </p:txBody>
      </p:sp>
      <p:pic>
        <p:nvPicPr>
          <p:cNvPr id="7" name="Resim 6">
            <a:extLst>
              <a:ext uri="{FF2B5EF4-FFF2-40B4-BE49-F238E27FC236}">
                <a16:creationId xmlns:a16="http://schemas.microsoft.com/office/drawing/2014/main" id="{BD580C7F-38A1-26BD-42B1-733FF63496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007" y="1496952"/>
            <a:ext cx="5743796" cy="3230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Metin kutusu 4">
            <a:extLst>
              <a:ext uri="{FF2B5EF4-FFF2-40B4-BE49-F238E27FC236}">
                <a16:creationId xmlns:a16="http://schemas.microsoft.com/office/drawing/2014/main" id="{67363A21-029F-7C28-6623-406F392106B7}"/>
              </a:ext>
            </a:extLst>
          </p:cNvPr>
          <p:cNvSpPr txBox="1"/>
          <p:nvPr/>
        </p:nvSpPr>
        <p:spPr>
          <a:xfrm>
            <a:off x="2487233" y="6224790"/>
            <a:ext cx="5171343" cy="307777"/>
          </a:xfrm>
          <a:prstGeom prst="rect">
            <a:avLst/>
          </a:prstGeom>
          <a:noFill/>
        </p:spPr>
        <p:txBody>
          <a:bodyPr wrap="square">
            <a:spAutoFit/>
          </a:bodyPr>
          <a:lstStyle/>
          <a:p>
            <a:r>
              <a:rPr lang="tr-TR" sz="1400" b="1" i="0" u="none" strike="noStrike" dirty="0">
                <a:effectLst/>
                <a:latin typeface="Calibri" panose="020F0502020204030204" pitchFamily="34" charset="0"/>
              </a:rPr>
              <a:t>Adres: </a:t>
            </a:r>
            <a:r>
              <a:rPr lang="tr-TR" sz="1400" b="0" i="0" u="none" strike="noStrike" dirty="0">
                <a:effectLst/>
                <a:latin typeface="Calibri" panose="020F0502020204030204" pitchFamily="34" charset="0"/>
              </a:rPr>
              <a:t>Tepeören Mahallesi, Bilek Sokak, No:5, 34959 Tuzla/İstanbul</a:t>
            </a:r>
            <a:endParaRPr lang="tr-TR" sz="1400" dirty="0"/>
          </a:p>
        </p:txBody>
      </p:sp>
      <p:sp>
        <p:nvSpPr>
          <p:cNvPr id="9" name="Metin kutusu 8">
            <a:extLst>
              <a:ext uri="{FF2B5EF4-FFF2-40B4-BE49-F238E27FC236}">
                <a16:creationId xmlns:a16="http://schemas.microsoft.com/office/drawing/2014/main" id="{ACB3ED37-2412-6661-E5EA-D04D31E69BB9}"/>
              </a:ext>
            </a:extLst>
          </p:cNvPr>
          <p:cNvSpPr txBox="1"/>
          <p:nvPr/>
        </p:nvSpPr>
        <p:spPr>
          <a:xfrm>
            <a:off x="1581368" y="5788953"/>
            <a:ext cx="6743264" cy="307777"/>
          </a:xfrm>
          <a:prstGeom prst="rect">
            <a:avLst/>
          </a:prstGeom>
          <a:noFill/>
        </p:spPr>
        <p:txBody>
          <a:bodyPr wrap="square">
            <a:spAutoFit/>
          </a:bodyPr>
          <a:lstStyle/>
          <a:p>
            <a:r>
              <a:rPr lang="tr-TR" sz="1400" b="1" i="0" u="none" strike="noStrike" dirty="0">
                <a:solidFill>
                  <a:srgbClr val="002060"/>
                </a:solidFill>
                <a:effectLst/>
                <a:latin typeface="Calibri" panose="020F0502020204030204" pitchFamily="34" charset="0"/>
              </a:rPr>
              <a:t>Tüm sınıf seviyelerinde Üniversite çalışanlarımıza yüzde 50 indirim imkanı sunulmaktadır.</a:t>
            </a:r>
            <a:endParaRPr lang="tr-TR" sz="1400" b="1" dirty="0">
              <a:solidFill>
                <a:srgbClr val="002060"/>
              </a:solidFill>
            </a:endParaRPr>
          </a:p>
        </p:txBody>
      </p:sp>
    </p:spTree>
    <p:extLst>
      <p:ext uri="{BB962C8B-B14F-4D97-AF65-F5344CB8AC3E}">
        <p14:creationId xmlns:p14="http://schemas.microsoft.com/office/powerpoint/2010/main" val="362358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70BCF06-CD93-4B90-C919-9C0C70B32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C2FCAE0D-8203-C19C-D5DE-61163430AD3F}"/>
              </a:ext>
            </a:extLst>
          </p:cNvPr>
          <p:cNvSpPr/>
          <p:nvPr/>
        </p:nvSpPr>
        <p:spPr>
          <a:xfrm>
            <a:off x="1215940" y="260125"/>
            <a:ext cx="5122516" cy="861774"/>
          </a:xfrm>
          <a:prstGeom prst="rect">
            <a:avLst/>
          </a:prstGeom>
        </p:spPr>
        <p:txBody>
          <a:bodyPr wrap="square">
            <a:spAutoFit/>
          </a:bodyPr>
          <a:lstStyle/>
          <a:p>
            <a:r>
              <a:rPr lang="tr-TR" sz="2500" dirty="0">
                <a:solidFill>
                  <a:schemeClr val="bg1"/>
                </a:solidFill>
                <a:latin typeface="Helvetica" panose="020B0604020202020204" pitchFamily="34" charset="0"/>
                <a:cs typeface="Helvetica" panose="020B0604020202020204" pitchFamily="34" charset="0"/>
              </a:rPr>
              <a:t>BEKİR OKAN SANAT KÜLTÜR VE </a:t>
            </a:r>
          </a:p>
          <a:p>
            <a:r>
              <a:rPr lang="tr-TR" sz="2500" dirty="0">
                <a:solidFill>
                  <a:schemeClr val="bg1"/>
                </a:solidFill>
                <a:latin typeface="Helvetica" panose="020B0604020202020204" pitchFamily="34" charset="0"/>
                <a:cs typeface="Helvetica" panose="020B0604020202020204" pitchFamily="34" charset="0"/>
              </a:rPr>
              <a:t>KONGRE MERKEZİ</a:t>
            </a:r>
            <a:endParaRPr lang="en-US" sz="2500" dirty="0">
              <a:solidFill>
                <a:schemeClr val="bg1"/>
              </a:solidFill>
              <a:latin typeface="Helvetica" panose="020B0604020202020204" pitchFamily="34" charset="0"/>
              <a:cs typeface="Helvetica" panose="020B0604020202020204" pitchFamily="34" charset="0"/>
            </a:endParaRPr>
          </a:p>
        </p:txBody>
      </p:sp>
      <p:sp>
        <p:nvSpPr>
          <p:cNvPr id="2" name="Dikdörtgen 1">
            <a:extLst>
              <a:ext uri="{FF2B5EF4-FFF2-40B4-BE49-F238E27FC236}">
                <a16:creationId xmlns:a16="http://schemas.microsoft.com/office/drawing/2014/main" id="{9B813338-FECF-8C1E-5855-5DCC7822CA55}"/>
              </a:ext>
            </a:extLst>
          </p:cNvPr>
          <p:cNvSpPr/>
          <p:nvPr/>
        </p:nvSpPr>
        <p:spPr>
          <a:xfrm>
            <a:off x="1017674" y="4679401"/>
            <a:ext cx="8110462" cy="1944122"/>
          </a:xfrm>
          <a:prstGeom prst="rect">
            <a:avLst/>
          </a:prstGeom>
        </p:spPr>
        <p:txBody>
          <a:bodyPr wrap="square">
            <a:spAutoFit/>
          </a:bodyPr>
          <a:lstStyle/>
          <a:p>
            <a:pPr marL="47625" algn="ctr">
              <a:spcBef>
                <a:spcPts val="230"/>
              </a:spcBef>
            </a:pPr>
            <a:r>
              <a:rPr lang="tr-TR" sz="1400" dirty="0">
                <a:solidFill>
                  <a:prstClr val="black"/>
                </a:solidFill>
                <a:latin typeface="Helvetica" panose="020B0604020202020204" pitchFamily="34" charset="0"/>
                <a:cs typeface="Helvetica" panose="020B0604020202020204" pitchFamily="34" charset="0"/>
              </a:rPr>
              <a:t>Bekir Okan Sanat Kültür ve Kongre Merkezi, Tuzla Kampüsümüzde İstanbul’un en büyük ikinci Kültür, Sanat ve Kongre Merkezi olarak hizmet vermektedir.</a:t>
            </a:r>
          </a:p>
          <a:p>
            <a:pPr marL="47625" algn="ctr">
              <a:spcBef>
                <a:spcPts val="230"/>
              </a:spcBef>
            </a:pPr>
            <a:endParaRPr lang="tr-TR" sz="1400" dirty="0">
              <a:solidFill>
                <a:prstClr val="black"/>
              </a:solidFill>
              <a:latin typeface="Helvetica" panose="020B0604020202020204" pitchFamily="34" charset="0"/>
              <a:cs typeface="Helvetica" panose="020B0604020202020204" pitchFamily="34" charset="0"/>
            </a:endParaRPr>
          </a:p>
          <a:p>
            <a:pPr marL="47625" algn="ctr">
              <a:spcBef>
                <a:spcPts val="230"/>
              </a:spcBef>
            </a:pPr>
            <a:r>
              <a:rPr lang="tr-TR" sz="1400" dirty="0">
                <a:solidFill>
                  <a:prstClr val="black"/>
                </a:solidFill>
                <a:latin typeface="Helvetica" panose="020B0604020202020204" pitchFamily="34" charset="0"/>
                <a:cs typeface="Helvetica" panose="020B0604020202020204" pitchFamily="34" charset="0"/>
              </a:rPr>
              <a:t>Sanat ve Kongre Merkezi,1550 kişilik çok amaçlı bir konferans salonuna, 4 katlı bir kütüphaneye ve sergi salonuna, fuaye ve kokteyl alanlarına ev sahipliği yapmaktadır.</a:t>
            </a:r>
          </a:p>
          <a:p>
            <a:pPr marL="47625" algn="ctr">
              <a:spcBef>
                <a:spcPts val="230"/>
              </a:spcBef>
            </a:pPr>
            <a:endParaRPr lang="tr-TR" sz="1400" dirty="0">
              <a:solidFill>
                <a:prstClr val="black"/>
              </a:solidFill>
              <a:latin typeface="Helvetica" panose="020B0604020202020204" pitchFamily="34" charset="0"/>
              <a:cs typeface="Helvetica" panose="020B0604020202020204" pitchFamily="34" charset="0"/>
            </a:endParaRPr>
          </a:p>
          <a:p>
            <a:pPr marL="47625" algn="ctr">
              <a:spcBef>
                <a:spcPts val="230"/>
              </a:spcBef>
            </a:pPr>
            <a:r>
              <a:rPr lang="tr-TR" sz="1400" dirty="0">
                <a:solidFill>
                  <a:prstClr val="black"/>
                </a:solidFill>
                <a:latin typeface="Helvetica" panose="020B0604020202020204" pitchFamily="34" charset="0"/>
                <a:cs typeface="Helvetica" panose="020B0604020202020204" pitchFamily="34" charset="0"/>
              </a:rPr>
              <a:t>Merkez, Üniversite etkinliklerinin yanı sıra kongre, tiyatro, konser gibi organizasyonlar </a:t>
            </a:r>
          </a:p>
          <a:p>
            <a:pPr marL="47625" algn="ctr">
              <a:spcBef>
                <a:spcPts val="230"/>
              </a:spcBef>
            </a:pPr>
            <a:r>
              <a:rPr lang="tr-TR" sz="1400" dirty="0">
                <a:solidFill>
                  <a:prstClr val="black"/>
                </a:solidFill>
                <a:latin typeface="Helvetica" panose="020B0604020202020204" pitchFamily="34" charset="0"/>
                <a:cs typeface="Helvetica" panose="020B0604020202020204" pitchFamily="34" charset="0"/>
              </a:rPr>
              <a:t>için de dışarıdan kullanıma da açık. </a:t>
            </a:r>
          </a:p>
        </p:txBody>
      </p:sp>
      <p:pic>
        <p:nvPicPr>
          <p:cNvPr id="6" name="Resim 5">
            <a:extLst>
              <a:ext uri="{FF2B5EF4-FFF2-40B4-BE49-F238E27FC236}">
                <a16:creationId xmlns:a16="http://schemas.microsoft.com/office/drawing/2014/main" id="{85DDD514-C62D-C700-8617-2D5CFD479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172" y="1419992"/>
            <a:ext cx="5377656" cy="3024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853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37DB662-3827-9C33-1059-F199F70C9B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Dikdörtgen 4">
            <a:extLst>
              <a:ext uri="{FF2B5EF4-FFF2-40B4-BE49-F238E27FC236}">
                <a16:creationId xmlns:a16="http://schemas.microsoft.com/office/drawing/2014/main" id="{6AEFC9AE-DE68-BF34-FD43-B3746713C902}"/>
              </a:ext>
            </a:extLst>
          </p:cNvPr>
          <p:cNvSpPr/>
          <p:nvPr/>
        </p:nvSpPr>
        <p:spPr>
          <a:xfrm>
            <a:off x="1215940" y="382608"/>
            <a:ext cx="3823652"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ORGANİZASYON YAPISI</a:t>
            </a:r>
            <a:endParaRPr lang="en-US" sz="2500" dirty="0">
              <a:solidFill>
                <a:schemeClr val="bg1"/>
              </a:solidFill>
              <a:latin typeface="Helvetica" panose="020B0604020202020204" pitchFamily="34" charset="0"/>
              <a:cs typeface="Helvetica" panose="020B0604020202020204"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189" y="1357726"/>
            <a:ext cx="8173938" cy="5404180"/>
          </a:xfrm>
          <a:prstGeom prst="rect">
            <a:avLst/>
          </a:prstGeom>
        </p:spPr>
      </p:pic>
    </p:spTree>
    <p:extLst>
      <p:ext uri="{BB962C8B-B14F-4D97-AF65-F5344CB8AC3E}">
        <p14:creationId xmlns:p14="http://schemas.microsoft.com/office/powerpoint/2010/main" val="504997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37DB662-3827-9C33-1059-F199F70C9B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Dikdörtgen 4">
            <a:extLst>
              <a:ext uri="{FF2B5EF4-FFF2-40B4-BE49-F238E27FC236}">
                <a16:creationId xmlns:a16="http://schemas.microsoft.com/office/drawing/2014/main" id="{6AEFC9AE-DE68-BF34-FD43-B3746713C902}"/>
              </a:ext>
            </a:extLst>
          </p:cNvPr>
          <p:cNvSpPr/>
          <p:nvPr/>
        </p:nvSpPr>
        <p:spPr>
          <a:xfrm>
            <a:off x="1215940" y="382608"/>
            <a:ext cx="3823652"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ORGANİZASYON YAPISI</a:t>
            </a:r>
            <a:endParaRPr lang="en-US" sz="2500" dirty="0">
              <a:solidFill>
                <a:schemeClr val="bg1"/>
              </a:solidFill>
              <a:latin typeface="Helvetica" panose="020B0604020202020204" pitchFamily="34" charset="0"/>
              <a:cs typeface="Helvetica" panose="020B0604020202020204"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16" y="1359538"/>
            <a:ext cx="9130145" cy="5230325"/>
          </a:xfrm>
          <a:prstGeom prst="rect">
            <a:avLst/>
          </a:prstGeom>
        </p:spPr>
      </p:pic>
    </p:spTree>
    <p:extLst>
      <p:ext uri="{BB962C8B-B14F-4D97-AF65-F5344CB8AC3E}">
        <p14:creationId xmlns:p14="http://schemas.microsoft.com/office/powerpoint/2010/main" val="3142254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0EB3CE4-9F4F-9117-330C-62588CC77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Dikdörtgen 5">
            <a:extLst>
              <a:ext uri="{FF2B5EF4-FFF2-40B4-BE49-F238E27FC236}">
                <a16:creationId xmlns:a16="http://schemas.microsoft.com/office/drawing/2014/main" id="{D088C2FC-C3EF-F664-B018-7F8283F322EC}"/>
              </a:ext>
            </a:extLst>
          </p:cNvPr>
          <p:cNvSpPr/>
          <p:nvPr/>
        </p:nvSpPr>
        <p:spPr>
          <a:xfrm>
            <a:off x="1214865" y="247901"/>
            <a:ext cx="6731705" cy="861774"/>
          </a:xfrm>
          <a:prstGeom prst="rect">
            <a:avLst/>
          </a:prstGeom>
        </p:spPr>
        <p:txBody>
          <a:bodyPr wrap="square">
            <a:spAutoFit/>
          </a:bodyPr>
          <a:lstStyle/>
          <a:p>
            <a:r>
              <a:rPr lang="tr-TR" sz="2500" dirty="0">
                <a:solidFill>
                  <a:schemeClr val="bg1"/>
                </a:solidFill>
                <a:latin typeface="Helvetica" panose="020B0604020202020204" pitchFamily="34" charset="0"/>
                <a:cs typeface="Helvetica" panose="020B0604020202020204" pitchFamily="34" charset="0"/>
              </a:rPr>
              <a:t>MÜTEVELLİ HEYET </a:t>
            </a:r>
            <a:r>
              <a:rPr lang="tr-TR" sz="2500" dirty="0" smtClean="0">
                <a:solidFill>
                  <a:schemeClr val="bg1"/>
                </a:solidFill>
                <a:latin typeface="Helvetica" panose="020B0604020202020204" pitchFamily="34" charset="0"/>
                <a:cs typeface="Helvetica" panose="020B0604020202020204" pitchFamily="34" charset="0"/>
              </a:rPr>
              <a:t>BAŞKANIMIZ</a:t>
            </a:r>
            <a:endParaRPr lang="tr-TR" sz="2500" dirty="0">
              <a:solidFill>
                <a:schemeClr val="bg1"/>
              </a:solidFill>
              <a:latin typeface="Helvetica" panose="020B0604020202020204" pitchFamily="34" charset="0"/>
              <a:cs typeface="Helvetica" panose="020B0604020202020204" pitchFamily="34" charset="0"/>
            </a:endParaRPr>
          </a:p>
          <a:p>
            <a:r>
              <a:rPr lang="tr-TR" sz="2500" dirty="0">
                <a:solidFill>
                  <a:schemeClr val="bg1"/>
                </a:solidFill>
                <a:latin typeface="Helvetica" panose="020B0604020202020204" pitchFamily="34" charset="0"/>
                <a:cs typeface="Helvetica" panose="020B0604020202020204" pitchFamily="34" charset="0"/>
              </a:rPr>
              <a:t>IŞIL OKAN GÜLEN</a:t>
            </a:r>
            <a:endParaRPr lang="en-US" sz="2500" dirty="0">
              <a:solidFill>
                <a:schemeClr val="bg1"/>
              </a:solidFill>
              <a:latin typeface="Helvetica" panose="020B0604020202020204" pitchFamily="34" charset="0"/>
              <a:cs typeface="Helvetica" panose="020B0604020202020204" pitchFamily="34" charset="0"/>
            </a:endParaRPr>
          </a:p>
        </p:txBody>
      </p:sp>
      <p:pic>
        <p:nvPicPr>
          <p:cNvPr id="2" name="Resim 1"/>
          <p:cNvPicPr>
            <a:picLocks noChangeAspect="1"/>
          </p:cNvPicPr>
          <p:nvPr/>
        </p:nvPicPr>
        <p:blipFill>
          <a:blip r:embed="rId3"/>
          <a:stretch>
            <a:fillRect/>
          </a:stretch>
        </p:blipFill>
        <p:spPr>
          <a:xfrm>
            <a:off x="2647651" y="1664758"/>
            <a:ext cx="4763098" cy="4053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9753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BFDC190-364A-D79F-155B-B309F8FBF9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784"/>
            <a:ext cx="9906000" cy="6858000"/>
          </a:xfrm>
          <a:prstGeom prst="rect">
            <a:avLst/>
          </a:prstGeom>
        </p:spPr>
      </p:pic>
      <p:sp>
        <p:nvSpPr>
          <p:cNvPr id="5" name="Metin kutusu 4"/>
          <p:cNvSpPr txBox="1"/>
          <p:nvPr/>
        </p:nvSpPr>
        <p:spPr>
          <a:xfrm>
            <a:off x="3917184" y="3667494"/>
            <a:ext cx="2088231" cy="492443"/>
          </a:xfrm>
          <a:prstGeom prst="rect">
            <a:avLst/>
          </a:prstGeom>
          <a:noFill/>
        </p:spPr>
        <p:txBody>
          <a:bodyPr wrap="square" rtlCol="0">
            <a:spAutoFit/>
          </a:bodyPr>
          <a:lstStyle/>
          <a:p>
            <a:pPr algn="ctr"/>
            <a:r>
              <a:rPr lang="tr-TR" sz="1300" dirty="0"/>
              <a:t>Prof. Dr. Güliz MUĞAN</a:t>
            </a:r>
          </a:p>
          <a:p>
            <a:pPr algn="ctr"/>
            <a:r>
              <a:rPr lang="tr-TR" sz="1300" b="1" dirty="0"/>
              <a:t>Rektör </a:t>
            </a:r>
          </a:p>
        </p:txBody>
      </p:sp>
      <p:sp>
        <p:nvSpPr>
          <p:cNvPr id="22" name="Metin kutusu 21"/>
          <p:cNvSpPr txBox="1"/>
          <p:nvPr/>
        </p:nvSpPr>
        <p:spPr>
          <a:xfrm>
            <a:off x="1181190" y="6274552"/>
            <a:ext cx="2371398" cy="461665"/>
          </a:xfrm>
          <a:prstGeom prst="rect">
            <a:avLst/>
          </a:prstGeom>
          <a:noFill/>
        </p:spPr>
        <p:txBody>
          <a:bodyPr wrap="square" rtlCol="0">
            <a:spAutoFit/>
          </a:bodyPr>
          <a:lstStyle/>
          <a:p>
            <a:pPr algn="ctr"/>
            <a:r>
              <a:rPr lang="tr-TR" sz="1200" dirty="0"/>
              <a:t>Prof. Dr. Alinur BÜYÜKAKSOY</a:t>
            </a:r>
          </a:p>
          <a:p>
            <a:pPr algn="ctr"/>
            <a:r>
              <a:rPr lang="tr-TR" sz="1200" b="1" dirty="0"/>
              <a:t>Rektör Yardımcısı</a:t>
            </a:r>
          </a:p>
        </p:txBody>
      </p:sp>
      <p:sp>
        <p:nvSpPr>
          <p:cNvPr id="23" name="Metin kutusu 22"/>
          <p:cNvSpPr txBox="1"/>
          <p:nvPr/>
        </p:nvSpPr>
        <p:spPr>
          <a:xfrm>
            <a:off x="3840234" y="6274553"/>
            <a:ext cx="2088231" cy="461665"/>
          </a:xfrm>
          <a:prstGeom prst="rect">
            <a:avLst/>
          </a:prstGeom>
          <a:noFill/>
        </p:spPr>
        <p:txBody>
          <a:bodyPr wrap="square" rtlCol="0">
            <a:spAutoFit/>
          </a:bodyPr>
          <a:lstStyle/>
          <a:p>
            <a:pPr algn="ctr"/>
            <a:r>
              <a:rPr lang="tr-TR" sz="1200" dirty="0"/>
              <a:t>Prof. Dr. Mithat KIYAK</a:t>
            </a:r>
          </a:p>
          <a:p>
            <a:pPr algn="ctr"/>
            <a:r>
              <a:rPr lang="tr-TR" sz="1200" b="1" dirty="0"/>
              <a:t>Rektör Yardımcısı</a:t>
            </a:r>
          </a:p>
        </p:txBody>
      </p:sp>
      <p:sp>
        <p:nvSpPr>
          <p:cNvPr id="18" name="Metin kutusu 17"/>
          <p:cNvSpPr txBox="1"/>
          <p:nvPr/>
        </p:nvSpPr>
        <p:spPr>
          <a:xfrm>
            <a:off x="6727844" y="6274551"/>
            <a:ext cx="1622531" cy="461665"/>
          </a:xfrm>
          <a:prstGeom prst="rect">
            <a:avLst/>
          </a:prstGeom>
          <a:noFill/>
        </p:spPr>
        <p:txBody>
          <a:bodyPr wrap="square" rtlCol="0">
            <a:spAutoFit/>
          </a:bodyPr>
          <a:lstStyle/>
          <a:p>
            <a:pPr algn="ctr"/>
            <a:r>
              <a:rPr lang="tr-TR" sz="1200" dirty="0"/>
              <a:t>Prof. Dr. Gökçe TUNÇ</a:t>
            </a:r>
          </a:p>
          <a:p>
            <a:pPr algn="ctr"/>
            <a:r>
              <a:rPr lang="tr-TR" sz="1200" b="1" dirty="0"/>
              <a:t>Rektör Yardımcısı</a:t>
            </a:r>
          </a:p>
        </p:txBody>
      </p:sp>
      <p:sp>
        <p:nvSpPr>
          <p:cNvPr id="7" name="Dikdörtgen 6">
            <a:extLst>
              <a:ext uri="{FF2B5EF4-FFF2-40B4-BE49-F238E27FC236}">
                <a16:creationId xmlns:a16="http://schemas.microsoft.com/office/drawing/2014/main" id="{E932067F-974C-D941-A470-66E2FF1FB4C3}"/>
              </a:ext>
            </a:extLst>
          </p:cNvPr>
          <p:cNvSpPr/>
          <p:nvPr/>
        </p:nvSpPr>
        <p:spPr>
          <a:xfrm>
            <a:off x="1215939" y="431691"/>
            <a:ext cx="3826707"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ORGANİZASYON YAPISI</a:t>
            </a:r>
            <a:endParaRPr lang="en-US" sz="2500" dirty="0">
              <a:solidFill>
                <a:schemeClr val="bg1"/>
              </a:solidFill>
              <a:latin typeface="Helvetica" panose="020B0604020202020204" pitchFamily="34" charset="0"/>
              <a:cs typeface="Helvetica" panose="020B0604020202020204" pitchFamily="34" charset="0"/>
            </a:endParaRPr>
          </a:p>
        </p:txBody>
      </p:sp>
      <p:pic>
        <p:nvPicPr>
          <p:cNvPr id="9" name="Resim 8">
            <a:extLst>
              <a:ext uri="{FF2B5EF4-FFF2-40B4-BE49-F238E27FC236}">
                <a16:creationId xmlns:a16="http://schemas.microsoft.com/office/drawing/2014/main" id="{70617CF3-BBBF-944B-D65A-AB0F6A3B0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669" y="1543184"/>
            <a:ext cx="2516657" cy="1885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Resim 10">
            <a:extLst>
              <a:ext uri="{FF2B5EF4-FFF2-40B4-BE49-F238E27FC236}">
                <a16:creationId xmlns:a16="http://schemas.microsoft.com/office/drawing/2014/main" id="{78F78637-4BF5-E154-F222-1C66F7578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076" y="4578899"/>
            <a:ext cx="2071627" cy="1552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Resim 12">
            <a:extLst>
              <a:ext uri="{FF2B5EF4-FFF2-40B4-BE49-F238E27FC236}">
                <a16:creationId xmlns:a16="http://schemas.microsoft.com/office/drawing/2014/main" id="{5865083E-2213-F134-4CAF-91D0BC80F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7184" y="4578899"/>
            <a:ext cx="2071628" cy="1552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Resim 25">
            <a:extLst>
              <a:ext uri="{FF2B5EF4-FFF2-40B4-BE49-F238E27FC236}">
                <a16:creationId xmlns:a16="http://schemas.microsoft.com/office/drawing/2014/main" id="{4D746DAC-A249-B0C7-58B9-8EA48E74F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3296" y="4571684"/>
            <a:ext cx="2071628" cy="1552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5447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50CAD75-E7E2-5AC1-FC36-9904962D73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Dikdörtgen 4">
            <a:extLst>
              <a:ext uri="{FF2B5EF4-FFF2-40B4-BE49-F238E27FC236}">
                <a16:creationId xmlns:a16="http://schemas.microsoft.com/office/drawing/2014/main" id="{E68CB6BD-E8D6-BBF2-C640-8AC82BBB5F0D}"/>
              </a:ext>
            </a:extLst>
          </p:cNvPr>
          <p:cNvSpPr/>
          <p:nvPr/>
        </p:nvSpPr>
        <p:spPr>
          <a:xfrm>
            <a:off x="1215939" y="431691"/>
            <a:ext cx="3826707"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ORGANİZASYON YAPISI</a:t>
            </a:r>
            <a:endParaRPr lang="en-US" sz="2500" dirty="0">
              <a:solidFill>
                <a:schemeClr val="bg1"/>
              </a:solidFill>
              <a:latin typeface="Helvetica" panose="020B0604020202020204" pitchFamily="34" charset="0"/>
              <a:cs typeface="Helvetica" panose="020B0604020202020204" pitchFamily="34" charset="0"/>
            </a:endParaRPr>
          </a:p>
        </p:txBody>
      </p:sp>
      <p:sp>
        <p:nvSpPr>
          <p:cNvPr id="2" name="Aynı Kenardaki Köşeleri Yuvarlatılmış Dikdörtgen 1">
            <a:extLst>
              <a:ext uri="{FF2B5EF4-FFF2-40B4-BE49-F238E27FC236}">
                <a16:creationId xmlns:a16="http://schemas.microsoft.com/office/drawing/2014/main" id="{C179E8C7-507E-649E-0382-448431F12C05}"/>
              </a:ext>
            </a:extLst>
          </p:cNvPr>
          <p:cNvSpPr/>
          <p:nvPr/>
        </p:nvSpPr>
        <p:spPr>
          <a:xfrm>
            <a:off x="3824608" y="1483328"/>
            <a:ext cx="2256784" cy="344339"/>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75234BBE-E0E2-F96F-D341-711AA77C1314}"/>
              </a:ext>
            </a:extLst>
          </p:cNvPr>
          <p:cNvSpPr/>
          <p:nvPr/>
        </p:nvSpPr>
        <p:spPr>
          <a:xfrm>
            <a:off x="3760984" y="1483328"/>
            <a:ext cx="2441356" cy="322369"/>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GENEL SEKRETERLİK</a:t>
            </a:r>
          </a:p>
        </p:txBody>
      </p:sp>
      <p:grpSp>
        <p:nvGrpSpPr>
          <p:cNvPr id="19" name="Grup 18"/>
          <p:cNvGrpSpPr/>
          <p:nvPr/>
        </p:nvGrpSpPr>
        <p:grpSpPr>
          <a:xfrm>
            <a:off x="3741656" y="2014880"/>
            <a:ext cx="2422687" cy="2187511"/>
            <a:chOff x="4243944" y="1968189"/>
            <a:chExt cx="2422687" cy="2187511"/>
          </a:xfrm>
        </p:grpSpPr>
        <p:sp>
          <p:nvSpPr>
            <p:cNvPr id="28" name="Metin kutusu 27"/>
            <p:cNvSpPr txBox="1"/>
            <p:nvPr/>
          </p:nvSpPr>
          <p:spPr>
            <a:xfrm>
              <a:off x="4708234" y="3699078"/>
              <a:ext cx="1494106" cy="456622"/>
            </a:xfrm>
            <a:prstGeom prst="rect">
              <a:avLst/>
            </a:prstGeom>
            <a:noFill/>
          </p:spPr>
          <p:txBody>
            <a:bodyPr wrap="square" rtlCol="0">
              <a:spAutoFit/>
            </a:bodyPr>
            <a:lstStyle/>
            <a:p>
              <a:pPr algn="ctr"/>
              <a:r>
                <a:rPr lang="tr-TR" sz="1200" dirty="0"/>
                <a:t>Orhan TUNÇ</a:t>
              </a:r>
            </a:p>
            <a:p>
              <a:pPr algn="ctr"/>
              <a:r>
                <a:rPr lang="tr-TR" sz="1200" b="1" dirty="0"/>
                <a:t>Genel Sekreter</a:t>
              </a:r>
            </a:p>
          </p:txBody>
        </p:sp>
        <p:pic>
          <p:nvPicPr>
            <p:cNvPr id="8" name="Resim 7">
              <a:extLst>
                <a:ext uri="{FF2B5EF4-FFF2-40B4-BE49-F238E27FC236}">
                  <a16:creationId xmlns:a16="http://schemas.microsoft.com/office/drawing/2014/main" id="{7DE4AADB-8CD3-A72F-48EC-3C5E64BA2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944" y="1968189"/>
              <a:ext cx="2422687" cy="1649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0" name="Grup 9"/>
          <p:cNvGrpSpPr/>
          <p:nvPr/>
        </p:nvGrpSpPr>
        <p:grpSpPr>
          <a:xfrm>
            <a:off x="1321470" y="4202392"/>
            <a:ext cx="2319055" cy="2346626"/>
            <a:chOff x="1321470" y="4202392"/>
            <a:chExt cx="2319055" cy="2346626"/>
          </a:xfrm>
        </p:grpSpPr>
        <p:pic>
          <p:nvPicPr>
            <p:cNvPr id="4" name="Resim 3"/>
            <p:cNvPicPr>
              <a:picLocks noChangeAspect="1"/>
            </p:cNvPicPr>
            <p:nvPr/>
          </p:nvPicPr>
          <p:blipFill>
            <a:blip r:embed="rId4"/>
            <a:stretch>
              <a:fillRect/>
            </a:stretch>
          </p:blipFill>
          <p:spPr>
            <a:xfrm>
              <a:off x="1321470" y="4202392"/>
              <a:ext cx="2319055" cy="1730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Metin kutusu 14"/>
            <p:cNvSpPr txBox="1"/>
            <p:nvPr/>
          </p:nvSpPr>
          <p:spPr>
            <a:xfrm>
              <a:off x="1450674" y="6087353"/>
              <a:ext cx="2006858" cy="461665"/>
            </a:xfrm>
            <a:prstGeom prst="rect">
              <a:avLst/>
            </a:prstGeom>
            <a:noFill/>
          </p:spPr>
          <p:txBody>
            <a:bodyPr wrap="square" rtlCol="0">
              <a:spAutoFit/>
            </a:bodyPr>
            <a:lstStyle/>
            <a:p>
              <a:pPr algn="ctr"/>
              <a:r>
                <a:rPr lang="tr-TR" sz="1200" dirty="0" smtClean="0"/>
                <a:t>Burhanettin DEMİRCİ</a:t>
              </a:r>
              <a:endParaRPr lang="tr-TR" sz="1200" dirty="0"/>
            </a:p>
            <a:p>
              <a:pPr algn="ctr"/>
              <a:r>
                <a:rPr lang="tr-TR" sz="1200" b="1" dirty="0"/>
                <a:t>Genel </a:t>
              </a:r>
              <a:r>
                <a:rPr lang="tr-TR" sz="1200" b="1" dirty="0" smtClean="0"/>
                <a:t>Sekreter Yardımcısı</a:t>
              </a:r>
              <a:endParaRPr lang="tr-TR" sz="1200" b="1" dirty="0"/>
            </a:p>
          </p:txBody>
        </p:sp>
      </p:grpSp>
      <p:grpSp>
        <p:nvGrpSpPr>
          <p:cNvPr id="17" name="Grup 16"/>
          <p:cNvGrpSpPr/>
          <p:nvPr/>
        </p:nvGrpSpPr>
        <p:grpSpPr>
          <a:xfrm>
            <a:off x="6202340" y="4202391"/>
            <a:ext cx="2299368" cy="2280210"/>
            <a:chOff x="6861401" y="4202391"/>
            <a:chExt cx="2299368" cy="2280210"/>
          </a:xfrm>
        </p:grpSpPr>
        <p:pic>
          <p:nvPicPr>
            <p:cNvPr id="16" name="Resim 15"/>
            <p:cNvPicPr>
              <a:picLocks noChangeAspect="1"/>
            </p:cNvPicPr>
            <p:nvPr/>
          </p:nvPicPr>
          <p:blipFill>
            <a:blip r:embed="rId5"/>
            <a:stretch>
              <a:fillRect/>
            </a:stretch>
          </p:blipFill>
          <p:spPr>
            <a:xfrm>
              <a:off x="6861401" y="4202391"/>
              <a:ext cx="2299368" cy="1730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Metin kutusu 17"/>
            <p:cNvSpPr txBox="1"/>
            <p:nvPr/>
          </p:nvSpPr>
          <p:spPr>
            <a:xfrm>
              <a:off x="7035532" y="6020936"/>
              <a:ext cx="1842367" cy="461665"/>
            </a:xfrm>
            <a:prstGeom prst="rect">
              <a:avLst/>
            </a:prstGeom>
            <a:noFill/>
          </p:spPr>
          <p:txBody>
            <a:bodyPr wrap="square" rtlCol="0">
              <a:spAutoFit/>
            </a:bodyPr>
            <a:lstStyle/>
            <a:p>
              <a:pPr algn="ctr"/>
              <a:r>
                <a:rPr lang="tr-TR" sz="1200" dirty="0" smtClean="0"/>
                <a:t>Nilgün DENİZ KORKMAZ</a:t>
              </a:r>
              <a:endParaRPr lang="tr-TR" sz="1200" dirty="0"/>
            </a:p>
            <a:p>
              <a:pPr algn="ctr"/>
              <a:r>
                <a:rPr lang="tr-TR" sz="1200" b="1" dirty="0"/>
                <a:t>Genel </a:t>
              </a:r>
              <a:r>
                <a:rPr lang="tr-TR" sz="1200" b="1" dirty="0" smtClean="0"/>
                <a:t>Sekreter Yardımcısı</a:t>
              </a:r>
              <a:endParaRPr lang="tr-TR" sz="1200" b="1" dirty="0"/>
            </a:p>
          </p:txBody>
        </p:sp>
      </p:grpSp>
    </p:spTree>
    <p:extLst>
      <p:ext uri="{BB962C8B-B14F-4D97-AF65-F5344CB8AC3E}">
        <p14:creationId xmlns:p14="http://schemas.microsoft.com/office/powerpoint/2010/main" val="658782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 name="Resim 88">
            <a:extLst>
              <a:ext uri="{FF2B5EF4-FFF2-40B4-BE49-F238E27FC236}">
                <a16:creationId xmlns:a16="http://schemas.microsoft.com/office/drawing/2014/main" id="{A19640E8-EE37-8BF9-196C-65426090D1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4" name="Aynı Kenardaki Köşeleri Yuvarlatılmış Dikdörtgen 23">
            <a:extLst>
              <a:ext uri="{FF2B5EF4-FFF2-40B4-BE49-F238E27FC236}">
                <a16:creationId xmlns:a16="http://schemas.microsoft.com/office/drawing/2014/main" id="{82A0C6DE-CB3C-B174-58E9-7EAC1F4DDBEA}"/>
              </a:ext>
            </a:extLst>
          </p:cNvPr>
          <p:cNvSpPr/>
          <p:nvPr/>
        </p:nvSpPr>
        <p:spPr>
          <a:xfrm>
            <a:off x="802569" y="1414284"/>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28" name="Dikdörtgen 27"/>
          <p:cNvSpPr/>
          <p:nvPr/>
        </p:nvSpPr>
        <p:spPr>
          <a:xfrm>
            <a:off x="419339" y="1877584"/>
            <a:ext cx="1754018" cy="1323439"/>
          </a:xfrm>
          <a:prstGeom prst="rect">
            <a:avLst/>
          </a:prstGeom>
        </p:spPr>
        <p:txBody>
          <a:bodyPr wrap="square">
            <a:spAutoFit/>
          </a:bodyPr>
          <a:lstStyle/>
          <a:p>
            <a:pPr algn="ctr"/>
            <a:r>
              <a:rPr lang="tr-TR" sz="1000" dirty="0"/>
              <a:t>Türkiye'nin en genç ve dinamik üniversitelerinden İstanbul Okan Üniversitesi; Okan Kültür, Eğitim ve Spor Vakfı tarafından resmi olarak 1999 yılında 110.340 m2 kapalı, 104.430 m2 açık alan üzerine kurulmuştur.</a:t>
            </a:r>
          </a:p>
        </p:txBody>
      </p:sp>
      <p:sp>
        <p:nvSpPr>
          <p:cNvPr id="30" name="Dikdörtgen 29"/>
          <p:cNvSpPr/>
          <p:nvPr/>
        </p:nvSpPr>
        <p:spPr>
          <a:xfrm>
            <a:off x="2045620" y="1888010"/>
            <a:ext cx="1525928" cy="861774"/>
          </a:xfrm>
          <a:prstGeom prst="rect">
            <a:avLst/>
          </a:prstGeom>
        </p:spPr>
        <p:txBody>
          <a:bodyPr wrap="square">
            <a:spAutoFit/>
          </a:bodyPr>
          <a:lstStyle/>
          <a:p>
            <a:pPr lvl="0" algn="ctr" eaLnBrk="0" fontAlgn="base" hangingPunct="0">
              <a:spcBef>
                <a:spcPct val="0"/>
              </a:spcBef>
              <a:spcAft>
                <a:spcPct val="0"/>
              </a:spcAft>
            </a:pPr>
            <a:r>
              <a:rPr lang="tr-TR" sz="1000" dirty="0"/>
              <a:t>İstanbul Okan Üniversitesi, eğitim-öğretime 2003-2004 akademik yılında başlamıştır.</a:t>
            </a:r>
            <a:endParaRPr lang="tr-TR" alt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1" name="Dikdörtgen 30"/>
          <p:cNvSpPr/>
          <p:nvPr/>
        </p:nvSpPr>
        <p:spPr>
          <a:xfrm>
            <a:off x="3436028" y="1879896"/>
            <a:ext cx="1710367" cy="1323439"/>
          </a:xfrm>
          <a:prstGeom prst="rect">
            <a:avLst/>
          </a:prstGeom>
        </p:spPr>
        <p:txBody>
          <a:bodyPr wrap="square">
            <a:spAutoFit/>
          </a:bodyPr>
          <a:lstStyle/>
          <a:p>
            <a:pPr algn="ctr"/>
            <a:r>
              <a:rPr lang="tr-TR" sz="1000" dirty="0"/>
              <a:t>2004-2005 Eğitim - Öğretim yılında üniversitemiz Türkiye sıralamasında ilk 400 içerisinde yer alan öğrenciler tarafından tercih edilmiş, dil puanıyla ilk 2000den öğrenci alan üniversiteler arasında 3. sıraya geçmeyi başarmıştır.</a:t>
            </a: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2" name="Dikdörtgen 31"/>
          <p:cNvSpPr/>
          <p:nvPr/>
        </p:nvSpPr>
        <p:spPr>
          <a:xfrm>
            <a:off x="5034210" y="1885288"/>
            <a:ext cx="1490416" cy="1015663"/>
          </a:xfrm>
          <a:prstGeom prst="rect">
            <a:avLst/>
          </a:prstGeom>
        </p:spPr>
        <p:txBody>
          <a:bodyPr wrap="square">
            <a:spAutoFit/>
          </a:bodyPr>
          <a:lstStyle/>
          <a:p>
            <a:pPr algn="ctr"/>
            <a:r>
              <a:rPr lang="tr-TR" sz="1000" dirty="0"/>
              <a:t>Hızla büyüyen üniversitemiz, 2006-2007 öğretim yılından itibaren yeni ve modern Tuzla Kampüsü’ne yerleşmiştir.</a:t>
            </a: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3" name="Dikdörtgen 32"/>
          <p:cNvSpPr/>
          <p:nvPr/>
        </p:nvSpPr>
        <p:spPr>
          <a:xfrm>
            <a:off x="6495667" y="1885579"/>
            <a:ext cx="1546872" cy="1169551"/>
          </a:xfrm>
          <a:prstGeom prst="rect">
            <a:avLst/>
          </a:prstGeom>
        </p:spPr>
        <p:txBody>
          <a:bodyPr wrap="square">
            <a:spAutoFit/>
          </a:bodyPr>
          <a:lstStyle/>
          <a:p>
            <a:pPr algn="ctr"/>
            <a:r>
              <a:rPr lang="tr-TR" sz="1000" dirty="0"/>
              <a:t>‘İş Yaşamına En Yakın Üniversite’ sloganıyla hareket eden İstanbul Okan Üniversitesi 2006 – 2007 öğretim yılında ilk mezunlarını vermiştir.</a:t>
            </a:r>
          </a:p>
          <a:p>
            <a:pPr algn="ct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4" name="Dikdörtgen 33"/>
          <p:cNvSpPr/>
          <p:nvPr/>
        </p:nvSpPr>
        <p:spPr>
          <a:xfrm>
            <a:off x="8195043" y="1885579"/>
            <a:ext cx="1369714" cy="707886"/>
          </a:xfrm>
          <a:prstGeom prst="rect">
            <a:avLst/>
          </a:prstGeom>
        </p:spPr>
        <p:txBody>
          <a:bodyPr wrap="square">
            <a:spAutoFit/>
          </a:bodyPr>
          <a:lstStyle/>
          <a:p>
            <a:pPr algn="ctr"/>
            <a:r>
              <a:rPr lang="tr-TR" sz="1000" dirty="0"/>
              <a:t>Tuzla Okan Koleji eğitim faaliyetlerine 2011 yılında başlamıştır.</a:t>
            </a: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5" name="Dikdörtgen 34"/>
          <p:cNvSpPr/>
          <p:nvPr/>
        </p:nvSpPr>
        <p:spPr>
          <a:xfrm>
            <a:off x="486417" y="3840739"/>
            <a:ext cx="1604442" cy="861774"/>
          </a:xfrm>
          <a:prstGeom prst="rect">
            <a:avLst/>
          </a:prstGeom>
        </p:spPr>
        <p:txBody>
          <a:bodyPr wrap="square">
            <a:spAutoFit/>
          </a:bodyPr>
          <a:lstStyle/>
          <a:p>
            <a:pPr algn="ctr"/>
            <a:r>
              <a:rPr lang="tr-TR" sz="1000" dirty="0"/>
              <a:t>Diş Hekimliği Fakültesi, Tıp Fakültesi ve Diş Hekimliği Fakültesi Eğitim ve Uygulama Hastanesi 2014 yılında kurulmuştur.</a:t>
            </a:r>
          </a:p>
        </p:txBody>
      </p:sp>
      <p:sp>
        <p:nvSpPr>
          <p:cNvPr id="37" name="Dikdörtgen 36"/>
          <p:cNvSpPr/>
          <p:nvPr/>
        </p:nvSpPr>
        <p:spPr>
          <a:xfrm>
            <a:off x="3602020" y="3840739"/>
            <a:ext cx="1363314" cy="707886"/>
          </a:xfrm>
          <a:prstGeom prst="rect">
            <a:avLst/>
          </a:prstGeom>
        </p:spPr>
        <p:txBody>
          <a:bodyPr wrap="square">
            <a:spAutoFit/>
          </a:bodyPr>
          <a:lstStyle/>
          <a:p>
            <a:pPr algn="ctr"/>
            <a:r>
              <a:rPr lang="tr-TR" sz="1000" dirty="0"/>
              <a:t>İstanbul Okan Üniversitesi Tıp Fakültesi Hastanemiz 2016 yılında açılmıştır</a:t>
            </a:r>
            <a:r>
              <a:rPr lang="tr-TR" sz="1000" dirty="0">
                <a:solidFill>
                  <a:schemeClr val="tx1">
                    <a:lumMod val="65000"/>
                    <a:lumOff val="35000"/>
                  </a:schemeClr>
                </a:solidFill>
                <a:cs typeface="Helvetica" panose="020B0604020202020204" pitchFamily="34" charset="0"/>
              </a:rPr>
              <a:t>.</a:t>
            </a:r>
          </a:p>
        </p:txBody>
      </p:sp>
      <p:sp>
        <p:nvSpPr>
          <p:cNvPr id="38" name="Dikdörtgen 37"/>
          <p:cNvSpPr/>
          <p:nvPr/>
        </p:nvSpPr>
        <p:spPr>
          <a:xfrm>
            <a:off x="5130750" y="3832955"/>
            <a:ext cx="1297335" cy="861774"/>
          </a:xfrm>
          <a:prstGeom prst="rect">
            <a:avLst/>
          </a:prstGeom>
        </p:spPr>
        <p:txBody>
          <a:bodyPr wrap="square">
            <a:spAutoFit/>
          </a:bodyPr>
          <a:lstStyle/>
          <a:p>
            <a:pPr algn="ctr"/>
            <a:r>
              <a:rPr lang="tr-TR" sz="1000" dirty="0"/>
              <a:t>Bekir Okan Sanat Kültür ve Kongre Merkezi 2018 yılında açılmıştır.</a:t>
            </a:r>
            <a:endParaRPr lang="tr-TR" sz="1000" dirty="0">
              <a:solidFill>
                <a:schemeClr val="tx1">
                  <a:lumMod val="65000"/>
                  <a:lumOff val="35000"/>
                </a:schemeClr>
              </a:solidFill>
              <a:cs typeface="Helvetica" panose="020B0604020202020204" pitchFamily="34" charset="0"/>
            </a:endParaRPr>
          </a:p>
          <a:p>
            <a:pPr algn="ctr"/>
            <a:endParaRPr lang="tr-TR" sz="1000" dirty="0">
              <a:solidFill>
                <a:schemeClr val="tx1">
                  <a:lumMod val="65000"/>
                  <a:lumOff val="35000"/>
                </a:schemeClr>
              </a:solidFill>
              <a:cs typeface="Helvetica" panose="020B0604020202020204" pitchFamily="34" charset="0"/>
            </a:endParaRPr>
          </a:p>
        </p:txBody>
      </p:sp>
      <p:sp>
        <p:nvSpPr>
          <p:cNvPr id="36" name="Dikdörtgen 35"/>
          <p:cNvSpPr/>
          <p:nvPr/>
        </p:nvSpPr>
        <p:spPr>
          <a:xfrm>
            <a:off x="2063978" y="3845181"/>
            <a:ext cx="1489211" cy="861774"/>
          </a:xfrm>
          <a:prstGeom prst="rect">
            <a:avLst/>
          </a:prstGeom>
        </p:spPr>
        <p:txBody>
          <a:bodyPr wrap="square">
            <a:spAutoFit/>
          </a:bodyPr>
          <a:lstStyle/>
          <a:p>
            <a:pPr algn="ctr"/>
            <a:r>
              <a:rPr lang="tr-TR" sz="1000" dirty="0"/>
              <a:t>İstanbul Okan Üniversitesi Tıp Fakültesi Eğitim ve Araştırma Hastanesi’nin temelini 2015 yılında atmıştır.</a:t>
            </a: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 name="Metin kutusu 3"/>
          <p:cNvSpPr txBox="1"/>
          <p:nvPr/>
        </p:nvSpPr>
        <p:spPr>
          <a:xfrm>
            <a:off x="5460940" y="2682400"/>
            <a:ext cx="184731" cy="369332"/>
          </a:xfrm>
          <a:prstGeom prst="rect">
            <a:avLst/>
          </a:prstGeom>
          <a:noFill/>
        </p:spPr>
        <p:txBody>
          <a:bodyPr wrap="none" rtlCol="0">
            <a:spAutoFit/>
          </a:bodyPr>
          <a:lstStyle/>
          <a:p>
            <a:endParaRPr lang="tr-TR"/>
          </a:p>
        </p:txBody>
      </p:sp>
      <p:sp>
        <p:nvSpPr>
          <p:cNvPr id="41" name="Dikdörtgen 40"/>
          <p:cNvSpPr/>
          <p:nvPr/>
        </p:nvSpPr>
        <p:spPr>
          <a:xfrm>
            <a:off x="914603" y="1395042"/>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1999</a:t>
            </a:r>
          </a:p>
        </p:txBody>
      </p:sp>
      <p:sp>
        <p:nvSpPr>
          <p:cNvPr id="43" name="Dikdörtgen 42"/>
          <p:cNvSpPr/>
          <p:nvPr/>
        </p:nvSpPr>
        <p:spPr>
          <a:xfrm>
            <a:off x="6523895" y="3832955"/>
            <a:ext cx="1490416" cy="861774"/>
          </a:xfrm>
          <a:prstGeom prst="rect">
            <a:avLst/>
          </a:prstGeom>
        </p:spPr>
        <p:txBody>
          <a:bodyPr wrap="square">
            <a:spAutoFit/>
          </a:bodyPr>
          <a:lstStyle/>
          <a:p>
            <a:pPr algn="ctr"/>
            <a:r>
              <a:rPr lang="tr-TR" sz="1000" dirty="0"/>
              <a:t>2019 yılında Üniversitemiz bünyesindeki Meslek yüksekokulumuz Tuzla Kampüsüne taşınmıştır.</a:t>
            </a: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4" name="Dikdörtgen 43"/>
          <p:cNvSpPr/>
          <p:nvPr/>
        </p:nvSpPr>
        <p:spPr>
          <a:xfrm>
            <a:off x="8077679" y="3832955"/>
            <a:ext cx="1604441" cy="1015663"/>
          </a:xfrm>
          <a:prstGeom prst="rect">
            <a:avLst/>
          </a:prstGeom>
        </p:spPr>
        <p:txBody>
          <a:bodyPr wrap="square">
            <a:spAutoFit/>
          </a:bodyPr>
          <a:lstStyle/>
          <a:p>
            <a:pPr algn="ctr"/>
            <a:r>
              <a:rPr lang="tr-TR" sz="1000" dirty="0"/>
              <a:t>2020 yılında Sosyal Bilimler Enstitüsü, Fen Bilimleri Enstitüsü, Sağlık Bilimleri Enstitüsü Lisansüstü Eğitim Enstitüsü Müdürlüğü çatısı altında birleştirilmiştir. </a:t>
            </a: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5" name="Dikdörtgen 44"/>
          <p:cNvSpPr/>
          <p:nvPr/>
        </p:nvSpPr>
        <p:spPr>
          <a:xfrm>
            <a:off x="468630" y="5380470"/>
            <a:ext cx="1655435" cy="1015663"/>
          </a:xfrm>
          <a:prstGeom prst="rect">
            <a:avLst/>
          </a:prstGeom>
        </p:spPr>
        <p:txBody>
          <a:bodyPr wrap="square">
            <a:spAutoFit/>
          </a:bodyPr>
          <a:lstStyle/>
          <a:p>
            <a:pPr algn="ctr"/>
            <a:r>
              <a:rPr lang="tr-TR" sz="1000" dirty="0"/>
              <a:t>2021 yılında Üniversitemiz Mühendislik ve Doğa Bilimleri Fakültesi ismi ” Mühendislik ve Doğa Bilimleri Fakültesi” olarak değiştirilmiştir.</a:t>
            </a: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6" name="Dikdörtgen 45"/>
          <p:cNvSpPr/>
          <p:nvPr/>
        </p:nvSpPr>
        <p:spPr>
          <a:xfrm>
            <a:off x="1990634" y="5389748"/>
            <a:ext cx="1594605" cy="400110"/>
          </a:xfrm>
          <a:prstGeom prst="rect">
            <a:avLst/>
          </a:prstGeom>
        </p:spPr>
        <p:txBody>
          <a:bodyPr wrap="square">
            <a:spAutoFit/>
          </a:bodyPr>
          <a:lstStyle/>
          <a:p>
            <a:pPr algn="ctr"/>
            <a:r>
              <a:rPr lang="tr-TR" sz="1000" dirty="0"/>
              <a:t>2024 yılında Eczacılık Fakültemiz kurulmuştur.</a:t>
            </a:r>
            <a:endParaRPr lang="tr-TR" sz="10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22" name="Dikdörtgen 21">
            <a:extLst>
              <a:ext uri="{FF2B5EF4-FFF2-40B4-BE49-F238E27FC236}">
                <a16:creationId xmlns:a16="http://schemas.microsoft.com/office/drawing/2014/main" id="{0B00DE60-CEA6-B38E-982F-D79212AC9ABB}"/>
              </a:ext>
            </a:extLst>
          </p:cNvPr>
          <p:cNvSpPr/>
          <p:nvPr/>
        </p:nvSpPr>
        <p:spPr>
          <a:xfrm>
            <a:off x="1215940" y="468615"/>
            <a:ext cx="6640718"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İSTANBUL OKAN ÜNİVERSİTESİ - TARİHÇE</a:t>
            </a:r>
            <a:endParaRPr lang="en-US" sz="2500" dirty="0">
              <a:solidFill>
                <a:schemeClr val="bg1"/>
              </a:solidFill>
              <a:latin typeface="Helvetica" panose="020B0604020202020204" pitchFamily="34" charset="0"/>
              <a:cs typeface="Helvetica" panose="020B0604020202020204" pitchFamily="34" charset="0"/>
            </a:endParaRPr>
          </a:p>
        </p:txBody>
      </p:sp>
      <p:sp>
        <p:nvSpPr>
          <p:cNvPr id="63" name="Aynı Kenardaki Köşeleri Yuvarlatılmış Dikdörtgen 62">
            <a:extLst>
              <a:ext uri="{FF2B5EF4-FFF2-40B4-BE49-F238E27FC236}">
                <a16:creationId xmlns:a16="http://schemas.microsoft.com/office/drawing/2014/main" id="{D650DE0B-15F5-D510-4300-C35AE8E8A419}"/>
              </a:ext>
            </a:extLst>
          </p:cNvPr>
          <p:cNvSpPr/>
          <p:nvPr/>
        </p:nvSpPr>
        <p:spPr>
          <a:xfrm>
            <a:off x="2298310" y="1414284"/>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64" name="Dikdörtgen 63">
            <a:extLst>
              <a:ext uri="{FF2B5EF4-FFF2-40B4-BE49-F238E27FC236}">
                <a16:creationId xmlns:a16="http://schemas.microsoft.com/office/drawing/2014/main" id="{BDE9E757-8B63-5FEC-32E3-346842BF8C69}"/>
              </a:ext>
            </a:extLst>
          </p:cNvPr>
          <p:cNvSpPr/>
          <p:nvPr/>
        </p:nvSpPr>
        <p:spPr>
          <a:xfrm>
            <a:off x="2410344" y="1395042"/>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2003</a:t>
            </a:r>
          </a:p>
        </p:txBody>
      </p:sp>
      <p:sp>
        <p:nvSpPr>
          <p:cNvPr id="65" name="Aynı Kenardaki Köşeleri Yuvarlatılmış Dikdörtgen 64">
            <a:extLst>
              <a:ext uri="{FF2B5EF4-FFF2-40B4-BE49-F238E27FC236}">
                <a16:creationId xmlns:a16="http://schemas.microsoft.com/office/drawing/2014/main" id="{0C6D5100-F9F1-D3D5-F12C-E9CD59C3F722}"/>
              </a:ext>
            </a:extLst>
          </p:cNvPr>
          <p:cNvSpPr/>
          <p:nvPr/>
        </p:nvSpPr>
        <p:spPr>
          <a:xfrm>
            <a:off x="3794050" y="1414284"/>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66" name="Dikdörtgen 65">
            <a:extLst>
              <a:ext uri="{FF2B5EF4-FFF2-40B4-BE49-F238E27FC236}">
                <a16:creationId xmlns:a16="http://schemas.microsoft.com/office/drawing/2014/main" id="{F7E02762-FEED-F6AB-2D22-8B7A4D4C4FBE}"/>
              </a:ext>
            </a:extLst>
          </p:cNvPr>
          <p:cNvSpPr/>
          <p:nvPr/>
        </p:nvSpPr>
        <p:spPr>
          <a:xfrm>
            <a:off x="3906084" y="1395042"/>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2004</a:t>
            </a:r>
          </a:p>
        </p:txBody>
      </p:sp>
      <p:sp>
        <p:nvSpPr>
          <p:cNvPr id="67" name="Aynı Kenardaki Köşeleri Yuvarlatılmış Dikdörtgen 66">
            <a:extLst>
              <a:ext uri="{FF2B5EF4-FFF2-40B4-BE49-F238E27FC236}">
                <a16:creationId xmlns:a16="http://schemas.microsoft.com/office/drawing/2014/main" id="{313AA3E4-4313-1D3F-E3B8-D684E243614C}"/>
              </a:ext>
            </a:extLst>
          </p:cNvPr>
          <p:cNvSpPr/>
          <p:nvPr/>
        </p:nvSpPr>
        <p:spPr>
          <a:xfrm>
            <a:off x="5289791" y="1414284"/>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68" name="Dikdörtgen 67">
            <a:extLst>
              <a:ext uri="{FF2B5EF4-FFF2-40B4-BE49-F238E27FC236}">
                <a16:creationId xmlns:a16="http://schemas.microsoft.com/office/drawing/2014/main" id="{606464C2-1F13-6C00-6F4E-376632B5D815}"/>
              </a:ext>
            </a:extLst>
          </p:cNvPr>
          <p:cNvSpPr/>
          <p:nvPr/>
        </p:nvSpPr>
        <p:spPr>
          <a:xfrm>
            <a:off x="5401825" y="1395042"/>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2006</a:t>
            </a:r>
          </a:p>
        </p:txBody>
      </p:sp>
      <p:sp>
        <p:nvSpPr>
          <p:cNvPr id="69" name="Aynı Kenardaki Köşeleri Yuvarlatılmış Dikdörtgen 68">
            <a:extLst>
              <a:ext uri="{FF2B5EF4-FFF2-40B4-BE49-F238E27FC236}">
                <a16:creationId xmlns:a16="http://schemas.microsoft.com/office/drawing/2014/main" id="{29094082-344A-4244-8F7B-D99DFDF14A61}"/>
              </a:ext>
            </a:extLst>
          </p:cNvPr>
          <p:cNvSpPr/>
          <p:nvPr/>
        </p:nvSpPr>
        <p:spPr>
          <a:xfrm>
            <a:off x="6779476" y="1414284"/>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70" name="Dikdörtgen 69">
            <a:extLst>
              <a:ext uri="{FF2B5EF4-FFF2-40B4-BE49-F238E27FC236}">
                <a16:creationId xmlns:a16="http://schemas.microsoft.com/office/drawing/2014/main" id="{173AD704-5138-D641-159F-8D008B22D290}"/>
              </a:ext>
            </a:extLst>
          </p:cNvPr>
          <p:cNvSpPr/>
          <p:nvPr/>
        </p:nvSpPr>
        <p:spPr>
          <a:xfrm>
            <a:off x="6891510" y="1395042"/>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2007</a:t>
            </a:r>
          </a:p>
        </p:txBody>
      </p:sp>
      <p:sp>
        <p:nvSpPr>
          <p:cNvPr id="71" name="Aynı Kenardaki Köşeleri Yuvarlatılmış Dikdörtgen 70">
            <a:extLst>
              <a:ext uri="{FF2B5EF4-FFF2-40B4-BE49-F238E27FC236}">
                <a16:creationId xmlns:a16="http://schemas.microsoft.com/office/drawing/2014/main" id="{3D18DD77-470D-4FCA-E3B6-DB8F6E898900}"/>
              </a:ext>
            </a:extLst>
          </p:cNvPr>
          <p:cNvSpPr/>
          <p:nvPr/>
        </p:nvSpPr>
        <p:spPr>
          <a:xfrm>
            <a:off x="8390273" y="1414284"/>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72" name="Dikdörtgen 71">
            <a:extLst>
              <a:ext uri="{FF2B5EF4-FFF2-40B4-BE49-F238E27FC236}">
                <a16:creationId xmlns:a16="http://schemas.microsoft.com/office/drawing/2014/main" id="{D178385B-8192-679C-7437-AC57448D4624}"/>
              </a:ext>
            </a:extLst>
          </p:cNvPr>
          <p:cNvSpPr/>
          <p:nvPr/>
        </p:nvSpPr>
        <p:spPr>
          <a:xfrm>
            <a:off x="8502307" y="1395042"/>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2011</a:t>
            </a:r>
          </a:p>
        </p:txBody>
      </p:sp>
      <p:sp>
        <p:nvSpPr>
          <p:cNvPr id="73" name="Aynı Kenardaki Köşeleri Yuvarlatılmış Dikdörtgen 72">
            <a:extLst>
              <a:ext uri="{FF2B5EF4-FFF2-40B4-BE49-F238E27FC236}">
                <a16:creationId xmlns:a16="http://schemas.microsoft.com/office/drawing/2014/main" id="{19F48C3C-E03E-E881-4A7A-F6B4E7D19D7A}"/>
              </a:ext>
            </a:extLst>
          </p:cNvPr>
          <p:cNvSpPr/>
          <p:nvPr/>
        </p:nvSpPr>
        <p:spPr>
          <a:xfrm>
            <a:off x="802569" y="3392058"/>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74" name="Dikdörtgen 73">
            <a:extLst>
              <a:ext uri="{FF2B5EF4-FFF2-40B4-BE49-F238E27FC236}">
                <a16:creationId xmlns:a16="http://schemas.microsoft.com/office/drawing/2014/main" id="{EA187837-4122-8615-801F-6BC5742DE3FF}"/>
              </a:ext>
            </a:extLst>
          </p:cNvPr>
          <p:cNvSpPr/>
          <p:nvPr/>
        </p:nvSpPr>
        <p:spPr>
          <a:xfrm>
            <a:off x="914603" y="3372816"/>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2014</a:t>
            </a:r>
          </a:p>
        </p:txBody>
      </p:sp>
      <p:sp>
        <p:nvSpPr>
          <p:cNvPr id="75" name="Aynı Kenardaki Köşeleri Yuvarlatılmış Dikdörtgen 74">
            <a:extLst>
              <a:ext uri="{FF2B5EF4-FFF2-40B4-BE49-F238E27FC236}">
                <a16:creationId xmlns:a16="http://schemas.microsoft.com/office/drawing/2014/main" id="{E63D237B-B606-0821-751D-1B28D1BEDE78}"/>
              </a:ext>
            </a:extLst>
          </p:cNvPr>
          <p:cNvSpPr/>
          <p:nvPr/>
        </p:nvSpPr>
        <p:spPr>
          <a:xfrm>
            <a:off x="2298310" y="3392058"/>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76" name="Dikdörtgen 75">
            <a:extLst>
              <a:ext uri="{FF2B5EF4-FFF2-40B4-BE49-F238E27FC236}">
                <a16:creationId xmlns:a16="http://schemas.microsoft.com/office/drawing/2014/main" id="{CA22A2B3-19C1-0D08-0C06-EFF1C083F11B}"/>
              </a:ext>
            </a:extLst>
          </p:cNvPr>
          <p:cNvSpPr/>
          <p:nvPr/>
        </p:nvSpPr>
        <p:spPr>
          <a:xfrm>
            <a:off x="2410344" y="3372816"/>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2015</a:t>
            </a:r>
          </a:p>
        </p:txBody>
      </p:sp>
      <p:sp>
        <p:nvSpPr>
          <p:cNvPr id="77" name="Aynı Kenardaki Köşeleri Yuvarlatılmış Dikdörtgen 76">
            <a:extLst>
              <a:ext uri="{FF2B5EF4-FFF2-40B4-BE49-F238E27FC236}">
                <a16:creationId xmlns:a16="http://schemas.microsoft.com/office/drawing/2014/main" id="{0F934128-9D31-4789-D745-E3D29386C550}"/>
              </a:ext>
            </a:extLst>
          </p:cNvPr>
          <p:cNvSpPr/>
          <p:nvPr/>
        </p:nvSpPr>
        <p:spPr>
          <a:xfrm>
            <a:off x="3794050" y="3392058"/>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78" name="Dikdörtgen 77">
            <a:extLst>
              <a:ext uri="{FF2B5EF4-FFF2-40B4-BE49-F238E27FC236}">
                <a16:creationId xmlns:a16="http://schemas.microsoft.com/office/drawing/2014/main" id="{F5AFD3F6-955F-7A0E-FEDA-45ABB088423E}"/>
              </a:ext>
            </a:extLst>
          </p:cNvPr>
          <p:cNvSpPr/>
          <p:nvPr/>
        </p:nvSpPr>
        <p:spPr>
          <a:xfrm>
            <a:off x="3906084" y="3372816"/>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2016</a:t>
            </a:r>
          </a:p>
        </p:txBody>
      </p:sp>
      <p:sp>
        <p:nvSpPr>
          <p:cNvPr id="79" name="Aynı Kenardaki Köşeleri Yuvarlatılmış Dikdörtgen 78">
            <a:extLst>
              <a:ext uri="{FF2B5EF4-FFF2-40B4-BE49-F238E27FC236}">
                <a16:creationId xmlns:a16="http://schemas.microsoft.com/office/drawing/2014/main" id="{E6865F41-98F4-AF28-B0DE-0E9E13B49A8B}"/>
              </a:ext>
            </a:extLst>
          </p:cNvPr>
          <p:cNvSpPr/>
          <p:nvPr/>
        </p:nvSpPr>
        <p:spPr>
          <a:xfrm>
            <a:off x="5289791" y="3392058"/>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0" name="Dikdörtgen 79">
            <a:extLst>
              <a:ext uri="{FF2B5EF4-FFF2-40B4-BE49-F238E27FC236}">
                <a16:creationId xmlns:a16="http://schemas.microsoft.com/office/drawing/2014/main" id="{96599826-7487-922D-0ECC-D609ABD0BCE7}"/>
              </a:ext>
            </a:extLst>
          </p:cNvPr>
          <p:cNvSpPr/>
          <p:nvPr/>
        </p:nvSpPr>
        <p:spPr>
          <a:xfrm>
            <a:off x="5401825" y="3372816"/>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2018</a:t>
            </a:r>
          </a:p>
        </p:txBody>
      </p:sp>
      <p:sp>
        <p:nvSpPr>
          <p:cNvPr id="81" name="Aynı Kenardaki Köşeleri Yuvarlatılmış Dikdörtgen 80">
            <a:extLst>
              <a:ext uri="{FF2B5EF4-FFF2-40B4-BE49-F238E27FC236}">
                <a16:creationId xmlns:a16="http://schemas.microsoft.com/office/drawing/2014/main" id="{11CA7B28-8D59-7CAA-F351-4960C39EAB51}"/>
              </a:ext>
            </a:extLst>
          </p:cNvPr>
          <p:cNvSpPr/>
          <p:nvPr/>
        </p:nvSpPr>
        <p:spPr>
          <a:xfrm>
            <a:off x="6779476" y="3392058"/>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2" name="Dikdörtgen 81">
            <a:extLst>
              <a:ext uri="{FF2B5EF4-FFF2-40B4-BE49-F238E27FC236}">
                <a16:creationId xmlns:a16="http://schemas.microsoft.com/office/drawing/2014/main" id="{71071865-C1B6-FA9B-F2E7-7A52CF185B66}"/>
              </a:ext>
            </a:extLst>
          </p:cNvPr>
          <p:cNvSpPr/>
          <p:nvPr/>
        </p:nvSpPr>
        <p:spPr>
          <a:xfrm>
            <a:off x="6891510" y="3372816"/>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2019</a:t>
            </a:r>
          </a:p>
        </p:txBody>
      </p:sp>
      <p:sp>
        <p:nvSpPr>
          <p:cNvPr id="83" name="Aynı Kenardaki Köşeleri Yuvarlatılmış Dikdörtgen 82">
            <a:extLst>
              <a:ext uri="{FF2B5EF4-FFF2-40B4-BE49-F238E27FC236}">
                <a16:creationId xmlns:a16="http://schemas.microsoft.com/office/drawing/2014/main" id="{80628AF3-FB0C-CE28-0972-B63F354691EE}"/>
              </a:ext>
            </a:extLst>
          </p:cNvPr>
          <p:cNvSpPr/>
          <p:nvPr/>
        </p:nvSpPr>
        <p:spPr>
          <a:xfrm>
            <a:off x="8390273" y="3392058"/>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4" name="Dikdörtgen 83">
            <a:extLst>
              <a:ext uri="{FF2B5EF4-FFF2-40B4-BE49-F238E27FC236}">
                <a16:creationId xmlns:a16="http://schemas.microsoft.com/office/drawing/2014/main" id="{FB336D5E-6EE7-61BA-81FB-B1BD9E75AA9C}"/>
              </a:ext>
            </a:extLst>
          </p:cNvPr>
          <p:cNvSpPr/>
          <p:nvPr/>
        </p:nvSpPr>
        <p:spPr>
          <a:xfrm>
            <a:off x="8502307" y="3372816"/>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2020</a:t>
            </a:r>
          </a:p>
        </p:txBody>
      </p:sp>
      <p:sp>
        <p:nvSpPr>
          <p:cNvPr id="85" name="Aynı Kenardaki Köşeleri Yuvarlatılmış Dikdörtgen 84">
            <a:extLst>
              <a:ext uri="{FF2B5EF4-FFF2-40B4-BE49-F238E27FC236}">
                <a16:creationId xmlns:a16="http://schemas.microsoft.com/office/drawing/2014/main" id="{408A2EFE-75D2-6E11-80E2-F409DD26829D}"/>
              </a:ext>
            </a:extLst>
          </p:cNvPr>
          <p:cNvSpPr/>
          <p:nvPr/>
        </p:nvSpPr>
        <p:spPr>
          <a:xfrm>
            <a:off x="802569" y="4899431"/>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6" name="Dikdörtgen 85">
            <a:extLst>
              <a:ext uri="{FF2B5EF4-FFF2-40B4-BE49-F238E27FC236}">
                <a16:creationId xmlns:a16="http://schemas.microsoft.com/office/drawing/2014/main" id="{0FA3A819-88B5-22D9-B030-6A63F0F79F5B}"/>
              </a:ext>
            </a:extLst>
          </p:cNvPr>
          <p:cNvSpPr/>
          <p:nvPr/>
        </p:nvSpPr>
        <p:spPr>
          <a:xfrm>
            <a:off x="914603" y="4880189"/>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2021</a:t>
            </a:r>
          </a:p>
        </p:txBody>
      </p:sp>
      <p:sp>
        <p:nvSpPr>
          <p:cNvPr id="87" name="Aynı Kenardaki Köşeleri Yuvarlatılmış Dikdörtgen 86">
            <a:extLst>
              <a:ext uri="{FF2B5EF4-FFF2-40B4-BE49-F238E27FC236}">
                <a16:creationId xmlns:a16="http://schemas.microsoft.com/office/drawing/2014/main" id="{47124F3C-5109-AAF3-6907-B6D2E00A1933}"/>
              </a:ext>
            </a:extLst>
          </p:cNvPr>
          <p:cNvSpPr/>
          <p:nvPr/>
        </p:nvSpPr>
        <p:spPr>
          <a:xfrm>
            <a:off x="2298310" y="4899431"/>
            <a:ext cx="97925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8" name="Dikdörtgen 87">
            <a:extLst>
              <a:ext uri="{FF2B5EF4-FFF2-40B4-BE49-F238E27FC236}">
                <a16:creationId xmlns:a16="http://schemas.microsoft.com/office/drawing/2014/main" id="{C31975D0-EBC8-63C7-8C66-8D487C3C072E}"/>
              </a:ext>
            </a:extLst>
          </p:cNvPr>
          <p:cNvSpPr/>
          <p:nvPr/>
        </p:nvSpPr>
        <p:spPr>
          <a:xfrm>
            <a:off x="2410344" y="4880189"/>
            <a:ext cx="755187" cy="400110"/>
          </a:xfrm>
          <a:prstGeom prst="rect">
            <a:avLst/>
          </a:prstGeom>
        </p:spPr>
        <p:txBody>
          <a:bodyPr wrap="square">
            <a:spAutoFit/>
          </a:bodyPr>
          <a:lstStyle/>
          <a:p>
            <a:pPr algn="ctr"/>
            <a:r>
              <a:rPr lang="tr-TR" sz="2000" dirty="0">
                <a:solidFill>
                  <a:schemeClr val="bg1"/>
                </a:solidFill>
                <a:latin typeface="Helvetica" panose="020B0604020202020204" pitchFamily="34" charset="0"/>
                <a:cs typeface="Helvetica" panose="020B0604020202020204" pitchFamily="34" charset="0"/>
              </a:rPr>
              <a:t>2024</a:t>
            </a:r>
          </a:p>
        </p:txBody>
      </p:sp>
    </p:spTree>
    <p:extLst>
      <p:ext uri="{BB962C8B-B14F-4D97-AF65-F5344CB8AC3E}">
        <p14:creationId xmlns:p14="http://schemas.microsoft.com/office/powerpoint/2010/main" val="2981938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 name="Resim 37">
            <a:extLst>
              <a:ext uri="{FF2B5EF4-FFF2-40B4-BE49-F238E27FC236}">
                <a16:creationId xmlns:a16="http://schemas.microsoft.com/office/drawing/2014/main" id="{1A6E77DC-E562-0A60-38DC-1CBF97349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13"/>
            <a:ext cx="9906000" cy="6858000"/>
          </a:xfrm>
          <a:prstGeom prst="rect">
            <a:avLst/>
          </a:prstGeom>
        </p:spPr>
      </p:pic>
      <p:sp>
        <p:nvSpPr>
          <p:cNvPr id="7" name="Metin kutusu 6"/>
          <p:cNvSpPr txBox="1"/>
          <p:nvPr/>
        </p:nvSpPr>
        <p:spPr>
          <a:xfrm>
            <a:off x="1467976" y="2139769"/>
            <a:ext cx="1767593" cy="415498"/>
          </a:xfrm>
          <a:prstGeom prst="rect">
            <a:avLst/>
          </a:prstGeom>
          <a:noFill/>
        </p:spPr>
        <p:txBody>
          <a:bodyPr wrap="square" rtlCol="0">
            <a:spAutoFit/>
          </a:bodyPr>
          <a:lstStyle/>
          <a:p>
            <a:r>
              <a:rPr lang="tr-TR" sz="1000" dirty="0"/>
              <a:t>Prof. Dr. Deniz Gökçe MERAL</a:t>
            </a:r>
          </a:p>
          <a:p>
            <a:r>
              <a:rPr lang="tr-TR" sz="1000" b="1" dirty="0"/>
              <a:t>Diş Hekimliği Fakültesi</a:t>
            </a:r>
          </a:p>
        </p:txBody>
      </p:sp>
      <p:sp>
        <p:nvSpPr>
          <p:cNvPr id="10" name="Dikdörtgen 9"/>
          <p:cNvSpPr/>
          <p:nvPr/>
        </p:nvSpPr>
        <p:spPr>
          <a:xfrm>
            <a:off x="1468794" y="3022846"/>
            <a:ext cx="1524114" cy="415498"/>
          </a:xfrm>
          <a:prstGeom prst="rect">
            <a:avLst/>
          </a:prstGeom>
        </p:spPr>
        <p:txBody>
          <a:bodyPr wrap="square">
            <a:spAutoFit/>
          </a:bodyPr>
          <a:lstStyle/>
          <a:p>
            <a:r>
              <a:rPr lang="tr-TR" sz="1000" dirty="0"/>
              <a:t>Prof. Dr. Mustafa KOÇAK</a:t>
            </a:r>
          </a:p>
          <a:p>
            <a:r>
              <a:rPr lang="tr-TR" sz="1000" b="1" dirty="0"/>
              <a:t>Hukuk Fakültesi</a:t>
            </a:r>
          </a:p>
        </p:txBody>
      </p:sp>
      <p:sp>
        <p:nvSpPr>
          <p:cNvPr id="12" name="Dikdörtgen 11"/>
          <p:cNvSpPr/>
          <p:nvPr/>
        </p:nvSpPr>
        <p:spPr>
          <a:xfrm>
            <a:off x="1470035" y="3938939"/>
            <a:ext cx="2097604" cy="553998"/>
          </a:xfrm>
          <a:prstGeom prst="rect">
            <a:avLst/>
          </a:prstGeom>
        </p:spPr>
        <p:txBody>
          <a:bodyPr wrap="square">
            <a:spAutoFit/>
          </a:bodyPr>
          <a:lstStyle/>
          <a:p>
            <a:r>
              <a:rPr lang="tr-TR" sz="1000" dirty="0"/>
              <a:t>Prof. Dr. Cemal DEMİRCİOĞLU</a:t>
            </a:r>
          </a:p>
          <a:p>
            <a:r>
              <a:rPr lang="tr-TR" sz="1000" b="1" dirty="0"/>
              <a:t>İnsan ve Toplum Bilimleri </a:t>
            </a:r>
          </a:p>
          <a:p>
            <a:r>
              <a:rPr lang="tr-TR" sz="1000" b="1" dirty="0"/>
              <a:t>Fakültesi</a:t>
            </a:r>
          </a:p>
        </p:txBody>
      </p:sp>
      <p:sp>
        <p:nvSpPr>
          <p:cNvPr id="14" name="Dikdörtgen 13"/>
          <p:cNvSpPr/>
          <p:nvPr/>
        </p:nvSpPr>
        <p:spPr>
          <a:xfrm>
            <a:off x="1468794" y="4918353"/>
            <a:ext cx="1867725" cy="415498"/>
          </a:xfrm>
          <a:prstGeom prst="rect">
            <a:avLst/>
          </a:prstGeom>
        </p:spPr>
        <p:txBody>
          <a:bodyPr wrap="square">
            <a:spAutoFit/>
          </a:bodyPr>
          <a:lstStyle/>
          <a:p>
            <a:r>
              <a:rPr lang="tr-TR" sz="1000" dirty="0"/>
              <a:t>Prof. Dr. Aytaç GÖĞÜŞ</a:t>
            </a:r>
          </a:p>
          <a:p>
            <a:r>
              <a:rPr lang="tr-TR" sz="1000" b="1" dirty="0"/>
              <a:t>Eğitim Fakültesi</a:t>
            </a:r>
          </a:p>
        </p:txBody>
      </p:sp>
      <p:sp>
        <p:nvSpPr>
          <p:cNvPr id="16" name="Dikdörtgen 15"/>
          <p:cNvSpPr/>
          <p:nvPr/>
        </p:nvSpPr>
        <p:spPr>
          <a:xfrm>
            <a:off x="1470746" y="5814627"/>
            <a:ext cx="2430016" cy="553998"/>
          </a:xfrm>
          <a:prstGeom prst="rect">
            <a:avLst/>
          </a:prstGeom>
        </p:spPr>
        <p:txBody>
          <a:bodyPr wrap="square">
            <a:spAutoFit/>
          </a:bodyPr>
          <a:lstStyle/>
          <a:p>
            <a:r>
              <a:rPr lang="tr-TR" sz="1000" dirty="0"/>
              <a:t>Prof. Dr. Gökçe TUNÇ</a:t>
            </a:r>
          </a:p>
          <a:p>
            <a:r>
              <a:rPr lang="tr-TR" sz="1000" b="1" dirty="0"/>
              <a:t>İşletme ve Yönetim Bilimleri </a:t>
            </a:r>
          </a:p>
          <a:p>
            <a:r>
              <a:rPr lang="tr-TR" sz="1000" b="1" dirty="0"/>
              <a:t>Fakültesi</a:t>
            </a:r>
          </a:p>
        </p:txBody>
      </p:sp>
      <p:sp>
        <p:nvSpPr>
          <p:cNvPr id="18" name="Dikdörtgen 17"/>
          <p:cNvSpPr/>
          <p:nvPr/>
        </p:nvSpPr>
        <p:spPr>
          <a:xfrm>
            <a:off x="4373341" y="2015210"/>
            <a:ext cx="1964479" cy="553998"/>
          </a:xfrm>
          <a:prstGeom prst="rect">
            <a:avLst/>
          </a:prstGeom>
        </p:spPr>
        <p:txBody>
          <a:bodyPr wrap="square">
            <a:spAutoFit/>
          </a:bodyPr>
          <a:lstStyle/>
          <a:p>
            <a:r>
              <a:rPr lang="tr-TR" sz="1000" dirty="0"/>
              <a:t>Prof. Dr. Mehmet Reşat Başar</a:t>
            </a:r>
          </a:p>
          <a:p>
            <a:r>
              <a:rPr lang="tr-TR" sz="1000" b="1" dirty="0"/>
              <a:t>Sanat, Tasarım ve Mimarlık </a:t>
            </a:r>
          </a:p>
          <a:p>
            <a:r>
              <a:rPr lang="tr-TR" sz="1000" b="1" dirty="0"/>
              <a:t>Fakültesi</a:t>
            </a:r>
          </a:p>
        </p:txBody>
      </p:sp>
      <p:sp>
        <p:nvSpPr>
          <p:cNvPr id="20" name="Dikdörtgen 19"/>
          <p:cNvSpPr/>
          <p:nvPr/>
        </p:nvSpPr>
        <p:spPr>
          <a:xfrm>
            <a:off x="4486851" y="2954907"/>
            <a:ext cx="1823588" cy="553998"/>
          </a:xfrm>
          <a:prstGeom prst="rect">
            <a:avLst/>
          </a:prstGeom>
        </p:spPr>
        <p:txBody>
          <a:bodyPr wrap="square">
            <a:spAutoFit/>
          </a:bodyPr>
          <a:lstStyle/>
          <a:p>
            <a:r>
              <a:rPr lang="tr-TR" sz="1000" dirty="0"/>
              <a:t>Doç. Dr. Ömer Cihan Kıvanç</a:t>
            </a:r>
          </a:p>
          <a:p>
            <a:r>
              <a:rPr lang="tr-TR" sz="1000" b="1" dirty="0"/>
              <a:t>Mühendislik ve Doğa Bilimleri Fakültesi</a:t>
            </a:r>
          </a:p>
        </p:txBody>
      </p:sp>
      <p:sp>
        <p:nvSpPr>
          <p:cNvPr id="22" name="Dikdörtgen 21"/>
          <p:cNvSpPr/>
          <p:nvPr/>
        </p:nvSpPr>
        <p:spPr>
          <a:xfrm>
            <a:off x="4483647" y="3973778"/>
            <a:ext cx="1947540" cy="415498"/>
          </a:xfrm>
          <a:prstGeom prst="rect">
            <a:avLst/>
          </a:prstGeom>
        </p:spPr>
        <p:txBody>
          <a:bodyPr wrap="square">
            <a:spAutoFit/>
          </a:bodyPr>
          <a:lstStyle/>
          <a:p>
            <a:r>
              <a:rPr lang="tr-TR" sz="1000" dirty="0"/>
              <a:t>Prof. Dr. İhsan Diler ÖZAÇMAK</a:t>
            </a:r>
          </a:p>
          <a:p>
            <a:r>
              <a:rPr lang="tr-TR" sz="1000" b="1" dirty="0"/>
              <a:t>Sağlık Bilimleri Fakültesi</a:t>
            </a:r>
          </a:p>
        </p:txBody>
      </p:sp>
      <p:sp>
        <p:nvSpPr>
          <p:cNvPr id="24" name="Dikdörtgen 23"/>
          <p:cNvSpPr/>
          <p:nvPr/>
        </p:nvSpPr>
        <p:spPr>
          <a:xfrm>
            <a:off x="4483648" y="4944114"/>
            <a:ext cx="1478964" cy="415498"/>
          </a:xfrm>
          <a:prstGeom prst="rect">
            <a:avLst/>
          </a:prstGeom>
        </p:spPr>
        <p:txBody>
          <a:bodyPr wrap="square">
            <a:spAutoFit/>
          </a:bodyPr>
          <a:lstStyle/>
          <a:p>
            <a:r>
              <a:rPr lang="tr-TR" sz="1000" dirty="0"/>
              <a:t>Prof. Dr. Selçuk MERCAN</a:t>
            </a:r>
          </a:p>
          <a:p>
            <a:r>
              <a:rPr lang="tr-TR" sz="1000" b="1" dirty="0"/>
              <a:t>Tıp Fakültesi</a:t>
            </a:r>
          </a:p>
        </p:txBody>
      </p:sp>
      <p:sp>
        <p:nvSpPr>
          <p:cNvPr id="26" name="Dikdörtgen 25"/>
          <p:cNvSpPr/>
          <p:nvPr/>
        </p:nvSpPr>
        <p:spPr>
          <a:xfrm>
            <a:off x="4496680" y="5814627"/>
            <a:ext cx="1520883" cy="553998"/>
          </a:xfrm>
          <a:prstGeom prst="rect">
            <a:avLst/>
          </a:prstGeom>
        </p:spPr>
        <p:txBody>
          <a:bodyPr wrap="square">
            <a:spAutoFit/>
          </a:bodyPr>
          <a:lstStyle/>
          <a:p>
            <a:r>
              <a:rPr lang="tr-TR" sz="1000" dirty="0"/>
              <a:t>Prof. Dr. Caner GİRAY</a:t>
            </a:r>
          </a:p>
          <a:p>
            <a:r>
              <a:rPr lang="tr-TR" sz="1000" b="1" dirty="0"/>
              <a:t>Uygulamalı Bilimler </a:t>
            </a:r>
          </a:p>
          <a:p>
            <a:r>
              <a:rPr lang="tr-TR" sz="1000" b="1" dirty="0"/>
              <a:t>Fakültesi</a:t>
            </a:r>
          </a:p>
        </p:txBody>
      </p:sp>
      <p:sp>
        <p:nvSpPr>
          <p:cNvPr id="32" name="Dikdörtgen 31"/>
          <p:cNvSpPr/>
          <p:nvPr/>
        </p:nvSpPr>
        <p:spPr>
          <a:xfrm>
            <a:off x="6325566" y="4278189"/>
            <a:ext cx="1760291" cy="400110"/>
          </a:xfrm>
          <a:prstGeom prst="rect">
            <a:avLst/>
          </a:prstGeom>
        </p:spPr>
        <p:txBody>
          <a:bodyPr wrap="square">
            <a:spAutoFit/>
          </a:bodyPr>
          <a:lstStyle/>
          <a:p>
            <a:r>
              <a:rPr lang="tr-TR" sz="1000" dirty="0"/>
              <a:t>Dr. Öğretim Üyesi Işılay BİLGİÇ</a:t>
            </a:r>
          </a:p>
          <a:p>
            <a:r>
              <a:rPr lang="tr-TR" sz="1000" b="1" dirty="0"/>
              <a:t>Meslek Yüksekokulu</a:t>
            </a:r>
          </a:p>
        </p:txBody>
      </p:sp>
      <p:sp>
        <p:nvSpPr>
          <p:cNvPr id="35" name="Dikdörtgen 34"/>
          <p:cNvSpPr/>
          <p:nvPr/>
        </p:nvSpPr>
        <p:spPr>
          <a:xfrm>
            <a:off x="8130370" y="6086562"/>
            <a:ext cx="1955163" cy="400110"/>
          </a:xfrm>
          <a:prstGeom prst="rect">
            <a:avLst/>
          </a:prstGeom>
        </p:spPr>
        <p:txBody>
          <a:bodyPr wrap="square">
            <a:spAutoFit/>
          </a:bodyPr>
          <a:lstStyle/>
          <a:p>
            <a:r>
              <a:rPr lang="tr-TR" sz="1000" dirty="0"/>
              <a:t>Doç. Dr. Edin Güçlü SÖZER</a:t>
            </a:r>
          </a:p>
          <a:p>
            <a:r>
              <a:rPr lang="tr-TR" sz="1000" b="1" dirty="0"/>
              <a:t>Lisansüstü Eğitim Enstitüsü</a:t>
            </a:r>
          </a:p>
        </p:txBody>
      </p:sp>
      <p:sp>
        <p:nvSpPr>
          <p:cNvPr id="36" name="Dikdörtgen 35"/>
          <p:cNvSpPr/>
          <p:nvPr/>
        </p:nvSpPr>
        <p:spPr>
          <a:xfrm>
            <a:off x="6325566" y="6155812"/>
            <a:ext cx="1651257" cy="415498"/>
          </a:xfrm>
          <a:prstGeom prst="rect">
            <a:avLst/>
          </a:prstGeom>
        </p:spPr>
        <p:txBody>
          <a:bodyPr wrap="square">
            <a:spAutoFit/>
          </a:bodyPr>
          <a:lstStyle/>
          <a:p>
            <a:r>
              <a:rPr lang="tr-TR" sz="1000" dirty="0"/>
              <a:t>Doç. Dr. Naci MADANOĞLU</a:t>
            </a:r>
          </a:p>
          <a:p>
            <a:r>
              <a:rPr lang="tr-TR" sz="1000" b="1" dirty="0"/>
              <a:t>Konservatuvar</a:t>
            </a:r>
          </a:p>
        </p:txBody>
      </p:sp>
      <p:sp>
        <p:nvSpPr>
          <p:cNvPr id="72" name="Dikdörtgen 71"/>
          <p:cNvSpPr/>
          <p:nvPr/>
        </p:nvSpPr>
        <p:spPr>
          <a:xfrm>
            <a:off x="8136201" y="4282798"/>
            <a:ext cx="1757003" cy="553998"/>
          </a:xfrm>
          <a:prstGeom prst="rect">
            <a:avLst/>
          </a:prstGeom>
        </p:spPr>
        <p:txBody>
          <a:bodyPr wrap="square">
            <a:spAutoFit/>
          </a:bodyPr>
          <a:lstStyle/>
          <a:p>
            <a:r>
              <a:rPr lang="tr-TR" sz="1000" dirty="0"/>
              <a:t>Dr. Öğretim Üyesi Halil SOYAL</a:t>
            </a:r>
          </a:p>
          <a:p>
            <a:r>
              <a:rPr lang="tr-TR" sz="1000" b="1" dirty="0"/>
              <a:t>Sağlık Hizmetleri Meslek Yüksekokulu	</a:t>
            </a:r>
          </a:p>
        </p:txBody>
      </p:sp>
      <p:sp>
        <p:nvSpPr>
          <p:cNvPr id="25" name="Metin kutusu 24"/>
          <p:cNvSpPr txBox="1"/>
          <p:nvPr/>
        </p:nvSpPr>
        <p:spPr>
          <a:xfrm>
            <a:off x="7706899" y="2076598"/>
            <a:ext cx="1876626" cy="415498"/>
          </a:xfrm>
          <a:prstGeom prst="rect">
            <a:avLst/>
          </a:prstGeom>
          <a:noFill/>
        </p:spPr>
        <p:txBody>
          <a:bodyPr wrap="square" rtlCol="0">
            <a:spAutoFit/>
          </a:bodyPr>
          <a:lstStyle/>
          <a:p>
            <a:r>
              <a:rPr lang="sv-SE" sz="1000" dirty="0"/>
              <a:t>Prof. Dr. </a:t>
            </a:r>
            <a:r>
              <a:rPr lang="tr-TR" sz="1000" dirty="0"/>
              <a:t>Barkın BERK</a:t>
            </a:r>
          </a:p>
          <a:p>
            <a:r>
              <a:rPr lang="tr-TR" sz="1000" b="1" dirty="0"/>
              <a:t>Eczacılık Fakültesi</a:t>
            </a:r>
          </a:p>
        </p:txBody>
      </p:sp>
      <p:sp>
        <p:nvSpPr>
          <p:cNvPr id="21" name="Dikdörtgen 20">
            <a:extLst>
              <a:ext uri="{FF2B5EF4-FFF2-40B4-BE49-F238E27FC236}">
                <a16:creationId xmlns:a16="http://schemas.microsoft.com/office/drawing/2014/main" id="{F62CBDC6-1E4D-909B-1FA8-3C012E320912}"/>
              </a:ext>
            </a:extLst>
          </p:cNvPr>
          <p:cNvSpPr/>
          <p:nvPr/>
        </p:nvSpPr>
        <p:spPr>
          <a:xfrm>
            <a:off x="1215939" y="431691"/>
            <a:ext cx="606564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AKADEMİK BİRİM YÖNETİCİLERİ</a:t>
            </a:r>
            <a:endParaRPr lang="en-US" sz="2500" dirty="0">
              <a:solidFill>
                <a:schemeClr val="bg1"/>
              </a:solidFill>
              <a:latin typeface="Helvetica" panose="020B0604020202020204" pitchFamily="34" charset="0"/>
              <a:cs typeface="Helvetica" panose="020B0604020202020204" pitchFamily="34" charset="0"/>
            </a:endParaRPr>
          </a:p>
        </p:txBody>
      </p:sp>
      <p:sp>
        <p:nvSpPr>
          <p:cNvPr id="33" name="Aynı Kenardaki Köşeleri Yuvarlatılmış Dikdörtgen 32">
            <a:extLst>
              <a:ext uri="{FF2B5EF4-FFF2-40B4-BE49-F238E27FC236}">
                <a16:creationId xmlns:a16="http://schemas.microsoft.com/office/drawing/2014/main" id="{67306AE4-3E72-784E-A21D-655E815D67BA}"/>
              </a:ext>
            </a:extLst>
          </p:cNvPr>
          <p:cNvSpPr/>
          <p:nvPr/>
        </p:nvSpPr>
        <p:spPr>
          <a:xfrm>
            <a:off x="3743313" y="1332123"/>
            <a:ext cx="2129130" cy="412389"/>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34" name="Dikdörtgen 33">
            <a:extLst>
              <a:ext uri="{FF2B5EF4-FFF2-40B4-BE49-F238E27FC236}">
                <a16:creationId xmlns:a16="http://schemas.microsoft.com/office/drawing/2014/main" id="{F7DCD8E8-D441-C30D-1279-8C670D4CC9C4}"/>
              </a:ext>
            </a:extLst>
          </p:cNvPr>
          <p:cNvSpPr/>
          <p:nvPr/>
        </p:nvSpPr>
        <p:spPr>
          <a:xfrm>
            <a:off x="3598191" y="1364427"/>
            <a:ext cx="2419373"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FAKÜLTELER</a:t>
            </a:r>
          </a:p>
        </p:txBody>
      </p:sp>
      <p:pic>
        <p:nvPicPr>
          <p:cNvPr id="40" name="Resim 39">
            <a:extLst>
              <a:ext uri="{FF2B5EF4-FFF2-40B4-BE49-F238E27FC236}">
                <a16:creationId xmlns:a16="http://schemas.microsoft.com/office/drawing/2014/main" id="{E212D24C-10BC-1794-5BE4-3937B5392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32" y="1859359"/>
            <a:ext cx="1137514" cy="852377"/>
          </a:xfrm>
          <a:prstGeom prst="rect">
            <a:avLst/>
          </a:prstGeom>
        </p:spPr>
      </p:pic>
      <p:pic>
        <p:nvPicPr>
          <p:cNvPr id="42" name="Resim 41">
            <a:extLst>
              <a:ext uri="{FF2B5EF4-FFF2-40B4-BE49-F238E27FC236}">
                <a16:creationId xmlns:a16="http://schemas.microsoft.com/office/drawing/2014/main" id="{B0267BE7-0083-DAE5-C70B-FDE4FFE2E5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374" y="2809555"/>
            <a:ext cx="1137514" cy="852377"/>
          </a:xfrm>
          <a:prstGeom prst="rect">
            <a:avLst/>
          </a:prstGeom>
        </p:spPr>
      </p:pic>
      <p:pic>
        <p:nvPicPr>
          <p:cNvPr id="59" name="Resim 58">
            <a:extLst>
              <a:ext uri="{FF2B5EF4-FFF2-40B4-BE49-F238E27FC236}">
                <a16:creationId xmlns:a16="http://schemas.microsoft.com/office/drawing/2014/main" id="{B46A80A6-D9FA-79AC-6917-63C6FE898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269" y="3755339"/>
            <a:ext cx="1137514" cy="852377"/>
          </a:xfrm>
          <a:prstGeom prst="rect">
            <a:avLst/>
          </a:prstGeom>
        </p:spPr>
      </p:pic>
      <p:pic>
        <p:nvPicPr>
          <p:cNvPr id="61" name="Resim 60">
            <a:extLst>
              <a:ext uri="{FF2B5EF4-FFF2-40B4-BE49-F238E27FC236}">
                <a16:creationId xmlns:a16="http://schemas.microsoft.com/office/drawing/2014/main" id="{854A5409-47E4-E935-CEDF-57AE652E87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57" y="4701123"/>
            <a:ext cx="1134287" cy="849959"/>
          </a:xfrm>
          <a:prstGeom prst="rect">
            <a:avLst/>
          </a:prstGeom>
        </p:spPr>
      </p:pic>
      <p:pic>
        <p:nvPicPr>
          <p:cNvPr id="64" name="Resim 63">
            <a:extLst>
              <a:ext uri="{FF2B5EF4-FFF2-40B4-BE49-F238E27FC236}">
                <a16:creationId xmlns:a16="http://schemas.microsoft.com/office/drawing/2014/main" id="{18806589-B2F5-5592-7CAC-0CB3B0C76A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099" y="5651319"/>
            <a:ext cx="1123000" cy="841501"/>
          </a:xfrm>
          <a:prstGeom prst="rect">
            <a:avLst/>
          </a:prstGeom>
        </p:spPr>
      </p:pic>
      <p:pic>
        <p:nvPicPr>
          <p:cNvPr id="68" name="Resim 67">
            <a:extLst>
              <a:ext uri="{FF2B5EF4-FFF2-40B4-BE49-F238E27FC236}">
                <a16:creationId xmlns:a16="http://schemas.microsoft.com/office/drawing/2014/main" id="{D649A255-CA37-6D81-CB4F-0A07985471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9240" y="3763770"/>
            <a:ext cx="1124138" cy="842354"/>
          </a:xfrm>
          <a:prstGeom prst="rect">
            <a:avLst/>
          </a:prstGeom>
        </p:spPr>
      </p:pic>
      <p:pic>
        <p:nvPicPr>
          <p:cNvPr id="70" name="Resim 69">
            <a:extLst>
              <a:ext uri="{FF2B5EF4-FFF2-40B4-BE49-F238E27FC236}">
                <a16:creationId xmlns:a16="http://schemas.microsoft.com/office/drawing/2014/main" id="{39CF3888-706C-CC08-BDB2-B41D9F91C2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3949" y="4698705"/>
            <a:ext cx="1137514" cy="852377"/>
          </a:xfrm>
          <a:prstGeom prst="rect">
            <a:avLst/>
          </a:prstGeom>
        </p:spPr>
      </p:pic>
      <p:pic>
        <p:nvPicPr>
          <p:cNvPr id="74" name="Resim 73">
            <a:extLst>
              <a:ext uri="{FF2B5EF4-FFF2-40B4-BE49-F238E27FC236}">
                <a16:creationId xmlns:a16="http://schemas.microsoft.com/office/drawing/2014/main" id="{56207A2B-233C-7F8D-D26C-B65688A3B7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27929" y="5649675"/>
            <a:ext cx="1127386" cy="844788"/>
          </a:xfrm>
          <a:prstGeom prst="rect">
            <a:avLst/>
          </a:prstGeom>
        </p:spPr>
      </p:pic>
      <p:pic>
        <p:nvPicPr>
          <p:cNvPr id="82" name="Resim 81">
            <a:extLst>
              <a:ext uri="{FF2B5EF4-FFF2-40B4-BE49-F238E27FC236}">
                <a16:creationId xmlns:a16="http://schemas.microsoft.com/office/drawing/2014/main" id="{09581AE3-1B3E-B498-262A-B94FE99960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1331" y="1859359"/>
            <a:ext cx="1134310" cy="845597"/>
          </a:xfrm>
          <a:prstGeom prst="rect">
            <a:avLst/>
          </a:prstGeom>
        </p:spPr>
      </p:pic>
      <p:sp>
        <p:nvSpPr>
          <p:cNvPr id="83" name="Aynı Kenardaki Köşeleri Yuvarlatılmış Dikdörtgen 82">
            <a:extLst>
              <a:ext uri="{FF2B5EF4-FFF2-40B4-BE49-F238E27FC236}">
                <a16:creationId xmlns:a16="http://schemas.microsoft.com/office/drawing/2014/main" id="{477F816C-9CE4-67DC-DDC6-A912F2438ED4}"/>
              </a:ext>
            </a:extLst>
          </p:cNvPr>
          <p:cNvSpPr/>
          <p:nvPr/>
        </p:nvSpPr>
        <p:spPr>
          <a:xfrm>
            <a:off x="6429486" y="2891965"/>
            <a:ext cx="2918669"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4" name="Dikdörtgen 83">
            <a:extLst>
              <a:ext uri="{FF2B5EF4-FFF2-40B4-BE49-F238E27FC236}">
                <a16:creationId xmlns:a16="http://schemas.microsoft.com/office/drawing/2014/main" id="{DA05F311-2C97-A598-2ED4-B4C7EB58DAE5}"/>
              </a:ext>
            </a:extLst>
          </p:cNvPr>
          <p:cNvSpPr/>
          <p:nvPr/>
        </p:nvSpPr>
        <p:spPr>
          <a:xfrm>
            <a:off x="6429488" y="2915038"/>
            <a:ext cx="2904090"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MESLEK YÜKSEKOKULLARI</a:t>
            </a:r>
          </a:p>
        </p:txBody>
      </p:sp>
      <p:sp>
        <p:nvSpPr>
          <p:cNvPr id="2" name="Aynı Kenardaki Köşeleri Yuvarlatılmış Dikdörtgen 1">
            <a:extLst>
              <a:ext uri="{FF2B5EF4-FFF2-40B4-BE49-F238E27FC236}">
                <a16:creationId xmlns:a16="http://schemas.microsoft.com/office/drawing/2014/main" id="{3261A0B3-816B-5B97-B0C7-3B783F132DF6}"/>
              </a:ext>
            </a:extLst>
          </p:cNvPr>
          <p:cNvSpPr/>
          <p:nvPr/>
        </p:nvSpPr>
        <p:spPr>
          <a:xfrm>
            <a:off x="6423322" y="4836598"/>
            <a:ext cx="1445339" cy="276999"/>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F1310210-C4B7-5CE3-EDD1-D09DC194F457}"/>
              </a:ext>
            </a:extLst>
          </p:cNvPr>
          <p:cNvSpPr/>
          <p:nvPr/>
        </p:nvSpPr>
        <p:spPr>
          <a:xfrm>
            <a:off x="6368276" y="4849064"/>
            <a:ext cx="1561286" cy="276999"/>
          </a:xfrm>
          <a:prstGeom prst="rect">
            <a:avLst/>
          </a:prstGeom>
        </p:spPr>
        <p:txBody>
          <a:bodyPr wrap="square">
            <a:spAutoFit/>
          </a:bodyPr>
          <a:lstStyle/>
          <a:p>
            <a:pPr algn="ctr"/>
            <a:r>
              <a:rPr lang="tr-TR" sz="1200" dirty="0">
                <a:solidFill>
                  <a:schemeClr val="bg1"/>
                </a:solidFill>
                <a:latin typeface="Helvetica" panose="020B0604020202020204" pitchFamily="34" charset="0"/>
                <a:cs typeface="Helvetica" panose="020B0604020202020204" pitchFamily="34" charset="0"/>
              </a:rPr>
              <a:t>KONSERVATUVAR</a:t>
            </a:r>
          </a:p>
        </p:txBody>
      </p:sp>
      <p:sp>
        <p:nvSpPr>
          <p:cNvPr id="4" name="Aynı Kenardaki Köşeleri Yuvarlatılmış Dikdörtgen 3">
            <a:extLst>
              <a:ext uri="{FF2B5EF4-FFF2-40B4-BE49-F238E27FC236}">
                <a16:creationId xmlns:a16="http://schemas.microsoft.com/office/drawing/2014/main" id="{8CF712E2-4B46-923F-A774-6242B9F19582}"/>
              </a:ext>
            </a:extLst>
          </p:cNvPr>
          <p:cNvSpPr/>
          <p:nvPr/>
        </p:nvSpPr>
        <p:spPr>
          <a:xfrm>
            <a:off x="8217457" y="4818205"/>
            <a:ext cx="1058291" cy="276999"/>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7841DD99-A50B-930D-F2F9-A26845906036}"/>
              </a:ext>
            </a:extLst>
          </p:cNvPr>
          <p:cNvSpPr/>
          <p:nvPr/>
        </p:nvSpPr>
        <p:spPr>
          <a:xfrm>
            <a:off x="8159625" y="4831647"/>
            <a:ext cx="1173953" cy="276999"/>
          </a:xfrm>
          <a:prstGeom prst="rect">
            <a:avLst/>
          </a:prstGeom>
        </p:spPr>
        <p:txBody>
          <a:bodyPr wrap="square">
            <a:spAutoFit/>
          </a:bodyPr>
          <a:lstStyle/>
          <a:p>
            <a:pPr algn="ctr"/>
            <a:r>
              <a:rPr lang="tr-TR" sz="1200" dirty="0">
                <a:solidFill>
                  <a:schemeClr val="bg1"/>
                </a:solidFill>
                <a:latin typeface="Helvetica" panose="020B0604020202020204" pitchFamily="34" charset="0"/>
                <a:cs typeface="Helvetica" panose="020B0604020202020204" pitchFamily="34" charset="0"/>
              </a:rPr>
              <a:t>ENSTİTÜ</a:t>
            </a:r>
          </a:p>
        </p:txBody>
      </p:sp>
      <p:pic>
        <p:nvPicPr>
          <p:cNvPr id="15" name="Resim 14">
            <a:extLst>
              <a:ext uri="{FF2B5EF4-FFF2-40B4-BE49-F238E27FC236}">
                <a16:creationId xmlns:a16="http://schemas.microsoft.com/office/drawing/2014/main" id="{93C1FDB4-84D6-B20A-E3AD-850DBAEDB9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17457" y="3302175"/>
            <a:ext cx="1132784" cy="880904"/>
          </a:xfrm>
          <a:prstGeom prst="rect">
            <a:avLst/>
          </a:prstGeom>
        </p:spPr>
      </p:pic>
      <p:pic>
        <p:nvPicPr>
          <p:cNvPr id="19" name="Resim 18">
            <a:extLst>
              <a:ext uri="{FF2B5EF4-FFF2-40B4-BE49-F238E27FC236}">
                <a16:creationId xmlns:a16="http://schemas.microsoft.com/office/drawing/2014/main" id="{B406FAB8-3487-AE63-6FB7-89AEDAFB5A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9487" y="3337797"/>
            <a:ext cx="1136938" cy="851946"/>
          </a:xfrm>
          <a:prstGeom prst="rect">
            <a:avLst/>
          </a:prstGeom>
        </p:spPr>
      </p:pic>
      <p:pic>
        <p:nvPicPr>
          <p:cNvPr id="28" name="Resim 27">
            <a:extLst>
              <a:ext uri="{FF2B5EF4-FFF2-40B4-BE49-F238E27FC236}">
                <a16:creationId xmlns:a16="http://schemas.microsoft.com/office/drawing/2014/main" id="{6D7EF089-3ECA-4499-5B46-B36823E705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29675" y="5218695"/>
            <a:ext cx="1126982" cy="844485"/>
          </a:xfrm>
          <a:prstGeom prst="rect">
            <a:avLst/>
          </a:prstGeom>
        </p:spPr>
      </p:pic>
      <p:pic>
        <p:nvPicPr>
          <p:cNvPr id="30" name="Resim 29">
            <a:extLst>
              <a:ext uri="{FF2B5EF4-FFF2-40B4-BE49-F238E27FC236}">
                <a16:creationId xmlns:a16="http://schemas.microsoft.com/office/drawing/2014/main" id="{490938A0-58B6-9E72-65E4-BD8ECFE3A8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1879" y="5218695"/>
            <a:ext cx="1126277" cy="843957"/>
          </a:xfrm>
          <a:prstGeom prst="rect">
            <a:avLst/>
          </a:prstGeom>
        </p:spPr>
      </p:pic>
      <p:pic>
        <p:nvPicPr>
          <p:cNvPr id="9" name="Resim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8726" y="1864567"/>
            <a:ext cx="1120518" cy="840389"/>
          </a:xfrm>
          <a:prstGeom prst="rect">
            <a:avLst/>
          </a:prstGeom>
        </p:spPr>
      </p:pic>
      <p:pic>
        <p:nvPicPr>
          <p:cNvPr id="11" name="Resim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27929" y="2809555"/>
            <a:ext cx="1125449" cy="804526"/>
          </a:xfrm>
          <a:prstGeom prst="rect">
            <a:avLst/>
          </a:prstGeom>
        </p:spPr>
      </p:pic>
    </p:spTree>
    <p:extLst>
      <p:ext uri="{BB962C8B-B14F-4D97-AF65-F5344CB8AC3E}">
        <p14:creationId xmlns:p14="http://schemas.microsoft.com/office/powerpoint/2010/main" val="3383399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 name="Resim 117">
            <a:extLst>
              <a:ext uri="{FF2B5EF4-FFF2-40B4-BE49-F238E27FC236}">
                <a16:creationId xmlns:a16="http://schemas.microsoft.com/office/drawing/2014/main" id="{A79B4F60-4F33-169F-9B87-9D7D90A15C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51" y="-17487"/>
            <a:ext cx="9906000" cy="6858000"/>
          </a:xfrm>
          <a:prstGeom prst="rect">
            <a:avLst/>
          </a:prstGeom>
        </p:spPr>
      </p:pic>
      <p:sp>
        <p:nvSpPr>
          <p:cNvPr id="13" name="Dikdörtgen 12"/>
          <p:cNvSpPr/>
          <p:nvPr/>
        </p:nvSpPr>
        <p:spPr>
          <a:xfrm>
            <a:off x="8838931" y="4248477"/>
            <a:ext cx="1104627" cy="507831"/>
          </a:xfrm>
          <a:prstGeom prst="rect">
            <a:avLst/>
          </a:prstGeom>
        </p:spPr>
        <p:txBody>
          <a:bodyPr wrap="square">
            <a:spAutoFit/>
          </a:bodyPr>
          <a:lstStyle/>
          <a:p>
            <a:pPr algn="ctr"/>
            <a:r>
              <a:rPr lang="tr-TR" sz="900" dirty="0"/>
              <a:t>Mustafa İsmail TUFAN</a:t>
            </a:r>
          </a:p>
          <a:p>
            <a:pPr algn="ctr"/>
            <a:r>
              <a:rPr lang="tr-TR" sz="900" b="1" dirty="0"/>
              <a:t>Bilgi İşlem Müdürü</a:t>
            </a:r>
          </a:p>
        </p:txBody>
      </p:sp>
      <p:sp>
        <p:nvSpPr>
          <p:cNvPr id="16" name="Dikdörtgen 15"/>
          <p:cNvSpPr/>
          <p:nvPr/>
        </p:nvSpPr>
        <p:spPr>
          <a:xfrm>
            <a:off x="1026262" y="6011781"/>
            <a:ext cx="1292671" cy="369332"/>
          </a:xfrm>
          <a:prstGeom prst="rect">
            <a:avLst/>
          </a:prstGeom>
        </p:spPr>
        <p:txBody>
          <a:bodyPr wrap="square">
            <a:spAutoFit/>
          </a:bodyPr>
          <a:lstStyle/>
          <a:p>
            <a:pPr algn="ctr"/>
            <a:r>
              <a:rPr lang="tr-TR" sz="900" dirty="0"/>
              <a:t>Fatma Sebla UZUNTEPE</a:t>
            </a:r>
          </a:p>
          <a:p>
            <a:pPr algn="ctr"/>
            <a:r>
              <a:rPr lang="tr-TR" sz="900" b="1" dirty="0"/>
              <a:t>Öğrenci Dekanı</a:t>
            </a:r>
          </a:p>
        </p:txBody>
      </p:sp>
      <p:sp>
        <p:nvSpPr>
          <p:cNvPr id="22" name="Dikdörtgen 21"/>
          <p:cNvSpPr/>
          <p:nvPr/>
        </p:nvSpPr>
        <p:spPr>
          <a:xfrm>
            <a:off x="2214579" y="6026378"/>
            <a:ext cx="1405257" cy="369332"/>
          </a:xfrm>
          <a:prstGeom prst="rect">
            <a:avLst/>
          </a:prstGeom>
        </p:spPr>
        <p:txBody>
          <a:bodyPr wrap="square">
            <a:spAutoFit/>
          </a:bodyPr>
          <a:lstStyle/>
          <a:p>
            <a:pPr algn="ctr"/>
            <a:r>
              <a:rPr lang="tr-TR" sz="900" dirty="0"/>
              <a:t>Peren YÖRÜK</a:t>
            </a:r>
          </a:p>
          <a:p>
            <a:pPr algn="ctr"/>
            <a:r>
              <a:rPr lang="tr-TR" sz="900" b="1" dirty="0"/>
              <a:t>Kariyer Merkezi Müdürü</a:t>
            </a:r>
          </a:p>
        </p:txBody>
      </p:sp>
      <p:sp>
        <p:nvSpPr>
          <p:cNvPr id="23" name="Dikdörtgen 22"/>
          <p:cNvSpPr/>
          <p:nvPr/>
        </p:nvSpPr>
        <p:spPr>
          <a:xfrm>
            <a:off x="3535796" y="6026378"/>
            <a:ext cx="1127640" cy="369332"/>
          </a:xfrm>
          <a:prstGeom prst="rect">
            <a:avLst/>
          </a:prstGeom>
        </p:spPr>
        <p:txBody>
          <a:bodyPr wrap="square">
            <a:spAutoFit/>
          </a:bodyPr>
          <a:lstStyle/>
          <a:p>
            <a:pPr algn="ctr"/>
            <a:r>
              <a:rPr lang="tr-TR" sz="900" dirty="0"/>
              <a:t>Kenan ÖZTOP</a:t>
            </a:r>
          </a:p>
          <a:p>
            <a:pPr algn="ctr"/>
            <a:r>
              <a:rPr lang="tr-TR" sz="900" b="1" dirty="0"/>
              <a:t>Kütüphane Müdürü</a:t>
            </a:r>
          </a:p>
        </p:txBody>
      </p:sp>
      <p:sp>
        <p:nvSpPr>
          <p:cNvPr id="24" name="Dikdörtgen 23"/>
          <p:cNvSpPr/>
          <p:nvPr/>
        </p:nvSpPr>
        <p:spPr>
          <a:xfrm>
            <a:off x="5669437" y="6011781"/>
            <a:ext cx="1127640" cy="507831"/>
          </a:xfrm>
          <a:prstGeom prst="rect">
            <a:avLst/>
          </a:prstGeom>
        </p:spPr>
        <p:txBody>
          <a:bodyPr wrap="square">
            <a:spAutoFit/>
          </a:bodyPr>
          <a:lstStyle/>
          <a:p>
            <a:pPr algn="ctr"/>
            <a:r>
              <a:rPr lang="tr-TR" sz="900" dirty="0"/>
              <a:t>Ceren ÖZÇELİK</a:t>
            </a:r>
          </a:p>
          <a:p>
            <a:pPr algn="ctr"/>
            <a:r>
              <a:rPr lang="tr-TR" sz="900" b="1" dirty="0"/>
              <a:t>Yazı </a:t>
            </a:r>
            <a:r>
              <a:rPr lang="tr-TR" sz="900" b="1" dirty="0" smtClean="0"/>
              <a:t>İşleri ve Arşiv </a:t>
            </a:r>
            <a:r>
              <a:rPr lang="tr-TR" sz="900" b="1" dirty="0"/>
              <a:t>Müdürü</a:t>
            </a:r>
          </a:p>
        </p:txBody>
      </p:sp>
      <p:sp>
        <p:nvSpPr>
          <p:cNvPr id="34" name="Dikdörtgen 33"/>
          <p:cNvSpPr/>
          <p:nvPr/>
        </p:nvSpPr>
        <p:spPr>
          <a:xfrm>
            <a:off x="4538678" y="6021017"/>
            <a:ext cx="1321963" cy="507831"/>
          </a:xfrm>
          <a:prstGeom prst="rect">
            <a:avLst/>
          </a:prstGeom>
        </p:spPr>
        <p:txBody>
          <a:bodyPr wrap="square">
            <a:spAutoFit/>
          </a:bodyPr>
          <a:lstStyle/>
          <a:p>
            <a:pPr algn="ctr"/>
            <a:r>
              <a:rPr lang="tr-TR" sz="900" dirty="0"/>
              <a:t>Mustafa Gani ERTÜRK</a:t>
            </a:r>
          </a:p>
          <a:p>
            <a:pPr algn="ctr"/>
            <a:r>
              <a:rPr lang="tr-TR" sz="900" b="1" dirty="0"/>
              <a:t>Yapı ve Teknik Hizmetler Müdürü</a:t>
            </a:r>
          </a:p>
        </p:txBody>
      </p:sp>
      <p:pic>
        <p:nvPicPr>
          <p:cNvPr id="57" name="Picture 2" descr="O:\HR\09-OZLUK ISLERI\PERSONEL KART\RESIMLER\OKAN-FOTOGRAFLAR\web-personel-fotograf\Bilgi İşlem\mustafa.tufa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76"/>
          <a:stretch/>
        </p:blipFill>
        <p:spPr bwMode="auto">
          <a:xfrm>
            <a:off x="8972608" y="3376668"/>
            <a:ext cx="788124" cy="81144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9" name="Dikdörtgen 68"/>
          <p:cNvSpPr/>
          <p:nvPr/>
        </p:nvSpPr>
        <p:spPr>
          <a:xfrm>
            <a:off x="6815866" y="6026378"/>
            <a:ext cx="1040188" cy="369332"/>
          </a:xfrm>
          <a:prstGeom prst="rect">
            <a:avLst/>
          </a:prstGeom>
        </p:spPr>
        <p:txBody>
          <a:bodyPr wrap="square">
            <a:spAutoFit/>
          </a:bodyPr>
          <a:lstStyle/>
          <a:p>
            <a:pPr algn="ctr"/>
            <a:r>
              <a:rPr lang="tr-TR" sz="900" dirty="0"/>
              <a:t>Işıl BATMAZ</a:t>
            </a:r>
          </a:p>
          <a:p>
            <a:pPr algn="ctr"/>
            <a:r>
              <a:rPr lang="tr-TR" sz="900" b="1" dirty="0"/>
              <a:t>Hukuk Müşaviri</a:t>
            </a:r>
          </a:p>
        </p:txBody>
      </p:sp>
      <p:sp>
        <p:nvSpPr>
          <p:cNvPr id="74" name="Dikdörtgen 73"/>
          <p:cNvSpPr/>
          <p:nvPr/>
        </p:nvSpPr>
        <p:spPr>
          <a:xfrm>
            <a:off x="6548771" y="4278385"/>
            <a:ext cx="1204826" cy="507831"/>
          </a:xfrm>
          <a:prstGeom prst="rect">
            <a:avLst/>
          </a:prstGeom>
        </p:spPr>
        <p:txBody>
          <a:bodyPr wrap="square">
            <a:spAutoFit/>
          </a:bodyPr>
          <a:lstStyle/>
          <a:p>
            <a:pPr algn="ctr">
              <a:defRPr/>
            </a:pPr>
            <a:r>
              <a:rPr lang="tr-TR" sz="900" dirty="0" smtClean="0"/>
              <a:t>Sema SÜRER</a:t>
            </a:r>
            <a:endParaRPr lang="tr-TR" sz="900" dirty="0"/>
          </a:p>
          <a:p>
            <a:pPr algn="ctr"/>
            <a:r>
              <a:rPr lang="tr-TR" sz="900" b="1" dirty="0"/>
              <a:t>Uluslararası </a:t>
            </a:r>
            <a:r>
              <a:rPr lang="tr-TR" sz="900" b="1" dirty="0" smtClean="0"/>
              <a:t>Öğrenciler Müdür </a:t>
            </a:r>
            <a:r>
              <a:rPr lang="tr-TR" sz="900" b="1" dirty="0"/>
              <a:t>V.</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4576" y="5156873"/>
            <a:ext cx="731718" cy="809561"/>
          </a:xfrm>
          <a:prstGeom prst="rect">
            <a:avLst/>
          </a:prstGeom>
        </p:spPr>
      </p:pic>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8079" y="5156873"/>
            <a:ext cx="723163" cy="823809"/>
          </a:xfrm>
          <a:prstGeom prst="rect">
            <a:avLst/>
          </a:prstGeom>
        </p:spPr>
      </p:pic>
      <p:sp>
        <p:nvSpPr>
          <p:cNvPr id="10" name="Dikdörtgen 9">
            <a:extLst>
              <a:ext uri="{FF2B5EF4-FFF2-40B4-BE49-F238E27FC236}">
                <a16:creationId xmlns:a16="http://schemas.microsoft.com/office/drawing/2014/main" id="{94534D99-9694-EC14-7563-1DA7E7731414}"/>
              </a:ext>
            </a:extLst>
          </p:cNvPr>
          <p:cNvSpPr/>
          <p:nvPr/>
        </p:nvSpPr>
        <p:spPr>
          <a:xfrm>
            <a:off x="1215939" y="431691"/>
            <a:ext cx="5299161"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İDARİ BİRİM YÖNETİCİLERİ</a:t>
            </a:r>
            <a:endParaRPr lang="en-US" sz="2500" dirty="0">
              <a:solidFill>
                <a:schemeClr val="bg1"/>
              </a:solidFill>
              <a:latin typeface="Helvetica" panose="020B0604020202020204" pitchFamily="34" charset="0"/>
              <a:cs typeface="Helvetica" panose="020B0604020202020204" pitchFamily="34" charset="0"/>
            </a:endParaRPr>
          </a:p>
        </p:txBody>
      </p:sp>
      <p:pic>
        <p:nvPicPr>
          <p:cNvPr id="12" name="Resim 11">
            <a:extLst>
              <a:ext uri="{FF2B5EF4-FFF2-40B4-BE49-F238E27FC236}">
                <a16:creationId xmlns:a16="http://schemas.microsoft.com/office/drawing/2014/main" id="{E9DC554F-A659-905C-0D24-615B8B23F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2645" y="1503001"/>
            <a:ext cx="1683145" cy="1261238"/>
          </a:xfrm>
          <a:prstGeom prst="rect">
            <a:avLst/>
          </a:prstGeom>
        </p:spPr>
      </p:pic>
      <p:pic>
        <p:nvPicPr>
          <p:cNvPr id="14" name="Resim 13">
            <a:extLst>
              <a:ext uri="{FF2B5EF4-FFF2-40B4-BE49-F238E27FC236}">
                <a16:creationId xmlns:a16="http://schemas.microsoft.com/office/drawing/2014/main" id="{BABB8C0F-805D-5BCC-567A-A5E2A22CF4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3597" y="1527023"/>
            <a:ext cx="1654123" cy="1239491"/>
          </a:xfrm>
          <a:prstGeom prst="rect">
            <a:avLst/>
          </a:prstGeom>
        </p:spPr>
      </p:pic>
      <p:pic>
        <p:nvPicPr>
          <p:cNvPr id="41" name="Resim 40">
            <a:extLst>
              <a:ext uri="{FF2B5EF4-FFF2-40B4-BE49-F238E27FC236}">
                <a16:creationId xmlns:a16="http://schemas.microsoft.com/office/drawing/2014/main" id="{D12282BD-695C-83BC-DA7A-4F65FA8853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9555" y="1372703"/>
            <a:ext cx="1660878" cy="1244551"/>
          </a:xfrm>
          <a:prstGeom prst="rect">
            <a:avLst/>
          </a:prstGeom>
        </p:spPr>
      </p:pic>
      <p:sp>
        <p:nvSpPr>
          <p:cNvPr id="45" name="Metin kutusu 44">
            <a:extLst>
              <a:ext uri="{FF2B5EF4-FFF2-40B4-BE49-F238E27FC236}">
                <a16:creationId xmlns:a16="http://schemas.microsoft.com/office/drawing/2014/main" id="{5F8C7FCC-4A5A-EBBE-9C81-E248EFC3D3A2}"/>
              </a:ext>
            </a:extLst>
          </p:cNvPr>
          <p:cNvSpPr txBox="1"/>
          <p:nvPr/>
        </p:nvSpPr>
        <p:spPr>
          <a:xfrm>
            <a:off x="4291474" y="2630771"/>
            <a:ext cx="1372175" cy="369332"/>
          </a:xfrm>
          <a:prstGeom prst="rect">
            <a:avLst/>
          </a:prstGeom>
          <a:noFill/>
        </p:spPr>
        <p:txBody>
          <a:bodyPr wrap="square" rtlCol="0">
            <a:spAutoFit/>
          </a:bodyPr>
          <a:lstStyle/>
          <a:p>
            <a:pPr algn="ctr"/>
            <a:r>
              <a:rPr lang="tr-TR" sz="900" dirty="0"/>
              <a:t>Orhan TUNÇ</a:t>
            </a:r>
          </a:p>
          <a:p>
            <a:pPr algn="ctr"/>
            <a:r>
              <a:rPr lang="tr-TR" sz="900" b="1" dirty="0"/>
              <a:t>Genel Sekreter</a:t>
            </a:r>
          </a:p>
        </p:txBody>
      </p:sp>
      <p:sp>
        <p:nvSpPr>
          <p:cNvPr id="50" name="Metin kutusu 49">
            <a:extLst>
              <a:ext uri="{FF2B5EF4-FFF2-40B4-BE49-F238E27FC236}">
                <a16:creationId xmlns:a16="http://schemas.microsoft.com/office/drawing/2014/main" id="{05F67D15-4052-8B3B-226C-1C2705E672ED}"/>
              </a:ext>
            </a:extLst>
          </p:cNvPr>
          <p:cNvSpPr txBox="1"/>
          <p:nvPr/>
        </p:nvSpPr>
        <p:spPr>
          <a:xfrm>
            <a:off x="2321547" y="2766514"/>
            <a:ext cx="1696470" cy="369332"/>
          </a:xfrm>
          <a:prstGeom prst="rect">
            <a:avLst/>
          </a:prstGeom>
          <a:noFill/>
        </p:spPr>
        <p:txBody>
          <a:bodyPr wrap="square" rtlCol="0">
            <a:spAutoFit/>
          </a:bodyPr>
          <a:lstStyle/>
          <a:p>
            <a:pPr algn="ctr">
              <a:defRPr/>
            </a:pPr>
            <a:r>
              <a:rPr lang="tr-TR" sz="900" dirty="0">
                <a:solidFill>
                  <a:prstClr val="black"/>
                </a:solidFill>
                <a:latin typeface="Calibri"/>
              </a:rPr>
              <a:t>Burhanettin DEMİRCİ</a:t>
            </a:r>
          </a:p>
          <a:p>
            <a:pPr algn="ctr">
              <a:defRPr/>
            </a:pPr>
            <a:r>
              <a:rPr lang="tr-TR" sz="900" b="1" dirty="0">
                <a:solidFill>
                  <a:prstClr val="black"/>
                </a:solidFill>
                <a:latin typeface="Calibri"/>
              </a:rPr>
              <a:t>Genel Sekreter Yardımcısı</a:t>
            </a:r>
          </a:p>
        </p:txBody>
      </p:sp>
      <p:sp>
        <p:nvSpPr>
          <p:cNvPr id="51" name="Metin kutusu 50">
            <a:extLst>
              <a:ext uri="{FF2B5EF4-FFF2-40B4-BE49-F238E27FC236}">
                <a16:creationId xmlns:a16="http://schemas.microsoft.com/office/drawing/2014/main" id="{2E62E62A-5C21-1746-4DFD-AB47EE8CA6C5}"/>
              </a:ext>
            </a:extLst>
          </p:cNvPr>
          <p:cNvSpPr txBox="1"/>
          <p:nvPr/>
        </p:nvSpPr>
        <p:spPr>
          <a:xfrm>
            <a:off x="6152461" y="2766514"/>
            <a:ext cx="1575732" cy="369332"/>
          </a:xfrm>
          <a:prstGeom prst="rect">
            <a:avLst/>
          </a:prstGeom>
          <a:noFill/>
        </p:spPr>
        <p:txBody>
          <a:bodyPr wrap="square" rtlCol="0">
            <a:spAutoFit/>
          </a:bodyPr>
          <a:lstStyle/>
          <a:p>
            <a:pPr algn="ctr">
              <a:defRPr/>
            </a:pPr>
            <a:r>
              <a:rPr lang="tr-TR" sz="900" dirty="0">
                <a:latin typeface="Calibri"/>
              </a:rPr>
              <a:t>Nilgün DENİZ KORKMAZ</a:t>
            </a:r>
          </a:p>
          <a:p>
            <a:pPr algn="ctr">
              <a:defRPr/>
            </a:pPr>
            <a:r>
              <a:rPr lang="tr-TR" sz="900" b="1" dirty="0">
                <a:latin typeface="Calibri"/>
              </a:rPr>
              <a:t>Genel Sekreter </a:t>
            </a:r>
            <a:r>
              <a:rPr lang="tr-TR" sz="900" b="1" dirty="0" smtClean="0">
                <a:latin typeface="Calibri"/>
              </a:rPr>
              <a:t>Yardımcısı</a:t>
            </a:r>
            <a:endParaRPr lang="tr-TR" sz="900" b="1" dirty="0">
              <a:latin typeface="Calibri"/>
            </a:endParaRPr>
          </a:p>
        </p:txBody>
      </p:sp>
      <p:sp>
        <p:nvSpPr>
          <p:cNvPr id="52" name="Metin kutusu 51">
            <a:extLst>
              <a:ext uri="{FF2B5EF4-FFF2-40B4-BE49-F238E27FC236}">
                <a16:creationId xmlns:a16="http://schemas.microsoft.com/office/drawing/2014/main" id="{DA5BCEB3-0B91-2FCF-7DE1-97E92FB195C4}"/>
              </a:ext>
            </a:extLst>
          </p:cNvPr>
          <p:cNvSpPr txBox="1"/>
          <p:nvPr/>
        </p:nvSpPr>
        <p:spPr>
          <a:xfrm>
            <a:off x="945858" y="4294319"/>
            <a:ext cx="1120918" cy="369332"/>
          </a:xfrm>
          <a:prstGeom prst="rect">
            <a:avLst/>
          </a:prstGeom>
          <a:noFill/>
        </p:spPr>
        <p:txBody>
          <a:bodyPr wrap="square" rtlCol="0">
            <a:spAutoFit/>
          </a:bodyPr>
          <a:lstStyle/>
          <a:p>
            <a:pPr algn="ctr">
              <a:defRPr/>
            </a:pPr>
            <a:r>
              <a:rPr lang="tr-TR" sz="900" dirty="0">
                <a:solidFill>
                  <a:prstClr val="black"/>
                </a:solidFill>
                <a:latin typeface="Calibri"/>
              </a:rPr>
              <a:t>Emine Banu ÇELEBİ</a:t>
            </a:r>
          </a:p>
          <a:p>
            <a:pPr algn="ctr">
              <a:defRPr/>
            </a:pPr>
            <a:r>
              <a:rPr lang="tr-TR" sz="900" b="1" dirty="0">
                <a:solidFill>
                  <a:prstClr val="black"/>
                </a:solidFill>
                <a:latin typeface="Calibri"/>
              </a:rPr>
              <a:t>Mali İşler Müdürü</a:t>
            </a:r>
          </a:p>
        </p:txBody>
      </p:sp>
      <p:sp>
        <p:nvSpPr>
          <p:cNvPr id="66" name="Metin kutusu 65">
            <a:extLst>
              <a:ext uri="{FF2B5EF4-FFF2-40B4-BE49-F238E27FC236}">
                <a16:creationId xmlns:a16="http://schemas.microsoft.com/office/drawing/2014/main" id="{A637EF34-EA8B-6FBC-340E-90890BCF91B3}"/>
              </a:ext>
            </a:extLst>
          </p:cNvPr>
          <p:cNvSpPr txBox="1"/>
          <p:nvPr/>
        </p:nvSpPr>
        <p:spPr>
          <a:xfrm>
            <a:off x="2036482" y="4263189"/>
            <a:ext cx="1142640" cy="507831"/>
          </a:xfrm>
          <a:prstGeom prst="rect">
            <a:avLst/>
          </a:prstGeom>
          <a:noFill/>
        </p:spPr>
        <p:txBody>
          <a:bodyPr wrap="square" rtlCol="0">
            <a:spAutoFit/>
          </a:bodyPr>
          <a:lstStyle/>
          <a:p>
            <a:pPr algn="ctr">
              <a:defRPr/>
            </a:pPr>
            <a:r>
              <a:rPr lang="tr-TR" sz="900" dirty="0">
                <a:solidFill>
                  <a:prstClr val="black"/>
                </a:solidFill>
                <a:latin typeface="Calibri"/>
              </a:rPr>
              <a:t>ELİF ÜNYAY</a:t>
            </a:r>
          </a:p>
          <a:p>
            <a:pPr algn="ctr">
              <a:defRPr/>
            </a:pPr>
            <a:r>
              <a:rPr lang="tr-TR" sz="900" b="1" dirty="0">
                <a:solidFill>
                  <a:prstClr val="black"/>
                </a:solidFill>
                <a:latin typeface="Calibri"/>
              </a:rPr>
              <a:t>Kurumsal İletişim Müdürü</a:t>
            </a:r>
            <a:endParaRPr lang="tr-TR" sz="900" dirty="0">
              <a:solidFill>
                <a:prstClr val="black"/>
              </a:solidFill>
              <a:latin typeface="Calibri"/>
            </a:endParaRPr>
          </a:p>
        </p:txBody>
      </p:sp>
      <p:sp>
        <p:nvSpPr>
          <p:cNvPr id="68" name="Metin kutusu 67">
            <a:extLst>
              <a:ext uri="{FF2B5EF4-FFF2-40B4-BE49-F238E27FC236}">
                <a16:creationId xmlns:a16="http://schemas.microsoft.com/office/drawing/2014/main" id="{67551A4D-EEAF-C8FA-1386-D40E225D010F}"/>
              </a:ext>
            </a:extLst>
          </p:cNvPr>
          <p:cNvSpPr txBox="1"/>
          <p:nvPr/>
        </p:nvSpPr>
        <p:spPr>
          <a:xfrm>
            <a:off x="3063364" y="4231604"/>
            <a:ext cx="1371825" cy="507831"/>
          </a:xfrm>
          <a:prstGeom prst="rect">
            <a:avLst/>
          </a:prstGeom>
          <a:noFill/>
        </p:spPr>
        <p:txBody>
          <a:bodyPr wrap="square" rtlCol="0">
            <a:spAutoFit/>
          </a:bodyPr>
          <a:lstStyle/>
          <a:p>
            <a:pPr algn="ctr">
              <a:defRPr/>
            </a:pPr>
            <a:r>
              <a:rPr lang="tr-TR" sz="900" dirty="0">
                <a:solidFill>
                  <a:prstClr val="black"/>
                </a:solidFill>
                <a:latin typeface="Calibri"/>
              </a:rPr>
              <a:t>Emel KOÇ</a:t>
            </a:r>
          </a:p>
          <a:p>
            <a:pPr algn="ctr">
              <a:defRPr/>
            </a:pPr>
            <a:r>
              <a:rPr lang="tr-TR" sz="900" b="1" dirty="0">
                <a:solidFill>
                  <a:prstClr val="black"/>
                </a:solidFill>
                <a:latin typeface="Calibri"/>
              </a:rPr>
              <a:t>Öğrenme </a:t>
            </a:r>
            <a:r>
              <a:rPr lang="tr-TR" sz="900" b="1" dirty="0" err="1">
                <a:solidFill>
                  <a:prstClr val="black"/>
                </a:solidFill>
                <a:latin typeface="Calibri"/>
              </a:rPr>
              <a:t>Uyg</a:t>
            </a:r>
            <a:r>
              <a:rPr lang="tr-TR" sz="900" b="1" dirty="0">
                <a:solidFill>
                  <a:prstClr val="black"/>
                </a:solidFill>
                <a:latin typeface="Calibri"/>
              </a:rPr>
              <a:t>. ve Arş. Merkezi Müdürü</a:t>
            </a:r>
          </a:p>
        </p:txBody>
      </p:sp>
      <p:sp>
        <p:nvSpPr>
          <p:cNvPr id="83" name="Metin kutusu 82">
            <a:extLst>
              <a:ext uri="{FF2B5EF4-FFF2-40B4-BE49-F238E27FC236}">
                <a16:creationId xmlns:a16="http://schemas.microsoft.com/office/drawing/2014/main" id="{8028C86E-7569-43AA-CDDC-1E08AD6151ED}"/>
              </a:ext>
            </a:extLst>
          </p:cNvPr>
          <p:cNvSpPr txBox="1"/>
          <p:nvPr/>
        </p:nvSpPr>
        <p:spPr>
          <a:xfrm>
            <a:off x="4224158" y="4294319"/>
            <a:ext cx="1238288" cy="507831"/>
          </a:xfrm>
          <a:prstGeom prst="rect">
            <a:avLst/>
          </a:prstGeom>
          <a:noFill/>
        </p:spPr>
        <p:txBody>
          <a:bodyPr wrap="square" rtlCol="0">
            <a:spAutoFit/>
          </a:bodyPr>
          <a:lstStyle/>
          <a:p>
            <a:pPr algn="ctr">
              <a:defRPr/>
            </a:pPr>
            <a:r>
              <a:rPr lang="tr-TR" sz="900" dirty="0">
                <a:latin typeface="Calibri"/>
              </a:rPr>
              <a:t>Alper Tunga ÇAKICI</a:t>
            </a:r>
          </a:p>
          <a:p>
            <a:pPr algn="ctr">
              <a:defRPr/>
            </a:pPr>
            <a:r>
              <a:rPr lang="tr-TR" sz="900" b="1" dirty="0">
                <a:latin typeface="Calibri"/>
              </a:rPr>
              <a:t>Aday İlişkileri Müdürü</a:t>
            </a:r>
          </a:p>
        </p:txBody>
      </p:sp>
      <p:sp>
        <p:nvSpPr>
          <p:cNvPr id="84" name="Metin kutusu 83">
            <a:extLst>
              <a:ext uri="{FF2B5EF4-FFF2-40B4-BE49-F238E27FC236}">
                <a16:creationId xmlns:a16="http://schemas.microsoft.com/office/drawing/2014/main" id="{56B5EFF1-F1BF-51F6-D538-00D6FBBA9264}"/>
              </a:ext>
            </a:extLst>
          </p:cNvPr>
          <p:cNvSpPr txBox="1"/>
          <p:nvPr/>
        </p:nvSpPr>
        <p:spPr>
          <a:xfrm>
            <a:off x="-58051" y="6011781"/>
            <a:ext cx="999630" cy="507831"/>
          </a:xfrm>
          <a:prstGeom prst="rect">
            <a:avLst/>
          </a:prstGeom>
          <a:noFill/>
        </p:spPr>
        <p:txBody>
          <a:bodyPr wrap="square" rtlCol="0">
            <a:spAutoFit/>
          </a:bodyPr>
          <a:lstStyle/>
          <a:p>
            <a:pPr algn="ctr">
              <a:defRPr/>
            </a:pPr>
            <a:r>
              <a:rPr lang="tr-TR" sz="900" dirty="0">
                <a:latin typeface="Calibri"/>
              </a:rPr>
              <a:t>Yasemin KEZKİÇ</a:t>
            </a:r>
          </a:p>
          <a:p>
            <a:pPr algn="ctr">
              <a:defRPr/>
            </a:pPr>
            <a:r>
              <a:rPr lang="tr-TR" sz="900" b="1" dirty="0">
                <a:latin typeface="Calibri"/>
              </a:rPr>
              <a:t>İnsan Kaynakları Müdürü</a:t>
            </a:r>
          </a:p>
        </p:txBody>
      </p:sp>
      <p:pic>
        <p:nvPicPr>
          <p:cNvPr id="100" name="Resim 99">
            <a:extLst>
              <a:ext uri="{FF2B5EF4-FFF2-40B4-BE49-F238E27FC236}">
                <a16:creationId xmlns:a16="http://schemas.microsoft.com/office/drawing/2014/main" id="{87C21D47-8E5B-9248-024F-92BA0C061D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817" t="1055" r="21410" b="32527"/>
          <a:stretch/>
        </p:blipFill>
        <p:spPr>
          <a:xfrm>
            <a:off x="4414889" y="3446503"/>
            <a:ext cx="930954" cy="801974"/>
          </a:xfrm>
          <a:prstGeom prst="rect">
            <a:avLst/>
          </a:prstGeom>
        </p:spPr>
      </p:pic>
      <p:pic>
        <p:nvPicPr>
          <p:cNvPr id="102" name="Resim 101">
            <a:extLst>
              <a:ext uri="{FF2B5EF4-FFF2-40B4-BE49-F238E27FC236}">
                <a16:creationId xmlns:a16="http://schemas.microsoft.com/office/drawing/2014/main" id="{A1CA4008-39C4-E0B8-8FF9-C019C272C28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335" r="10148" b="26206"/>
          <a:stretch/>
        </p:blipFill>
        <p:spPr>
          <a:xfrm>
            <a:off x="3229084" y="3458496"/>
            <a:ext cx="1040386" cy="761808"/>
          </a:xfrm>
          <a:prstGeom prst="rect">
            <a:avLst/>
          </a:prstGeom>
        </p:spPr>
      </p:pic>
      <p:pic>
        <p:nvPicPr>
          <p:cNvPr id="104" name="Resim 103">
            <a:extLst>
              <a:ext uri="{FF2B5EF4-FFF2-40B4-BE49-F238E27FC236}">
                <a16:creationId xmlns:a16="http://schemas.microsoft.com/office/drawing/2014/main" id="{2EF599E1-7FC0-D509-3C13-A735E9A731E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518" t="6077" r="6515" b="1372"/>
          <a:stretch/>
        </p:blipFill>
        <p:spPr>
          <a:xfrm>
            <a:off x="2162834" y="3427801"/>
            <a:ext cx="957183" cy="769165"/>
          </a:xfrm>
          <a:prstGeom prst="rect">
            <a:avLst/>
          </a:prstGeom>
        </p:spPr>
      </p:pic>
      <p:pic>
        <p:nvPicPr>
          <p:cNvPr id="106" name="Resim 105">
            <a:extLst>
              <a:ext uri="{FF2B5EF4-FFF2-40B4-BE49-F238E27FC236}">
                <a16:creationId xmlns:a16="http://schemas.microsoft.com/office/drawing/2014/main" id="{962A0A35-C0A3-9811-C2D0-41C4D0017A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9702" y="3411513"/>
            <a:ext cx="1078768" cy="808357"/>
          </a:xfrm>
          <a:prstGeom prst="rect">
            <a:avLst/>
          </a:prstGeom>
        </p:spPr>
      </p:pic>
      <p:pic>
        <p:nvPicPr>
          <p:cNvPr id="111" name="Resim 110">
            <a:extLst>
              <a:ext uri="{FF2B5EF4-FFF2-40B4-BE49-F238E27FC236}">
                <a16:creationId xmlns:a16="http://schemas.microsoft.com/office/drawing/2014/main" id="{C837B44E-467D-757A-C128-FA6E1150B7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5071"/>
          <a:stretch/>
        </p:blipFill>
        <p:spPr>
          <a:xfrm>
            <a:off x="6886699" y="5197327"/>
            <a:ext cx="916181" cy="808357"/>
          </a:xfrm>
          <a:prstGeom prst="rect">
            <a:avLst/>
          </a:prstGeom>
        </p:spPr>
      </p:pic>
      <p:pic>
        <p:nvPicPr>
          <p:cNvPr id="113" name="Resim 112">
            <a:extLst>
              <a:ext uri="{FF2B5EF4-FFF2-40B4-BE49-F238E27FC236}">
                <a16:creationId xmlns:a16="http://schemas.microsoft.com/office/drawing/2014/main" id="{8B12EA45-75D0-D1BE-3C2E-823946DF16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0232" y="5177686"/>
            <a:ext cx="1078768" cy="808357"/>
          </a:xfrm>
          <a:prstGeom prst="rect">
            <a:avLst/>
          </a:prstGeom>
        </p:spPr>
      </p:pic>
      <p:pic>
        <p:nvPicPr>
          <p:cNvPr id="115" name="Resim 114">
            <a:extLst>
              <a:ext uri="{FF2B5EF4-FFF2-40B4-BE49-F238E27FC236}">
                <a16:creationId xmlns:a16="http://schemas.microsoft.com/office/drawing/2014/main" id="{CA77988A-99AD-223F-2523-E509C3D2DA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59187" y="5175876"/>
            <a:ext cx="1078768" cy="808357"/>
          </a:xfrm>
          <a:prstGeom prst="rect">
            <a:avLst/>
          </a:prstGeom>
        </p:spPr>
      </p:pic>
      <p:pic>
        <p:nvPicPr>
          <p:cNvPr id="117" name="Resim 116">
            <a:extLst>
              <a:ext uri="{FF2B5EF4-FFF2-40B4-BE49-F238E27FC236}">
                <a16:creationId xmlns:a16="http://schemas.microsoft.com/office/drawing/2014/main" id="{F186F20E-C9AD-2FBE-DB4B-C520EAA284C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2169" y="5175876"/>
            <a:ext cx="1078768" cy="808357"/>
          </a:xfrm>
          <a:prstGeom prst="rect">
            <a:avLst/>
          </a:prstGeom>
        </p:spPr>
      </p:pic>
      <p:sp>
        <p:nvSpPr>
          <p:cNvPr id="6" name="Metin kutusu 5">
            <a:extLst>
              <a:ext uri="{FF2B5EF4-FFF2-40B4-BE49-F238E27FC236}">
                <a16:creationId xmlns:a16="http://schemas.microsoft.com/office/drawing/2014/main" id="{AC783B4D-4456-0D19-FB08-8CFE8DD088D7}"/>
              </a:ext>
            </a:extLst>
          </p:cNvPr>
          <p:cNvSpPr txBox="1"/>
          <p:nvPr/>
        </p:nvSpPr>
        <p:spPr>
          <a:xfrm>
            <a:off x="5199659" y="4259188"/>
            <a:ext cx="1489626" cy="507831"/>
          </a:xfrm>
          <a:prstGeom prst="rect">
            <a:avLst/>
          </a:prstGeom>
          <a:noFill/>
        </p:spPr>
        <p:txBody>
          <a:bodyPr wrap="square" rtlCol="0">
            <a:spAutoFit/>
          </a:bodyPr>
          <a:lstStyle/>
          <a:p>
            <a:pPr algn="ctr">
              <a:defRPr/>
            </a:pPr>
            <a:r>
              <a:rPr lang="tr-TR" sz="900" dirty="0">
                <a:latin typeface="Calibri"/>
              </a:rPr>
              <a:t>Hazar DÖRDÜNCÜ</a:t>
            </a:r>
          </a:p>
          <a:p>
            <a:pPr algn="ctr">
              <a:defRPr/>
            </a:pPr>
            <a:r>
              <a:rPr lang="tr-TR" sz="900" b="1" dirty="0">
                <a:latin typeface="Calibri"/>
              </a:rPr>
              <a:t>Uluslararası Ofis </a:t>
            </a:r>
            <a:r>
              <a:rPr lang="tr-TR" sz="900" b="1" dirty="0" smtClean="0">
                <a:latin typeface="Calibri"/>
              </a:rPr>
              <a:t>Koordinatörü</a:t>
            </a:r>
          </a:p>
        </p:txBody>
      </p:sp>
      <p:pic>
        <p:nvPicPr>
          <p:cNvPr id="18" name="Resim 17">
            <a:extLst>
              <a:ext uri="{FF2B5EF4-FFF2-40B4-BE49-F238E27FC236}">
                <a16:creationId xmlns:a16="http://schemas.microsoft.com/office/drawing/2014/main" id="{EE1ABE4E-2E71-5596-4736-BF6D4F2E608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0901" y="5149148"/>
            <a:ext cx="663241" cy="805276"/>
          </a:xfrm>
          <a:prstGeom prst="rect">
            <a:avLst/>
          </a:prstGeom>
        </p:spPr>
      </p:pic>
      <p:pic>
        <p:nvPicPr>
          <p:cNvPr id="42" name="Picture 2" descr="O:\HR\09-OZLUK ISLERI\PERSONEL KART\RESIMLER\Ali Taner Engin.jpe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10693" b="10794"/>
          <a:stretch/>
        </p:blipFill>
        <p:spPr bwMode="auto">
          <a:xfrm>
            <a:off x="139920" y="3376668"/>
            <a:ext cx="704133" cy="827268"/>
          </a:xfrm>
          <a:prstGeom prst="rect">
            <a:avLst/>
          </a:prstGeom>
          <a:noFill/>
          <a:extLst>
            <a:ext uri="{909E8E84-426E-40DD-AFC4-6F175D3DCCD1}">
              <a14:hiddenFill xmlns:a14="http://schemas.microsoft.com/office/drawing/2010/main">
                <a:solidFill>
                  <a:srgbClr val="FFFFFF"/>
                </a:solidFill>
              </a14:hiddenFill>
            </a:ext>
          </a:extLst>
        </p:spPr>
      </p:pic>
      <p:sp>
        <p:nvSpPr>
          <p:cNvPr id="43" name="Metin kutusu 42"/>
          <p:cNvSpPr txBox="1"/>
          <p:nvPr/>
        </p:nvSpPr>
        <p:spPr>
          <a:xfrm>
            <a:off x="-153660" y="4278385"/>
            <a:ext cx="1264344" cy="507831"/>
          </a:xfrm>
          <a:prstGeom prst="rect">
            <a:avLst/>
          </a:prstGeom>
          <a:noFill/>
        </p:spPr>
        <p:txBody>
          <a:bodyPr wrap="square" rtlCol="0">
            <a:spAutoFit/>
          </a:bodyPr>
          <a:lstStyle/>
          <a:p>
            <a:pPr algn="ctr"/>
            <a:r>
              <a:rPr lang="tr-TR" sz="900" dirty="0"/>
              <a:t>Ali Taner ENGİN</a:t>
            </a:r>
          </a:p>
          <a:p>
            <a:pPr algn="ctr"/>
            <a:r>
              <a:rPr lang="tr-TR" sz="900" b="1" dirty="0"/>
              <a:t>Mali İşler Koordinatörü</a:t>
            </a:r>
          </a:p>
        </p:txBody>
      </p:sp>
      <p:pic>
        <p:nvPicPr>
          <p:cNvPr id="46" name="Resim 45">
            <a:extLst>
              <a:ext uri="{FF2B5EF4-FFF2-40B4-BE49-F238E27FC236}">
                <a16:creationId xmlns:a16="http://schemas.microsoft.com/office/drawing/2014/main" id="{9BF74714-DBCB-771D-D218-9A1A3BBF778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15971"/>
          <a:stretch/>
        </p:blipFill>
        <p:spPr>
          <a:xfrm>
            <a:off x="5506435" y="3432396"/>
            <a:ext cx="936923" cy="782287"/>
          </a:xfrm>
          <a:prstGeom prst="rect">
            <a:avLst/>
          </a:prstGeom>
        </p:spPr>
      </p:pic>
      <p:pic>
        <p:nvPicPr>
          <p:cNvPr id="47" name="Resim 46">
            <a:extLst>
              <a:ext uri="{FF2B5EF4-FFF2-40B4-BE49-F238E27FC236}">
                <a16:creationId xmlns:a16="http://schemas.microsoft.com/office/drawing/2014/main" id="{AFAD8119-5193-0A07-70D1-4553E278AC86}"/>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7724" b="19778"/>
          <a:stretch/>
        </p:blipFill>
        <p:spPr>
          <a:xfrm>
            <a:off x="6641658" y="3411513"/>
            <a:ext cx="1086536" cy="785453"/>
          </a:xfrm>
          <a:prstGeom prst="rect">
            <a:avLst/>
          </a:prstGeom>
        </p:spPr>
      </p:pic>
      <p:sp>
        <p:nvSpPr>
          <p:cNvPr id="53" name="Dikdörtgen 52"/>
          <p:cNvSpPr/>
          <p:nvPr/>
        </p:nvSpPr>
        <p:spPr>
          <a:xfrm>
            <a:off x="7753597" y="6005684"/>
            <a:ext cx="1040188" cy="507831"/>
          </a:xfrm>
          <a:prstGeom prst="rect">
            <a:avLst/>
          </a:prstGeom>
        </p:spPr>
        <p:txBody>
          <a:bodyPr wrap="square">
            <a:spAutoFit/>
          </a:bodyPr>
          <a:lstStyle/>
          <a:p>
            <a:pPr algn="ctr"/>
            <a:r>
              <a:rPr lang="tr-TR" sz="900" dirty="0" smtClean="0"/>
              <a:t>Muzaffer GENÇ</a:t>
            </a:r>
            <a:endParaRPr lang="tr-TR" sz="900" dirty="0"/>
          </a:p>
          <a:p>
            <a:pPr algn="ctr"/>
            <a:r>
              <a:rPr lang="tr-TR" sz="900" b="1" dirty="0" smtClean="0"/>
              <a:t>Öğrenci İşleri Müdür V.</a:t>
            </a:r>
            <a:endParaRPr lang="tr-TR" sz="900" b="1" dirty="0"/>
          </a:p>
        </p:txBody>
      </p:sp>
      <p:sp>
        <p:nvSpPr>
          <p:cNvPr id="44" name="Dikdörtgen 43"/>
          <p:cNvSpPr/>
          <p:nvPr/>
        </p:nvSpPr>
        <p:spPr>
          <a:xfrm>
            <a:off x="8720430" y="5998149"/>
            <a:ext cx="1185569" cy="369332"/>
          </a:xfrm>
          <a:prstGeom prst="rect">
            <a:avLst/>
          </a:prstGeom>
        </p:spPr>
        <p:txBody>
          <a:bodyPr wrap="square">
            <a:spAutoFit/>
          </a:bodyPr>
          <a:lstStyle/>
          <a:p>
            <a:pPr algn="ctr"/>
            <a:r>
              <a:rPr lang="tr-TR" sz="900" dirty="0" smtClean="0"/>
              <a:t>Oğuzhan HIDIRLAR</a:t>
            </a:r>
            <a:endParaRPr lang="tr-TR" sz="900" dirty="0"/>
          </a:p>
          <a:p>
            <a:pPr algn="ctr"/>
            <a:r>
              <a:rPr lang="tr-TR" sz="900" b="1" dirty="0" smtClean="0"/>
              <a:t>İdari İşler Müdürü</a:t>
            </a:r>
            <a:endParaRPr lang="tr-TR" sz="900" b="1" dirty="0"/>
          </a:p>
        </p:txBody>
      </p:sp>
      <p:pic>
        <p:nvPicPr>
          <p:cNvPr id="3" name="Resim 2"/>
          <p:cNvPicPr>
            <a:picLocks noChangeAspect="1"/>
          </p:cNvPicPr>
          <p:nvPr/>
        </p:nvPicPr>
        <p:blipFill rotWithShape="1">
          <a:blip r:embed="rId21" cstate="print">
            <a:extLst>
              <a:ext uri="{28A0092B-C50C-407E-A947-70E740481C1C}">
                <a14:useLocalDpi xmlns:a14="http://schemas.microsoft.com/office/drawing/2010/main" val="0"/>
              </a:ext>
            </a:extLst>
          </a:blip>
          <a:srcRect l="10509"/>
          <a:stretch/>
        </p:blipFill>
        <p:spPr>
          <a:xfrm flipH="1">
            <a:off x="8836029" y="5196027"/>
            <a:ext cx="957101" cy="802122"/>
          </a:xfrm>
          <a:prstGeom prst="rect">
            <a:avLst/>
          </a:prstGeom>
        </p:spPr>
      </p:pic>
      <p:pic>
        <p:nvPicPr>
          <p:cNvPr id="2" name="Resim 1"/>
          <p:cNvPicPr>
            <a:picLocks noChangeAspect="1"/>
          </p:cNvPicPr>
          <p:nvPr/>
        </p:nvPicPr>
        <p:blipFill rotWithShape="1">
          <a:blip r:embed="rId22" cstate="print">
            <a:extLst>
              <a:ext uri="{28A0092B-C50C-407E-A947-70E740481C1C}">
                <a14:useLocalDpi xmlns:a14="http://schemas.microsoft.com/office/drawing/2010/main" val="0"/>
              </a:ext>
            </a:extLst>
          </a:blip>
          <a:srcRect l="20705" t="1243" r="20123" b="30336"/>
          <a:stretch/>
        </p:blipFill>
        <p:spPr>
          <a:xfrm>
            <a:off x="7893145" y="3401028"/>
            <a:ext cx="925803" cy="802908"/>
          </a:xfrm>
          <a:prstGeom prst="rect">
            <a:avLst/>
          </a:prstGeom>
        </p:spPr>
      </p:pic>
      <p:sp>
        <p:nvSpPr>
          <p:cNvPr id="4" name="Dikdörtgen 3"/>
          <p:cNvSpPr/>
          <p:nvPr/>
        </p:nvSpPr>
        <p:spPr>
          <a:xfrm>
            <a:off x="7611510" y="4278385"/>
            <a:ext cx="1372609" cy="507831"/>
          </a:xfrm>
          <a:prstGeom prst="rect">
            <a:avLst/>
          </a:prstGeom>
        </p:spPr>
        <p:txBody>
          <a:bodyPr wrap="square">
            <a:spAutoFit/>
          </a:bodyPr>
          <a:lstStyle/>
          <a:p>
            <a:pPr lvl="0" algn="ctr">
              <a:defRPr/>
            </a:pPr>
            <a:r>
              <a:rPr lang="tr-TR" sz="900" dirty="0" smtClean="0">
                <a:solidFill>
                  <a:prstClr val="black"/>
                </a:solidFill>
              </a:rPr>
              <a:t>İrem YALKI</a:t>
            </a:r>
            <a:endParaRPr lang="tr-TR" sz="900" dirty="0">
              <a:solidFill>
                <a:prstClr val="black"/>
              </a:solidFill>
            </a:endParaRPr>
          </a:p>
          <a:p>
            <a:pPr lvl="0" algn="ctr"/>
            <a:r>
              <a:rPr lang="tr-TR" sz="900" b="1" dirty="0">
                <a:solidFill>
                  <a:prstClr val="black"/>
                </a:solidFill>
              </a:rPr>
              <a:t>Uluslararası </a:t>
            </a:r>
            <a:r>
              <a:rPr lang="tr-TR" sz="900" b="1" dirty="0" smtClean="0">
                <a:solidFill>
                  <a:prstClr val="black"/>
                </a:solidFill>
              </a:rPr>
              <a:t>Programlar Ofis </a:t>
            </a:r>
            <a:r>
              <a:rPr lang="tr-TR" sz="900" b="1" dirty="0">
                <a:solidFill>
                  <a:prstClr val="black"/>
                </a:solidFill>
              </a:rPr>
              <a:t>Müdür </a:t>
            </a:r>
            <a:r>
              <a:rPr lang="tr-TR" sz="900" b="1" dirty="0" smtClean="0">
                <a:solidFill>
                  <a:prstClr val="black"/>
                </a:solidFill>
              </a:rPr>
              <a:t>V.</a:t>
            </a:r>
            <a:endParaRPr lang="tr-TR" dirty="0"/>
          </a:p>
        </p:txBody>
      </p:sp>
      <p:pic>
        <p:nvPicPr>
          <p:cNvPr id="5" name="Resim 4"/>
          <p:cNvPicPr>
            <a:picLocks noChangeAspect="1"/>
          </p:cNvPicPr>
          <p:nvPr/>
        </p:nvPicPr>
        <p:blipFill>
          <a:blip r:embed="rId23"/>
          <a:stretch>
            <a:fillRect/>
          </a:stretch>
        </p:blipFill>
        <p:spPr>
          <a:xfrm>
            <a:off x="7925276" y="5182679"/>
            <a:ext cx="737104" cy="880454"/>
          </a:xfrm>
          <a:prstGeom prst="rect">
            <a:avLst/>
          </a:prstGeom>
        </p:spPr>
      </p:pic>
    </p:spTree>
    <p:extLst>
      <p:ext uri="{BB962C8B-B14F-4D97-AF65-F5344CB8AC3E}">
        <p14:creationId xmlns:p14="http://schemas.microsoft.com/office/powerpoint/2010/main" val="132041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A244464-C10F-CFCC-F6BA-302D4C7FA4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906000" cy="6858000"/>
          </a:xfrm>
          <a:prstGeom prst="rect">
            <a:avLst/>
          </a:prstGeom>
        </p:spPr>
      </p:pic>
      <p:sp>
        <p:nvSpPr>
          <p:cNvPr id="3" name="Dikdörtgen 2">
            <a:extLst>
              <a:ext uri="{FF2B5EF4-FFF2-40B4-BE49-F238E27FC236}">
                <a16:creationId xmlns:a16="http://schemas.microsoft.com/office/drawing/2014/main" id="{370002E9-E3E6-F91A-2EC7-6ED95341B6AC}"/>
              </a:ext>
            </a:extLst>
          </p:cNvPr>
          <p:cNvSpPr/>
          <p:nvPr/>
        </p:nvSpPr>
        <p:spPr>
          <a:xfrm>
            <a:off x="1215940" y="431691"/>
            <a:ext cx="5978236"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İNSAN KAYNAKLARI POLİTİKALARIMIZ</a:t>
            </a:r>
            <a:endParaRPr lang="en-US" sz="2500" dirty="0">
              <a:solidFill>
                <a:schemeClr val="bg1"/>
              </a:solidFill>
              <a:latin typeface="Helvetica" panose="020B0604020202020204" pitchFamily="34" charset="0"/>
              <a:cs typeface="Helvetica" panose="020B0604020202020204" pitchFamily="34" charset="0"/>
            </a:endParaRPr>
          </a:p>
        </p:txBody>
      </p:sp>
      <p:sp>
        <p:nvSpPr>
          <p:cNvPr id="21" name="Rectangle 11"/>
          <p:cNvSpPr/>
          <p:nvPr/>
        </p:nvSpPr>
        <p:spPr>
          <a:xfrm>
            <a:off x="271457" y="1811878"/>
            <a:ext cx="4598256" cy="4093428"/>
          </a:xfrm>
          <a:prstGeom prst="rect">
            <a:avLst/>
          </a:prstGeom>
          <a:solidFill>
            <a:schemeClr val="bg1">
              <a:alpha val="49000"/>
            </a:schemeClr>
          </a:solidFill>
        </p:spPr>
        <p:txBody>
          <a:bodyPr wrap="square">
            <a:spAutoFit/>
          </a:bodyPr>
          <a:lstStyle/>
          <a:p>
            <a:pPr marL="285750" lvl="1" indent="-285750">
              <a:spcBef>
                <a:spcPct val="0"/>
              </a:spcBef>
              <a:buFont typeface="Courier New" panose="02070309020205020404" pitchFamily="49" charset="0"/>
              <a:buChar char="o"/>
            </a:pPr>
            <a:endParaRPr lang="tr-TR" sz="1300" dirty="0">
              <a:cs typeface="Arial" charset="0"/>
            </a:endParaRPr>
          </a:p>
          <a:p>
            <a:pPr marL="285750" lvl="1" indent="-285750">
              <a:spcBef>
                <a:spcPct val="0"/>
              </a:spcBef>
              <a:buFont typeface="Courier New" panose="02070309020205020404" pitchFamily="49" charset="0"/>
              <a:buChar char="o"/>
            </a:pPr>
            <a:r>
              <a:rPr lang="tr-TR" sz="1300" dirty="0">
                <a:cs typeface="Arial" charset="0"/>
              </a:rPr>
              <a:t>İşin niteliğine uygun personelin görevlendirilmesini gerçekleştirmek, çalışana yetenek ve yeterliliklerine göre yetişme ve gelişme imkânları sunmak.</a:t>
            </a:r>
          </a:p>
          <a:p>
            <a:pPr marL="285750" lvl="1" indent="-285750">
              <a:spcBef>
                <a:spcPct val="0"/>
              </a:spcBef>
              <a:buFont typeface="Courier New" panose="02070309020205020404" pitchFamily="49" charset="0"/>
              <a:buChar char="o"/>
            </a:pPr>
            <a:endParaRPr lang="tr-TR" sz="1300" dirty="0">
              <a:cs typeface="Arial" charset="0"/>
            </a:endParaRPr>
          </a:p>
          <a:p>
            <a:pPr marL="285750" lvl="1" indent="-285750">
              <a:spcBef>
                <a:spcPct val="0"/>
              </a:spcBef>
              <a:buFont typeface="Courier New" panose="02070309020205020404" pitchFamily="49" charset="0"/>
              <a:buChar char="o"/>
            </a:pPr>
            <a:r>
              <a:rPr lang="tr-TR" sz="1300" dirty="0">
                <a:cs typeface="Arial" charset="0"/>
              </a:rPr>
              <a:t>Çalışanı, kendisini ilgilendiren konulardan zamanında haberdar ederek görüş ve düşüncelerini paylaşmak.</a:t>
            </a:r>
          </a:p>
          <a:p>
            <a:pPr marL="285750" lvl="1" indent="-285750">
              <a:spcBef>
                <a:spcPct val="0"/>
              </a:spcBef>
              <a:buFont typeface="Courier New" panose="02070309020205020404" pitchFamily="49" charset="0"/>
              <a:buChar char="o"/>
            </a:pPr>
            <a:endParaRPr lang="tr-TR" sz="1300" dirty="0">
              <a:cs typeface="Arial" charset="0"/>
            </a:endParaRPr>
          </a:p>
          <a:p>
            <a:pPr marL="285750" lvl="1" indent="-285750">
              <a:spcBef>
                <a:spcPct val="0"/>
              </a:spcBef>
              <a:buFont typeface="Courier New" panose="02070309020205020404" pitchFamily="49" charset="0"/>
              <a:buChar char="o"/>
            </a:pPr>
            <a:r>
              <a:rPr lang="tr-TR" sz="1300" dirty="0">
                <a:cs typeface="Arial" charset="0"/>
              </a:rPr>
              <a:t>Çalışanın çalışma ortamında mutlu olarak görevini yapabilmesi için ona uygun iş ortamı sunmak.</a:t>
            </a:r>
          </a:p>
          <a:p>
            <a:pPr marL="285750" lvl="1" indent="-285750">
              <a:spcBef>
                <a:spcPct val="0"/>
              </a:spcBef>
              <a:buFont typeface="Courier New" panose="02070309020205020404" pitchFamily="49" charset="0"/>
              <a:buChar char="o"/>
            </a:pPr>
            <a:endParaRPr lang="tr-TR" sz="1300" dirty="0">
              <a:cs typeface="Arial" charset="0"/>
            </a:endParaRPr>
          </a:p>
          <a:p>
            <a:pPr marL="285750" lvl="1" indent="-285750">
              <a:spcBef>
                <a:spcPct val="0"/>
              </a:spcBef>
              <a:buFont typeface="Courier New" panose="02070309020205020404" pitchFamily="49" charset="0"/>
              <a:buChar char="o"/>
            </a:pPr>
            <a:r>
              <a:rPr lang="tr-TR" sz="1300" dirty="0">
                <a:cs typeface="Arial" charset="0"/>
              </a:rPr>
              <a:t>Çalışanlarımızın bilgi ve becerilerine uygun görevlerde çalışmasını sağlayarak, çalışma verimini yükseltecek rotasyonlar yapmak.</a:t>
            </a:r>
          </a:p>
          <a:p>
            <a:pPr marL="285750" lvl="1" indent="-285750">
              <a:spcBef>
                <a:spcPct val="0"/>
              </a:spcBef>
              <a:buFont typeface="Courier New" panose="02070309020205020404" pitchFamily="49" charset="0"/>
              <a:buChar char="o"/>
            </a:pPr>
            <a:endParaRPr lang="tr-TR" sz="1300" dirty="0">
              <a:cs typeface="Arial" charset="0"/>
            </a:endParaRPr>
          </a:p>
          <a:p>
            <a:pPr marL="285750" lvl="1" indent="-285750">
              <a:spcBef>
                <a:spcPct val="0"/>
              </a:spcBef>
              <a:buFont typeface="Courier New" panose="02070309020205020404" pitchFamily="49" charset="0"/>
              <a:buChar char="o"/>
            </a:pPr>
            <a:r>
              <a:rPr lang="tr-TR" sz="1300" dirty="0">
                <a:cs typeface="Arial" charset="0"/>
              </a:rPr>
              <a:t>Çalışanlarımızın eğitim ihtiyaçlarını belirleyerek, eğitim programları hazırlamak.</a:t>
            </a:r>
          </a:p>
          <a:p>
            <a:pPr marL="285750" lvl="1" indent="-285750">
              <a:spcBef>
                <a:spcPct val="0"/>
              </a:spcBef>
              <a:buFont typeface="Courier New" panose="02070309020205020404" pitchFamily="49" charset="0"/>
              <a:buChar char="o"/>
            </a:pPr>
            <a:endParaRPr lang="tr-TR" sz="1300" dirty="0">
              <a:cs typeface="Arial" charset="0"/>
            </a:endParaRPr>
          </a:p>
          <a:p>
            <a:pPr marL="285750" lvl="1" indent="-285750">
              <a:spcBef>
                <a:spcPct val="0"/>
              </a:spcBef>
              <a:buFont typeface="Courier New" panose="02070309020205020404" pitchFamily="49" charset="0"/>
              <a:buChar char="o"/>
            </a:pPr>
            <a:r>
              <a:rPr lang="tr-TR" sz="1300" dirty="0">
                <a:cs typeface="Arial" charset="0"/>
              </a:rPr>
              <a:t>Performansı yüksek olan çalışanlarımızı olanaklar ölçüsünde ödüllendirerek motive etmek.</a:t>
            </a:r>
          </a:p>
        </p:txBody>
      </p:sp>
    </p:spTree>
    <p:extLst>
      <p:ext uri="{BB962C8B-B14F-4D97-AF65-F5344CB8AC3E}">
        <p14:creationId xmlns:p14="http://schemas.microsoft.com/office/powerpoint/2010/main" val="1341571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D667AC8-AFA6-831D-721F-5282DA235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Dikdörtgen 4">
            <a:extLst>
              <a:ext uri="{FF2B5EF4-FFF2-40B4-BE49-F238E27FC236}">
                <a16:creationId xmlns:a16="http://schemas.microsoft.com/office/drawing/2014/main" id="{5372F0D4-E02A-F8ED-98FD-BBB0B2ED76CF}"/>
              </a:ext>
            </a:extLst>
          </p:cNvPr>
          <p:cNvSpPr/>
          <p:nvPr/>
        </p:nvSpPr>
        <p:spPr>
          <a:xfrm>
            <a:off x="1215940" y="431691"/>
            <a:ext cx="5978236"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İNSAN KAYNAKLARI POLİTİKALARIMIZ</a:t>
            </a:r>
            <a:endParaRPr lang="en-US" sz="2500" dirty="0">
              <a:solidFill>
                <a:schemeClr val="bg1"/>
              </a:solidFill>
              <a:latin typeface="Helvetica" panose="020B0604020202020204" pitchFamily="34" charset="0"/>
              <a:cs typeface="Helvetica" panose="020B0604020202020204" pitchFamily="34" charset="0"/>
            </a:endParaRPr>
          </a:p>
        </p:txBody>
      </p:sp>
      <p:sp>
        <p:nvSpPr>
          <p:cNvPr id="2" name="Dikdörtgen 1"/>
          <p:cNvSpPr/>
          <p:nvPr/>
        </p:nvSpPr>
        <p:spPr>
          <a:xfrm>
            <a:off x="415363" y="2009752"/>
            <a:ext cx="6778812" cy="3539430"/>
          </a:xfrm>
          <a:prstGeom prst="rect">
            <a:avLst/>
          </a:prstGeom>
        </p:spPr>
        <p:txBody>
          <a:bodyPr wrap="square">
            <a:spAutoFit/>
          </a:bodyPr>
          <a:lstStyle/>
          <a:p>
            <a:r>
              <a:rPr lang="tr-TR" sz="1400" b="1" dirty="0"/>
              <a:t>      Çalışanlara verilecek yıllık ücretli izin süresi;</a:t>
            </a:r>
            <a:endParaRPr lang="tr-TR" sz="1400" dirty="0"/>
          </a:p>
          <a:p>
            <a:pPr marL="285750" indent="-285750">
              <a:buFont typeface="Courier New" panose="02070309020205020404" pitchFamily="49" charset="0"/>
              <a:buChar char="o"/>
            </a:pPr>
            <a:r>
              <a:rPr lang="tr-TR" sz="1400" dirty="0"/>
              <a:t>1 yıldan 5 yıla kadar (beş yıl dâhil) olanlara 14 gün,</a:t>
            </a:r>
          </a:p>
          <a:p>
            <a:pPr marL="285750" indent="-285750">
              <a:buFont typeface="Courier New" panose="02070309020205020404" pitchFamily="49" charset="0"/>
              <a:buChar char="o"/>
            </a:pPr>
            <a:r>
              <a:rPr lang="tr-TR" sz="1400" dirty="0"/>
              <a:t>5 yıldan fazla 15 yıldan az olanlar  ve 50 yaşını dolduranlar 20 gün,</a:t>
            </a:r>
          </a:p>
          <a:p>
            <a:pPr marL="285750" indent="-285750">
              <a:buFont typeface="Courier New" panose="02070309020205020404" pitchFamily="49" charset="0"/>
              <a:buChar char="o"/>
            </a:pPr>
            <a:r>
              <a:rPr lang="tr-TR" sz="1400" dirty="0"/>
              <a:t>15 yıl (dâhil) ve daha fazla olanlara 26 gün,</a:t>
            </a:r>
          </a:p>
          <a:p>
            <a:pPr marL="285750" indent="-285750">
              <a:buFont typeface="Courier New" panose="02070309020205020404" pitchFamily="49" charset="0"/>
              <a:buChar char="o"/>
            </a:pPr>
            <a:endParaRPr lang="tr-TR" sz="1400" dirty="0"/>
          </a:p>
          <a:p>
            <a:r>
              <a:rPr lang="tr-TR" sz="1400" b="1" dirty="0"/>
              <a:t>       Ayrıca;</a:t>
            </a:r>
          </a:p>
          <a:p>
            <a:pPr marL="285750" indent="-285750">
              <a:buFont typeface="Courier New" panose="02070309020205020404" pitchFamily="49" charset="0"/>
              <a:buChar char="o"/>
            </a:pPr>
            <a:r>
              <a:rPr lang="tr-TR" sz="1400" dirty="0"/>
              <a:t>Evlenme durumunda 3 gün,</a:t>
            </a:r>
          </a:p>
          <a:p>
            <a:pPr marL="285750" indent="-285750">
              <a:buFont typeface="Courier New" panose="02070309020205020404" pitchFamily="49" charset="0"/>
              <a:buChar char="o"/>
            </a:pPr>
            <a:r>
              <a:rPr lang="tr-TR" sz="1400" dirty="0"/>
              <a:t>Anne, baba, eş, çocuk veya kardeş vefatı halinde 3 gün,</a:t>
            </a:r>
          </a:p>
          <a:p>
            <a:pPr marL="285750" indent="-285750">
              <a:buFont typeface="Courier New" panose="02070309020205020404" pitchFamily="49" charset="0"/>
              <a:buChar char="o"/>
            </a:pPr>
            <a:r>
              <a:rPr lang="tr-TR" sz="1400" dirty="0"/>
              <a:t>Doğum için (doğumdan önce 8 hafta, doğumdan sonra 8 hafta) 16 hafta,</a:t>
            </a:r>
          </a:p>
          <a:p>
            <a:pPr marL="285750" indent="-285750">
              <a:buFont typeface="Courier New" panose="02070309020205020404" pitchFamily="49" charset="0"/>
              <a:buChar char="o"/>
            </a:pPr>
            <a:r>
              <a:rPr lang="tr-TR" sz="1400" dirty="0"/>
              <a:t>Babalık izni 5 gün,</a:t>
            </a:r>
          </a:p>
          <a:p>
            <a:pPr marL="285750" indent="-285750">
              <a:buFont typeface="Courier New" panose="02070309020205020404" pitchFamily="49" charset="0"/>
              <a:buChar char="o"/>
            </a:pPr>
            <a:r>
              <a:rPr lang="tr-TR" sz="1400" dirty="0"/>
              <a:t>Bölüm yöneticilerinin onayı ile yılda toplam 2 günü aşmamak üzere mazeret izni verilir</a:t>
            </a:r>
            <a:r>
              <a:rPr lang="tr-TR" sz="1400" dirty="0" smtClean="0"/>
              <a:t>.</a:t>
            </a:r>
          </a:p>
          <a:p>
            <a:pPr marL="285750" indent="-285750">
              <a:buFont typeface="Courier New" panose="02070309020205020404" pitchFamily="49" charset="0"/>
              <a:buChar char="o"/>
            </a:pPr>
            <a:r>
              <a:rPr lang="tr-TR" sz="1400" dirty="0" smtClean="0"/>
              <a:t>İş </a:t>
            </a:r>
            <a:r>
              <a:rPr lang="tr-TR" sz="1400" dirty="0"/>
              <a:t>yerimizde her birinizin katkılarının değerini bilerek, motivasyonunuzu artırmak ve özel anlarınızı daha da anlamlı kılmak amacıyla doğum günü olan her bir çalışanımıza, doğum günü ayı içerisinde, yöneticisinin onayıyla bir gün izin hakkı Genel Sekreterlik onayı ile kullandırılır.</a:t>
            </a:r>
            <a:endParaRPr lang="tr-TR" sz="1400" dirty="0" smtClean="0"/>
          </a:p>
          <a:p>
            <a:pPr marL="285750" indent="-285750">
              <a:buFont typeface="Courier New" panose="02070309020205020404" pitchFamily="49" charset="0"/>
              <a:buChar char="o"/>
            </a:pPr>
            <a:endParaRPr lang="tr-TR" sz="1400" dirty="0"/>
          </a:p>
        </p:txBody>
      </p:sp>
      <p:sp>
        <p:nvSpPr>
          <p:cNvPr id="3" name="Dikdörtgen 2"/>
          <p:cNvSpPr/>
          <p:nvPr/>
        </p:nvSpPr>
        <p:spPr>
          <a:xfrm>
            <a:off x="415364" y="5937449"/>
            <a:ext cx="2962602" cy="523220"/>
          </a:xfrm>
          <a:prstGeom prst="rect">
            <a:avLst/>
          </a:prstGeom>
        </p:spPr>
        <p:txBody>
          <a:bodyPr wrap="square">
            <a:spAutoFit/>
          </a:bodyPr>
          <a:lstStyle/>
          <a:p>
            <a:r>
              <a:rPr lang="tr-TR" sz="1400" dirty="0"/>
              <a:t>Çalışanlarımız 2 </a:t>
            </a:r>
            <a:r>
              <a:rPr lang="tr-TR" sz="1400" dirty="0" smtClean="0"/>
              <a:t>aylık </a:t>
            </a:r>
            <a:endParaRPr lang="tr-TR" sz="1400" dirty="0"/>
          </a:p>
          <a:p>
            <a:r>
              <a:rPr lang="tr-TR" sz="1400" dirty="0"/>
              <a:t>değerlendirme sürecine tabii tutulur.</a:t>
            </a:r>
          </a:p>
        </p:txBody>
      </p:sp>
      <p:sp>
        <p:nvSpPr>
          <p:cNvPr id="26" name="Dikdörtgen 25"/>
          <p:cNvSpPr/>
          <p:nvPr/>
        </p:nvSpPr>
        <p:spPr>
          <a:xfrm>
            <a:off x="4241638" y="5934170"/>
            <a:ext cx="4651128" cy="307777"/>
          </a:xfrm>
          <a:prstGeom prst="rect">
            <a:avLst/>
          </a:prstGeom>
        </p:spPr>
        <p:txBody>
          <a:bodyPr wrap="square">
            <a:spAutoFit/>
          </a:bodyPr>
          <a:lstStyle/>
          <a:p>
            <a:r>
              <a:rPr lang="tr-TR" sz="1400" dirty="0"/>
              <a:t>Hafta için 5 gün, 08:30 ve 17:30 saatleri arasında çalışıyoruz.</a:t>
            </a:r>
          </a:p>
        </p:txBody>
      </p:sp>
      <p:sp>
        <p:nvSpPr>
          <p:cNvPr id="6" name="Aynı Kenardaki Köşeleri Yuvarlatılmış Dikdörtgen 5">
            <a:extLst>
              <a:ext uri="{FF2B5EF4-FFF2-40B4-BE49-F238E27FC236}">
                <a16:creationId xmlns:a16="http://schemas.microsoft.com/office/drawing/2014/main" id="{A6D2E998-DF47-4BA5-7C1E-84A1095A780E}"/>
              </a:ext>
            </a:extLst>
          </p:cNvPr>
          <p:cNvSpPr/>
          <p:nvPr/>
        </p:nvSpPr>
        <p:spPr>
          <a:xfrm>
            <a:off x="415363" y="1519609"/>
            <a:ext cx="1856113"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E0D3F2B9-92F3-70A6-5CCB-A9FB3AAD3C5F}"/>
              </a:ext>
            </a:extLst>
          </p:cNvPr>
          <p:cNvSpPr/>
          <p:nvPr/>
        </p:nvSpPr>
        <p:spPr>
          <a:xfrm>
            <a:off x="415363" y="1524039"/>
            <a:ext cx="1856113"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İZİN KULLANIMI</a:t>
            </a:r>
          </a:p>
        </p:txBody>
      </p:sp>
      <p:sp>
        <p:nvSpPr>
          <p:cNvPr id="15" name="Aynı Kenardaki Köşeleri Yuvarlatılmış Dikdörtgen 14">
            <a:extLst>
              <a:ext uri="{FF2B5EF4-FFF2-40B4-BE49-F238E27FC236}">
                <a16:creationId xmlns:a16="http://schemas.microsoft.com/office/drawing/2014/main" id="{ACC689D1-EB81-DBE3-D65E-B6EDDDA4C620}"/>
              </a:ext>
            </a:extLst>
          </p:cNvPr>
          <p:cNvSpPr/>
          <p:nvPr/>
        </p:nvSpPr>
        <p:spPr>
          <a:xfrm>
            <a:off x="419837" y="5484787"/>
            <a:ext cx="1901056"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1BBC6041-622D-ECA9-25D4-7CD3710ABED6}"/>
              </a:ext>
            </a:extLst>
          </p:cNvPr>
          <p:cNvSpPr/>
          <p:nvPr/>
        </p:nvSpPr>
        <p:spPr>
          <a:xfrm>
            <a:off x="419837" y="5507860"/>
            <a:ext cx="1901056"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DENEME SÜRESİ</a:t>
            </a:r>
          </a:p>
        </p:txBody>
      </p:sp>
      <p:sp>
        <p:nvSpPr>
          <p:cNvPr id="18" name="Aynı Kenardaki Köşeleri Yuvarlatılmış Dikdörtgen 17">
            <a:extLst>
              <a:ext uri="{FF2B5EF4-FFF2-40B4-BE49-F238E27FC236}">
                <a16:creationId xmlns:a16="http://schemas.microsoft.com/office/drawing/2014/main" id="{5C21D8D1-2547-545E-1C85-95DF3F0D3202}"/>
              </a:ext>
            </a:extLst>
          </p:cNvPr>
          <p:cNvSpPr/>
          <p:nvPr/>
        </p:nvSpPr>
        <p:spPr>
          <a:xfrm>
            <a:off x="4241639" y="5442723"/>
            <a:ext cx="3393156"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DAA9C173-0EF6-2FE2-05EF-2CD917281EC7}"/>
              </a:ext>
            </a:extLst>
          </p:cNvPr>
          <p:cNvSpPr/>
          <p:nvPr/>
        </p:nvSpPr>
        <p:spPr>
          <a:xfrm>
            <a:off x="4241638" y="5467100"/>
            <a:ext cx="3393157"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ÇALIŞMA GÜNLERİ VE SAATLERİ</a:t>
            </a:r>
          </a:p>
        </p:txBody>
      </p:sp>
    </p:spTree>
    <p:extLst>
      <p:ext uri="{BB962C8B-B14F-4D97-AF65-F5344CB8AC3E}">
        <p14:creationId xmlns:p14="http://schemas.microsoft.com/office/powerpoint/2010/main" val="334862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0B02051-88BE-C4A2-8875-9873DB1AC4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46D43123-7EAC-7C7B-48EF-CA201D6E4927}"/>
              </a:ext>
            </a:extLst>
          </p:cNvPr>
          <p:cNvSpPr/>
          <p:nvPr/>
        </p:nvSpPr>
        <p:spPr>
          <a:xfrm>
            <a:off x="1215940" y="431691"/>
            <a:ext cx="5978236"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İNSAN KAYNAKLARI POLİTİKALARIMIZ</a:t>
            </a:r>
            <a:endParaRPr lang="en-US" sz="2500" dirty="0">
              <a:solidFill>
                <a:schemeClr val="bg1"/>
              </a:solidFill>
              <a:latin typeface="Helvetica" panose="020B0604020202020204" pitchFamily="34" charset="0"/>
              <a:cs typeface="Helvetica" panose="020B0604020202020204" pitchFamily="34" charset="0"/>
            </a:endParaRPr>
          </a:p>
        </p:txBody>
      </p:sp>
      <p:sp>
        <p:nvSpPr>
          <p:cNvPr id="29" name="Dikdörtgen 28"/>
          <p:cNvSpPr/>
          <p:nvPr/>
        </p:nvSpPr>
        <p:spPr>
          <a:xfrm>
            <a:off x="415364" y="2253488"/>
            <a:ext cx="8364305" cy="1384995"/>
          </a:xfrm>
          <a:prstGeom prst="rect">
            <a:avLst/>
          </a:prstGeom>
        </p:spPr>
        <p:txBody>
          <a:bodyPr wrap="square">
            <a:spAutoFit/>
          </a:bodyPr>
          <a:lstStyle/>
          <a:p>
            <a:pPr marL="285750" indent="-285750">
              <a:lnSpc>
                <a:spcPct val="150000"/>
              </a:lnSpc>
              <a:buFont typeface="Courier New" panose="02070309020205020404" pitchFamily="49" charset="0"/>
              <a:buChar char="o"/>
            </a:pPr>
            <a:r>
              <a:rPr lang="tr-TR" sz="1400" dirty="0"/>
              <a:t>Öğle Arası 12:00-13:00 </a:t>
            </a:r>
          </a:p>
          <a:p>
            <a:pPr marL="285750" indent="-285750">
              <a:lnSpc>
                <a:spcPct val="150000"/>
              </a:lnSpc>
              <a:buFont typeface="Courier New" panose="02070309020205020404" pitchFamily="49" charset="0"/>
              <a:buChar char="o"/>
            </a:pPr>
            <a:r>
              <a:rPr lang="tr-TR" sz="1400" dirty="0"/>
              <a:t>Avrasya </a:t>
            </a:r>
            <a:r>
              <a:rPr lang="tr-TR" sz="1400" dirty="0" err="1"/>
              <a:t>Restorant</a:t>
            </a:r>
            <a:r>
              <a:rPr lang="tr-TR" sz="1400" dirty="0"/>
              <a:t> 3 çeşit tabldot (yemek ücretsiz) - kart geçerli Eğitim Fakültesi -1. katta bulunmaktadır.</a:t>
            </a:r>
          </a:p>
          <a:p>
            <a:pPr marL="285750" indent="-285750">
              <a:lnSpc>
                <a:spcPct val="150000"/>
              </a:lnSpc>
              <a:buFont typeface="Courier New" panose="02070309020205020404" pitchFamily="49" charset="0"/>
              <a:buChar char="o"/>
            </a:pPr>
            <a:r>
              <a:rPr lang="tr-TR" sz="1400" dirty="0"/>
              <a:t>Teras </a:t>
            </a:r>
            <a:r>
              <a:rPr lang="tr-TR" sz="1400" dirty="0" err="1"/>
              <a:t>Restorant</a:t>
            </a:r>
            <a:r>
              <a:rPr lang="tr-TR" sz="1400" dirty="0"/>
              <a:t> 3 çeşit tabldot (yemek ücretsiz) - kart geçerli Tıp Fakültesi giriş katında bulunmaktadır.</a:t>
            </a:r>
          </a:p>
          <a:p>
            <a:pPr marL="285750" indent="-285750">
              <a:lnSpc>
                <a:spcPct val="150000"/>
              </a:lnSpc>
              <a:buFont typeface="Courier New" panose="02070309020205020404" pitchFamily="49" charset="0"/>
              <a:buChar char="o"/>
            </a:pPr>
            <a:r>
              <a:rPr lang="tr-TR" sz="1400" dirty="0"/>
              <a:t>Marco Polo </a:t>
            </a:r>
            <a:r>
              <a:rPr lang="tr-TR" sz="1400" dirty="0" err="1"/>
              <a:t>Restorant</a:t>
            </a:r>
            <a:r>
              <a:rPr lang="tr-TR" sz="1400" dirty="0"/>
              <a:t> (Ek ücretli)  - kart geçerli Yaşam Merkezi giriş katında bulunmaktadır.</a:t>
            </a:r>
          </a:p>
        </p:txBody>
      </p:sp>
      <p:sp>
        <p:nvSpPr>
          <p:cNvPr id="5" name="Aynı Kenardaki Köşeleri Yuvarlatılmış Dikdörtgen 4">
            <a:extLst>
              <a:ext uri="{FF2B5EF4-FFF2-40B4-BE49-F238E27FC236}">
                <a16:creationId xmlns:a16="http://schemas.microsoft.com/office/drawing/2014/main" id="{0DFB78F6-7D79-B9A2-2EF3-1A38CA380F35}"/>
              </a:ext>
            </a:extLst>
          </p:cNvPr>
          <p:cNvSpPr/>
          <p:nvPr/>
        </p:nvSpPr>
        <p:spPr>
          <a:xfrm>
            <a:off x="415364" y="1686596"/>
            <a:ext cx="2549777"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BE0E678E-638E-3DB6-6886-85C72F3028DE}"/>
              </a:ext>
            </a:extLst>
          </p:cNvPr>
          <p:cNvSpPr/>
          <p:nvPr/>
        </p:nvSpPr>
        <p:spPr>
          <a:xfrm>
            <a:off x="415364" y="1715546"/>
            <a:ext cx="2549777"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YEMEK UYGULAMALARI</a:t>
            </a:r>
          </a:p>
        </p:txBody>
      </p:sp>
      <p:pic>
        <p:nvPicPr>
          <p:cNvPr id="7" name="Resim 6">
            <a:extLst>
              <a:ext uri="{FF2B5EF4-FFF2-40B4-BE49-F238E27FC236}">
                <a16:creationId xmlns:a16="http://schemas.microsoft.com/office/drawing/2014/main" id="{6A8FA7DB-52BA-AAC2-8093-8914A7CD29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716" y="3988608"/>
            <a:ext cx="3027286" cy="2020505"/>
          </a:xfrm>
          <a:prstGeom prst="rect">
            <a:avLst/>
          </a:prstGeom>
        </p:spPr>
      </p:pic>
      <p:sp>
        <p:nvSpPr>
          <p:cNvPr id="9" name="Dikdörtgen 8">
            <a:extLst>
              <a:ext uri="{FF2B5EF4-FFF2-40B4-BE49-F238E27FC236}">
                <a16:creationId xmlns:a16="http://schemas.microsoft.com/office/drawing/2014/main" id="{F7ED9727-AB3E-3954-651B-DDAE77B9B410}"/>
              </a:ext>
            </a:extLst>
          </p:cNvPr>
          <p:cNvSpPr/>
          <p:nvPr/>
        </p:nvSpPr>
        <p:spPr>
          <a:xfrm>
            <a:off x="1058347" y="6009113"/>
            <a:ext cx="1542023" cy="340671"/>
          </a:xfrm>
          <a:prstGeom prst="rect">
            <a:avLst/>
          </a:prstGeom>
        </p:spPr>
        <p:txBody>
          <a:bodyPr wrap="square">
            <a:spAutoFit/>
          </a:bodyPr>
          <a:lstStyle/>
          <a:p>
            <a:pPr>
              <a:lnSpc>
                <a:spcPct val="150000"/>
              </a:lnSpc>
            </a:pPr>
            <a:r>
              <a:rPr lang="tr-TR" sz="1200" dirty="0"/>
              <a:t>Marco Polo </a:t>
            </a:r>
            <a:r>
              <a:rPr lang="tr-TR" sz="1200" dirty="0" err="1"/>
              <a:t>Restorant</a:t>
            </a:r>
            <a:endParaRPr lang="tr-TR" sz="1200" dirty="0"/>
          </a:p>
        </p:txBody>
      </p:sp>
      <p:pic>
        <p:nvPicPr>
          <p:cNvPr id="11" name="Resim 10">
            <a:extLst>
              <a:ext uri="{FF2B5EF4-FFF2-40B4-BE49-F238E27FC236}">
                <a16:creationId xmlns:a16="http://schemas.microsoft.com/office/drawing/2014/main" id="{04004CE3-F7AF-7936-5DD5-66E7A88D6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9352" y="3988608"/>
            <a:ext cx="3027287" cy="2020505"/>
          </a:xfrm>
          <a:prstGeom prst="rect">
            <a:avLst/>
          </a:prstGeom>
        </p:spPr>
      </p:pic>
      <p:sp>
        <p:nvSpPr>
          <p:cNvPr id="12" name="Dikdörtgen 11">
            <a:extLst>
              <a:ext uri="{FF2B5EF4-FFF2-40B4-BE49-F238E27FC236}">
                <a16:creationId xmlns:a16="http://schemas.microsoft.com/office/drawing/2014/main" id="{E4ACFB8A-26CF-5EDC-906F-2160B62A3452}"/>
              </a:ext>
            </a:extLst>
          </p:cNvPr>
          <p:cNvSpPr/>
          <p:nvPr/>
        </p:nvSpPr>
        <p:spPr>
          <a:xfrm>
            <a:off x="7413181" y="6009113"/>
            <a:ext cx="1542023" cy="340671"/>
          </a:xfrm>
          <a:prstGeom prst="rect">
            <a:avLst/>
          </a:prstGeom>
        </p:spPr>
        <p:txBody>
          <a:bodyPr wrap="square">
            <a:spAutoFit/>
          </a:bodyPr>
          <a:lstStyle/>
          <a:p>
            <a:pPr algn="ctr">
              <a:lnSpc>
                <a:spcPct val="150000"/>
              </a:lnSpc>
            </a:pPr>
            <a:r>
              <a:rPr lang="tr-TR" sz="1200" dirty="0"/>
              <a:t>Avrasya </a:t>
            </a:r>
            <a:r>
              <a:rPr lang="tr-TR" sz="1200" dirty="0" err="1"/>
              <a:t>Restorant</a:t>
            </a:r>
            <a:endParaRPr lang="tr-TR" sz="1200" dirty="0"/>
          </a:p>
        </p:txBody>
      </p:sp>
      <p:pic>
        <p:nvPicPr>
          <p:cNvPr id="14" name="Resim 13">
            <a:extLst>
              <a:ext uri="{FF2B5EF4-FFF2-40B4-BE49-F238E27FC236}">
                <a16:creationId xmlns:a16="http://schemas.microsoft.com/office/drawing/2014/main" id="{2DB9BBD6-3110-F9E8-CE7B-DEA372E13A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9356" y="3988608"/>
            <a:ext cx="3027287" cy="2020505"/>
          </a:xfrm>
          <a:prstGeom prst="rect">
            <a:avLst/>
          </a:prstGeom>
        </p:spPr>
      </p:pic>
      <p:sp>
        <p:nvSpPr>
          <p:cNvPr id="15" name="Dikdörtgen 14">
            <a:extLst>
              <a:ext uri="{FF2B5EF4-FFF2-40B4-BE49-F238E27FC236}">
                <a16:creationId xmlns:a16="http://schemas.microsoft.com/office/drawing/2014/main" id="{CA343CE3-FEF1-5236-CC00-BDF82CA79775}"/>
              </a:ext>
            </a:extLst>
          </p:cNvPr>
          <p:cNvSpPr/>
          <p:nvPr/>
        </p:nvSpPr>
        <p:spPr>
          <a:xfrm>
            <a:off x="4177062" y="6009113"/>
            <a:ext cx="1542023" cy="340671"/>
          </a:xfrm>
          <a:prstGeom prst="rect">
            <a:avLst/>
          </a:prstGeom>
        </p:spPr>
        <p:txBody>
          <a:bodyPr wrap="square">
            <a:spAutoFit/>
          </a:bodyPr>
          <a:lstStyle/>
          <a:p>
            <a:pPr algn="ctr">
              <a:lnSpc>
                <a:spcPct val="150000"/>
              </a:lnSpc>
            </a:pPr>
            <a:r>
              <a:rPr lang="tr-TR" sz="1200" dirty="0"/>
              <a:t>Teras </a:t>
            </a:r>
            <a:r>
              <a:rPr lang="tr-TR" sz="1200" dirty="0" err="1"/>
              <a:t>Restorant</a:t>
            </a:r>
            <a:endParaRPr lang="tr-TR" sz="1200" dirty="0"/>
          </a:p>
        </p:txBody>
      </p:sp>
    </p:spTree>
    <p:extLst>
      <p:ext uri="{BB962C8B-B14F-4D97-AF65-F5344CB8AC3E}">
        <p14:creationId xmlns:p14="http://schemas.microsoft.com/office/powerpoint/2010/main" val="2556232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48250DC-B0D4-1547-25B2-7331BA2265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010"/>
            <a:ext cx="9906000" cy="6858000"/>
          </a:xfrm>
          <a:prstGeom prst="rect">
            <a:avLst/>
          </a:prstGeom>
        </p:spPr>
      </p:pic>
      <p:sp>
        <p:nvSpPr>
          <p:cNvPr id="5" name="Dikdörtgen 4">
            <a:extLst>
              <a:ext uri="{FF2B5EF4-FFF2-40B4-BE49-F238E27FC236}">
                <a16:creationId xmlns:a16="http://schemas.microsoft.com/office/drawing/2014/main" id="{9F437DE3-F65B-58C3-D283-D1BC22372F5C}"/>
              </a:ext>
            </a:extLst>
          </p:cNvPr>
          <p:cNvSpPr/>
          <p:nvPr/>
        </p:nvSpPr>
        <p:spPr>
          <a:xfrm>
            <a:off x="1215940" y="431691"/>
            <a:ext cx="3376231"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EĞİTİMLER HOBİLER</a:t>
            </a:r>
            <a:endParaRPr lang="en-US" sz="2500" dirty="0">
              <a:solidFill>
                <a:schemeClr val="bg1"/>
              </a:solidFill>
              <a:latin typeface="Helvetica" panose="020B0604020202020204" pitchFamily="34" charset="0"/>
              <a:cs typeface="Helvetica" panose="020B0604020202020204" pitchFamily="34" charset="0"/>
            </a:endParaRPr>
          </a:p>
        </p:txBody>
      </p:sp>
      <p:pic>
        <p:nvPicPr>
          <p:cNvPr id="13" name="Resim 12">
            <a:extLst>
              <a:ext uri="{FF2B5EF4-FFF2-40B4-BE49-F238E27FC236}">
                <a16:creationId xmlns:a16="http://schemas.microsoft.com/office/drawing/2014/main" id="{C31E5262-6AC1-13FE-2738-CC4FAAA2B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6784" y="1535868"/>
            <a:ext cx="2206303" cy="1427608"/>
          </a:xfrm>
          <a:prstGeom prst="rect">
            <a:avLst/>
          </a:prstGeom>
        </p:spPr>
      </p:pic>
      <p:pic>
        <p:nvPicPr>
          <p:cNvPr id="15" name="Resim 14">
            <a:extLst>
              <a:ext uri="{FF2B5EF4-FFF2-40B4-BE49-F238E27FC236}">
                <a16:creationId xmlns:a16="http://schemas.microsoft.com/office/drawing/2014/main" id="{D1F2851C-6969-6AF8-6EB4-03A397AB2B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3739" y="2040560"/>
            <a:ext cx="2416627" cy="1563700"/>
          </a:xfrm>
          <a:prstGeom prst="rect">
            <a:avLst/>
          </a:prstGeom>
        </p:spPr>
      </p:pic>
      <p:sp>
        <p:nvSpPr>
          <p:cNvPr id="18" name="Dikdörtgen 17">
            <a:extLst>
              <a:ext uri="{FF2B5EF4-FFF2-40B4-BE49-F238E27FC236}">
                <a16:creationId xmlns:a16="http://schemas.microsoft.com/office/drawing/2014/main" id="{7FD68CE2-F65B-D478-E93D-0A2386562B54}"/>
              </a:ext>
            </a:extLst>
          </p:cNvPr>
          <p:cNvSpPr/>
          <p:nvPr/>
        </p:nvSpPr>
        <p:spPr>
          <a:xfrm>
            <a:off x="3748302" y="2963476"/>
            <a:ext cx="1971583" cy="423514"/>
          </a:xfrm>
          <a:prstGeom prst="rect">
            <a:avLst/>
          </a:prstGeom>
        </p:spPr>
        <p:txBody>
          <a:bodyPr wrap="square">
            <a:spAutoFit/>
          </a:bodyPr>
          <a:lstStyle/>
          <a:p>
            <a:pPr algn="ctr">
              <a:lnSpc>
                <a:spcPct val="150000"/>
              </a:lnSpc>
            </a:pPr>
            <a:r>
              <a:rPr lang="tr-TR" sz="1600" dirty="0">
                <a:cs typeface="Arial" charset="0"/>
              </a:rPr>
              <a:t>Koro</a:t>
            </a:r>
          </a:p>
        </p:txBody>
      </p:sp>
      <p:sp>
        <p:nvSpPr>
          <p:cNvPr id="19" name="Dikdörtgen 18">
            <a:extLst>
              <a:ext uri="{FF2B5EF4-FFF2-40B4-BE49-F238E27FC236}">
                <a16:creationId xmlns:a16="http://schemas.microsoft.com/office/drawing/2014/main" id="{C89FBA00-A8A1-753D-E96D-2FC9EF542055}"/>
              </a:ext>
            </a:extLst>
          </p:cNvPr>
          <p:cNvSpPr/>
          <p:nvPr/>
        </p:nvSpPr>
        <p:spPr>
          <a:xfrm>
            <a:off x="7168459" y="3839072"/>
            <a:ext cx="1971583" cy="423514"/>
          </a:xfrm>
          <a:prstGeom prst="rect">
            <a:avLst/>
          </a:prstGeom>
        </p:spPr>
        <p:txBody>
          <a:bodyPr wrap="square">
            <a:spAutoFit/>
          </a:bodyPr>
          <a:lstStyle/>
          <a:p>
            <a:pPr algn="ctr">
              <a:lnSpc>
                <a:spcPct val="150000"/>
              </a:lnSpc>
            </a:pPr>
            <a:r>
              <a:rPr lang="tr-TR" sz="1600" dirty="0">
                <a:cs typeface="Arial" charset="0"/>
              </a:rPr>
              <a:t>Pilates</a:t>
            </a:r>
          </a:p>
        </p:txBody>
      </p:sp>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6784" y="3892692"/>
            <a:ext cx="2765718" cy="1843812"/>
          </a:xfrm>
          <a:prstGeom prst="rect">
            <a:avLst/>
          </a:prstGeom>
        </p:spPr>
      </p:pic>
      <p:sp>
        <p:nvSpPr>
          <p:cNvPr id="22" name="Dikdörtgen 21">
            <a:extLst>
              <a:ext uri="{FF2B5EF4-FFF2-40B4-BE49-F238E27FC236}">
                <a16:creationId xmlns:a16="http://schemas.microsoft.com/office/drawing/2014/main" id="{C89FBA00-A8A1-753D-E96D-2FC9EF542055}"/>
              </a:ext>
            </a:extLst>
          </p:cNvPr>
          <p:cNvSpPr/>
          <p:nvPr/>
        </p:nvSpPr>
        <p:spPr>
          <a:xfrm>
            <a:off x="3237998" y="5814581"/>
            <a:ext cx="3563289" cy="461665"/>
          </a:xfrm>
          <a:prstGeom prst="rect">
            <a:avLst/>
          </a:prstGeom>
        </p:spPr>
        <p:txBody>
          <a:bodyPr wrap="square">
            <a:spAutoFit/>
          </a:bodyPr>
          <a:lstStyle/>
          <a:p>
            <a:pPr algn="ctr">
              <a:lnSpc>
                <a:spcPct val="150000"/>
              </a:lnSpc>
            </a:pPr>
            <a:r>
              <a:rPr lang="tr-TR" sz="1600" dirty="0">
                <a:cs typeface="Arial" charset="0"/>
              </a:rPr>
              <a:t>İş Hayatında Stresle Baş Etme Yöntemleri</a:t>
            </a: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444" y="3209734"/>
            <a:ext cx="3020378" cy="1100231"/>
          </a:xfrm>
          <a:prstGeom prst="rect">
            <a:avLst/>
          </a:prstGeom>
        </p:spPr>
      </p:pic>
      <p:sp>
        <p:nvSpPr>
          <p:cNvPr id="23" name="Dikdörtgen 22">
            <a:extLst>
              <a:ext uri="{FF2B5EF4-FFF2-40B4-BE49-F238E27FC236}">
                <a16:creationId xmlns:a16="http://schemas.microsoft.com/office/drawing/2014/main" id="{C89FBA00-A8A1-753D-E96D-2FC9EF542055}"/>
              </a:ext>
            </a:extLst>
          </p:cNvPr>
          <p:cNvSpPr/>
          <p:nvPr/>
        </p:nvSpPr>
        <p:spPr>
          <a:xfrm>
            <a:off x="-92679" y="4177304"/>
            <a:ext cx="3563289" cy="423449"/>
          </a:xfrm>
          <a:prstGeom prst="rect">
            <a:avLst/>
          </a:prstGeom>
        </p:spPr>
        <p:txBody>
          <a:bodyPr wrap="square">
            <a:spAutoFit/>
          </a:bodyPr>
          <a:lstStyle/>
          <a:p>
            <a:pPr algn="ctr">
              <a:lnSpc>
                <a:spcPct val="150000"/>
              </a:lnSpc>
            </a:pPr>
            <a:r>
              <a:rPr lang="it-IT" sz="1600" dirty="0">
                <a:cs typeface="Arial" charset="0"/>
              </a:rPr>
              <a:t>MaxQda ile Nitel Veri Analizi </a:t>
            </a:r>
            <a:endParaRPr lang="tr-TR" sz="1600" dirty="0">
              <a:cs typeface="Arial" charset="0"/>
            </a:endParaRPr>
          </a:p>
        </p:txBody>
      </p:sp>
    </p:spTree>
    <p:extLst>
      <p:ext uri="{BB962C8B-B14F-4D97-AF65-F5344CB8AC3E}">
        <p14:creationId xmlns:p14="http://schemas.microsoft.com/office/powerpoint/2010/main" val="3251226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D962769-1ADB-6D32-F5A0-88A7556D6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Dikdörtgen 2">
            <a:extLst>
              <a:ext uri="{FF2B5EF4-FFF2-40B4-BE49-F238E27FC236}">
                <a16:creationId xmlns:a16="http://schemas.microsoft.com/office/drawing/2014/main" id="{321C907C-84D4-51F7-EEE6-2D676A4E3139}"/>
              </a:ext>
            </a:extLst>
          </p:cNvPr>
          <p:cNvSpPr/>
          <p:nvPr/>
        </p:nvSpPr>
        <p:spPr>
          <a:xfrm>
            <a:off x="1215940" y="431691"/>
            <a:ext cx="1029719"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EBYS</a:t>
            </a:r>
            <a:endParaRPr lang="en-US" sz="2500" dirty="0">
              <a:solidFill>
                <a:schemeClr val="bg1"/>
              </a:solidFill>
              <a:latin typeface="Helvetica" panose="020B0604020202020204" pitchFamily="34" charset="0"/>
              <a:cs typeface="Helvetica" panose="020B0604020202020204" pitchFamily="34" charset="0"/>
            </a:endParaRPr>
          </a:p>
        </p:txBody>
      </p:sp>
      <p:sp>
        <p:nvSpPr>
          <p:cNvPr id="16" name="Rectangle 4"/>
          <p:cNvSpPr/>
          <p:nvPr/>
        </p:nvSpPr>
        <p:spPr>
          <a:xfrm>
            <a:off x="1215940" y="1527268"/>
            <a:ext cx="7479492" cy="3820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pPr marL="285750" lvl="1" indent="-285750" eaLnBrk="0" hangingPunct="0">
              <a:lnSpc>
                <a:spcPct val="150000"/>
              </a:lnSpc>
              <a:spcBef>
                <a:spcPts val="1200"/>
              </a:spcBef>
              <a:buFont typeface="Courier New" panose="02070309020205020404" pitchFamily="49" charset="0"/>
              <a:buChar char="o"/>
            </a:pPr>
            <a:r>
              <a:rPr lang="tr-TR" sz="1400" dirty="0">
                <a:solidFill>
                  <a:schemeClr val="tx1"/>
                </a:solidFill>
                <a:cs typeface="Arial" charset="0"/>
              </a:rPr>
              <a:t>Yazışmalarınızı Elektronik Belge Yönetim sistemi- EBYS ile oluşturabileceğinizi Biliyor muydunuz?</a:t>
            </a:r>
          </a:p>
        </p:txBody>
      </p:sp>
      <p:pic>
        <p:nvPicPr>
          <p:cNvPr id="5" name="Resim 4">
            <a:extLst>
              <a:ext uri="{FF2B5EF4-FFF2-40B4-BE49-F238E27FC236}">
                <a16:creationId xmlns:a16="http://schemas.microsoft.com/office/drawing/2014/main" id="{1413B6D5-6B26-DE23-7678-C35B69D8A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009" y="2090003"/>
            <a:ext cx="6931981" cy="4143404"/>
          </a:xfrm>
          <a:prstGeom prst="rect">
            <a:avLst/>
          </a:prstGeom>
        </p:spPr>
      </p:pic>
    </p:spTree>
    <p:extLst>
      <p:ext uri="{BB962C8B-B14F-4D97-AF65-F5344CB8AC3E}">
        <p14:creationId xmlns:p14="http://schemas.microsoft.com/office/powerpoint/2010/main" val="3250758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F21AA31-F9C6-63A7-1165-2D8964AFC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7E584EB5-A034-9542-0929-F58B9A6976E8}"/>
              </a:ext>
            </a:extLst>
          </p:cNvPr>
          <p:cNvSpPr/>
          <p:nvPr/>
        </p:nvSpPr>
        <p:spPr>
          <a:xfrm>
            <a:off x="1215940" y="431691"/>
            <a:ext cx="2919031"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PERSONEL KARTI</a:t>
            </a:r>
            <a:endParaRPr lang="en-US" sz="2500" dirty="0">
              <a:solidFill>
                <a:schemeClr val="bg1"/>
              </a:solidFill>
              <a:latin typeface="Helvetica" panose="020B0604020202020204" pitchFamily="34" charset="0"/>
              <a:cs typeface="Helvetica" panose="020B0604020202020204" pitchFamily="34" charset="0"/>
            </a:endParaRPr>
          </a:p>
        </p:txBody>
      </p:sp>
      <p:sp>
        <p:nvSpPr>
          <p:cNvPr id="7" name="Dikdörtgen 6"/>
          <p:cNvSpPr/>
          <p:nvPr/>
        </p:nvSpPr>
        <p:spPr>
          <a:xfrm>
            <a:off x="473239" y="1877170"/>
            <a:ext cx="4730411" cy="2639505"/>
          </a:xfrm>
          <a:prstGeom prst="rect">
            <a:avLst/>
          </a:prstGeom>
        </p:spPr>
        <p:txBody>
          <a:bodyPr wrap="square">
            <a:spAutoFit/>
          </a:bodyPr>
          <a:lstStyle/>
          <a:p>
            <a:pPr marL="285750" indent="-285750">
              <a:lnSpc>
                <a:spcPct val="150000"/>
              </a:lnSpc>
              <a:buFont typeface="Courier New" panose="02070309020205020404" pitchFamily="49" charset="0"/>
              <a:buChar char="o"/>
            </a:pPr>
            <a:r>
              <a:rPr lang="tr-TR" sz="1600" dirty="0">
                <a:cs typeface="Arial" charset="0"/>
              </a:rPr>
              <a:t>Ücretsiz Internet kullanımı için "</a:t>
            </a:r>
            <a:r>
              <a:rPr lang="tr-TR" sz="1600" dirty="0" err="1">
                <a:cs typeface="Arial" charset="0"/>
              </a:rPr>
              <a:t>academic</a:t>
            </a:r>
            <a:r>
              <a:rPr lang="tr-TR" sz="1600" dirty="0">
                <a:cs typeface="Arial" charset="0"/>
              </a:rPr>
              <a:t>" isimli ağ (</a:t>
            </a:r>
            <a:r>
              <a:rPr lang="tr-TR" sz="1600" dirty="0" err="1">
                <a:cs typeface="Arial" charset="0"/>
              </a:rPr>
              <a:t>Personal</a:t>
            </a:r>
            <a:r>
              <a:rPr lang="tr-TR" sz="1600" dirty="0">
                <a:cs typeface="Arial" charset="0"/>
              </a:rPr>
              <a:t> için), "</a:t>
            </a:r>
            <a:r>
              <a:rPr lang="tr-TR" sz="1600" dirty="0" err="1">
                <a:cs typeface="Arial" charset="0"/>
              </a:rPr>
              <a:t>guest</a:t>
            </a:r>
            <a:r>
              <a:rPr lang="tr-TR" sz="1600" dirty="0">
                <a:cs typeface="Arial" charset="0"/>
              </a:rPr>
              <a:t>" isimli ağ (misafirlerimiz için), "</a:t>
            </a:r>
            <a:r>
              <a:rPr lang="tr-TR" sz="1600" dirty="0" err="1">
                <a:cs typeface="Arial" charset="0"/>
              </a:rPr>
              <a:t>student</a:t>
            </a:r>
            <a:r>
              <a:rPr lang="tr-TR" sz="1600" dirty="0">
                <a:cs typeface="Arial" charset="0"/>
              </a:rPr>
              <a:t>" isimli ağ  (Öğrenciler için) e-posta için   verilen kullanıcı adı ve şifre ile kullanılabilir.</a:t>
            </a:r>
          </a:p>
          <a:p>
            <a:pPr marL="285750" indent="-285750">
              <a:lnSpc>
                <a:spcPct val="150000"/>
              </a:lnSpc>
              <a:buFont typeface="Courier New" panose="02070309020205020404" pitchFamily="49" charset="0"/>
              <a:buChar char="o"/>
            </a:pPr>
            <a:endParaRPr lang="tr-TR" sz="1600" dirty="0">
              <a:cs typeface="Arial" charset="0"/>
            </a:endParaRPr>
          </a:p>
          <a:p>
            <a:pPr marL="285750" indent="-285750">
              <a:lnSpc>
                <a:spcPct val="150000"/>
              </a:lnSpc>
              <a:buFont typeface="Courier New" panose="02070309020205020404" pitchFamily="49" charset="0"/>
              <a:buChar char="o"/>
            </a:pPr>
            <a:r>
              <a:rPr lang="tr-TR" sz="1600" dirty="0">
                <a:cs typeface="Arial" charset="0"/>
              </a:rPr>
              <a:t>Personellerimizin kampüs giriş-çıkışlarında kart okutmaları gerekmektedir</a:t>
            </a:r>
            <a:r>
              <a:rPr lang="tr-TR" sz="1600" dirty="0"/>
              <a:t>.</a:t>
            </a:r>
            <a:r>
              <a:rPr lang="tr-TR" sz="1600" dirty="0">
                <a:cs typeface="Arial" charset="0"/>
              </a:rPr>
              <a:t> </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889" y="1995599"/>
            <a:ext cx="3561866" cy="2236684"/>
          </a:xfrm>
          <a:prstGeom prst="rect">
            <a:avLst/>
          </a:prstGeom>
        </p:spPr>
      </p:pic>
    </p:spTree>
    <p:extLst>
      <p:ext uri="{BB962C8B-B14F-4D97-AF65-F5344CB8AC3E}">
        <p14:creationId xmlns:p14="http://schemas.microsoft.com/office/powerpoint/2010/main" val="3845872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265A824-6884-4574-8B2B-F59DB560B5EF}"/>
              </a:ext>
            </a:extLst>
          </p:cNvPr>
          <p:cNvPicPr>
            <a:picLocks noChangeAspect="1"/>
          </p:cNvPicPr>
          <p:nvPr/>
        </p:nvPicPr>
        <p:blipFill>
          <a:blip r:embed="rId2"/>
          <a:srcRect/>
          <a:stretch/>
        </p:blipFill>
        <p:spPr>
          <a:xfrm>
            <a:off x="0" y="0"/>
            <a:ext cx="9906000" cy="6858000"/>
          </a:xfrm>
          <a:prstGeom prst="rect">
            <a:avLst/>
          </a:prstGeom>
        </p:spPr>
      </p:pic>
      <p:sp>
        <p:nvSpPr>
          <p:cNvPr id="3" name="Dikdörtgen 2">
            <a:extLst>
              <a:ext uri="{FF2B5EF4-FFF2-40B4-BE49-F238E27FC236}">
                <a16:creationId xmlns:a16="http://schemas.microsoft.com/office/drawing/2014/main" id="{FCB31BE0-ED0B-4677-6960-6090E1799D63}"/>
              </a:ext>
            </a:extLst>
          </p:cNvPr>
          <p:cNvSpPr/>
          <p:nvPr/>
        </p:nvSpPr>
        <p:spPr>
          <a:xfrm>
            <a:off x="1215940" y="431691"/>
            <a:ext cx="3235036"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ÜCRET ÖDEMELERİ</a:t>
            </a:r>
            <a:endParaRPr lang="en-US" sz="2500" dirty="0">
              <a:solidFill>
                <a:schemeClr val="bg1"/>
              </a:solidFill>
              <a:latin typeface="Helvetica" panose="020B0604020202020204" pitchFamily="34" charset="0"/>
              <a:cs typeface="Helvetica" panose="020B0604020202020204" pitchFamily="34" charset="0"/>
            </a:endParaRPr>
          </a:p>
        </p:txBody>
      </p:sp>
      <p:sp>
        <p:nvSpPr>
          <p:cNvPr id="7" name="Dikdörtgen 6"/>
          <p:cNvSpPr/>
          <p:nvPr/>
        </p:nvSpPr>
        <p:spPr>
          <a:xfrm>
            <a:off x="664262" y="1420955"/>
            <a:ext cx="4103047" cy="1162178"/>
          </a:xfrm>
          <a:prstGeom prst="rect">
            <a:avLst/>
          </a:prstGeom>
        </p:spPr>
        <p:txBody>
          <a:bodyPr wrap="square">
            <a:spAutoFit/>
          </a:bodyPr>
          <a:lstStyle/>
          <a:p>
            <a:pPr marL="285750" indent="-285750">
              <a:lnSpc>
                <a:spcPct val="150000"/>
              </a:lnSpc>
              <a:spcBef>
                <a:spcPct val="0"/>
              </a:spcBef>
              <a:buFont typeface="Courier New" panose="02070309020205020404" pitchFamily="49" charset="0"/>
              <a:buChar char="o"/>
            </a:pPr>
            <a:r>
              <a:rPr lang="tr-TR" sz="1600" dirty="0">
                <a:cs typeface="Arial" charset="0"/>
              </a:rPr>
              <a:t>Çalışılan aya ait hak edilen ücret ödemeleri takip eden ayın ilk iş gününde banka aracılığı ile yapılır.</a:t>
            </a:r>
          </a:p>
        </p:txBody>
      </p:sp>
    </p:spTree>
    <p:extLst>
      <p:ext uri="{BB962C8B-B14F-4D97-AF65-F5344CB8AC3E}">
        <p14:creationId xmlns:p14="http://schemas.microsoft.com/office/powerpoint/2010/main" val="3256086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8B54C3C3-E57C-EE50-E0B8-E8742DC6B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0" name="Dikdörtgen 9">
            <a:extLst>
              <a:ext uri="{FF2B5EF4-FFF2-40B4-BE49-F238E27FC236}">
                <a16:creationId xmlns:a16="http://schemas.microsoft.com/office/drawing/2014/main" id="{613C65E7-03E6-3756-6630-80ECC53D98EF}"/>
              </a:ext>
            </a:extLst>
          </p:cNvPr>
          <p:cNvSpPr/>
          <p:nvPr/>
        </p:nvSpPr>
        <p:spPr>
          <a:xfrm>
            <a:off x="1215940" y="431691"/>
            <a:ext cx="6577432" cy="477054"/>
          </a:xfrm>
          <a:prstGeom prst="rect">
            <a:avLst/>
          </a:prstGeom>
        </p:spPr>
        <p:txBody>
          <a:bodyPr wrap="square">
            <a:spAutoFit/>
          </a:bodyPr>
          <a:lstStyle/>
          <a:p>
            <a:pPr algn="ctr"/>
            <a:r>
              <a:rPr lang="tr-TR" sz="2500" dirty="0" smtClean="0">
                <a:solidFill>
                  <a:schemeClr val="bg1"/>
                </a:solidFill>
                <a:latin typeface="Helvetica" panose="020B0604020202020204" pitchFamily="34" charset="0"/>
                <a:cs typeface="Helvetica" panose="020B0604020202020204" pitchFamily="34" charset="0"/>
              </a:rPr>
              <a:t>ZORUNLU BİREYSEL EMEKLİLİK (BES)</a:t>
            </a:r>
            <a:endParaRPr lang="en-US" sz="2500" dirty="0">
              <a:solidFill>
                <a:schemeClr val="bg1"/>
              </a:solidFill>
              <a:latin typeface="Helvetica" panose="020B0604020202020204" pitchFamily="34" charset="0"/>
              <a:cs typeface="Helvetica" panose="020B0604020202020204" pitchFamily="34" charset="0"/>
            </a:endParaRPr>
          </a:p>
        </p:txBody>
      </p:sp>
      <p:sp>
        <p:nvSpPr>
          <p:cNvPr id="2" name="Rectangle 12"/>
          <p:cNvSpPr/>
          <p:nvPr/>
        </p:nvSpPr>
        <p:spPr>
          <a:xfrm>
            <a:off x="811924" y="1517445"/>
            <a:ext cx="8493036" cy="5262979"/>
          </a:xfrm>
          <a:prstGeom prst="rect">
            <a:avLst/>
          </a:prstGeom>
          <a:solidFill>
            <a:schemeClr val="bg1"/>
          </a:solidFill>
        </p:spPr>
        <p:txBody>
          <a:bodyPr wrap="square">
            <a:spAutoFit/>
          </a:bodyPr>
          <a:lstStyle/>
          <a:p>
            <a:pPr marL="342900" indent="-342900">
              <a:lnSpc>
                <a:spcPct val="150000"/>
              </a:lnSpc>
              <a:buFont typeface="Courier New" panose="02070309020205020404" pitchFamily="49" charset="0"/>
              <a:buChar char="o"/>
            </a:pPr>
            <a:r>
              <a:rPr lang="tr-TR" sz="1300" dirty="0" smtClean="0"/>
              <a:t>01.01.2017 </a:t>
            </a:r>
            <a:r>
              <a:rPr lang="tr-TR" sz="1300" dirty="0"/>
              <a:t>tarihinden itibaren, Türkiye'deki 45 yaş altı çalışanlar için BES </a:t>
            </a:r>
            <a:r>
              <a:rPr lang="tr-TR" sz="1300" dirty="0" smtClean="0"/>
              <a:t>katılımı zorunlu </a:t>
            </a:r>
            <a:r>
              <a:rPr lang="tr-TR" sz="1300" dirty="0"/>
              <a:t>hale getirilmiştir. </a:t>
            </a:r>
            <a:endParaRPr lang="tr-TR" sz="1300" dirty="0" smtClean="0"/>
          </a:p>
          <a:p>
            <a:pPr marL="342900" indent="-342900">
              <a:lnSpc>
                <a:spcPct val="150000"/>
              </a:lnSpc>
              <a:buFont typeface="Courier New" panose="02070309020205020404" pitchFamily="49" charset="0"/>
              <a:buChar char="o"/>
            </a:pPr>
            <a:r>
              <a:rPr lang="tr-TR" sz="1300" dirty="0" smtClean="0"/>
              <a:t>Bu </a:t>
            </a:r>
            <a:r>
              <a:rPr lang="tr-TR" sz="1300" dirty="0"/>
              <a:t>sistemin temel amacı, çalışanların emeklilik dönemlerinde ek gelir sağlamak ve devlet katkısıyla finansal güvence oluşturmaktır. Çalışanlar, maaşlarının bir kısmını bu sisteme yatırarak emeklilik dönemleri için birikim yaparlar. Devlet de katılımcılara, ödedikleri katkı payının %30'u kadar ek katkı sağlar. Bu sistemin amacı, çalışanların emekliliklerinde daha rahat bir yaşam sürmelerini sağlamaktır</a:t>
            </a:r>
            <a:r>
              <a:rPr lang="tr-TR" sz="1300" dirty="0" smtClean="0"/>
              <a:t>.</a:t>
            </a:r>
          </a:p>
          <a:p>
            <a:pPr>
              <a:lnSpc>
                <a:spcPct val="150000"/>
              </a:lnSpc>
            </a:pPr>
            <a:endParaRPr lang="tr-TR" sz="1300" dirty="0" smtClean="0"/>
          </a:p>
          <a:p>
            <a:pPr marL="342900" indent="-342900">
              <a:lnSpc>
                <a:spcPct val="150000"/>
              </a:lnSpc>
              <a:buFont typeface="Courier New" panose="02070309020205020404" pitchFamily="49" charset="0"/>
              <a:buChar char="o"/>
            </a:pPr>
            <a:r>
              <a:rPr lang="tr-TR" sz="1300" b="1" i="1" dirty="0"/>
              <a:t>Zorunlu </a:t>
            </a:r>
            <a:r>
              <a:rPr lang="tr-TR" sz="1300" b="1" i="1" dirty="0" err="1"/>
              <a:t>BES'e</a:t>
            </a:r>
            <a:r>
              <a:rPr lang="tr-TR" sz="1300" b="1" i="1" dirty="0"/>
              <a:t> Katılım Süreci:</a:t>
            </a:r>
          </a:p>
          <a:p>
            <a:pPr>
              <a:lnSpc>
                <a:spcPct val="150000"/>
              </a:lnSpc>
            </a:pPr>
            <a:r>
              <a:rPr lang="tr-TR" sz="1300" b="1" dirty="0" smtClean="0"/>
              <a:t>1.Katılım </a:t>
            </a:r>
            <a:r>
              <a:rPr lang="tr-TR" sz="1300" b="1" dirty="0"/>
              <a:t>Başlangıcı:</a:t>
            </a:r>
          </a:p>
          <a:p>
            <a:pPr>
              <a:lnSpc>
                <a:spcPct val="150000"/>
              </a:lnSpc>
            </a:pPr>
            <a:r>
              <a:rPr lang="tr-TR" sz="1300" dirty="0"/>
              <a:t>Zorunlu </a:t>
            </a:r>
            <a:r>
              <a:rPr lang="tr-TR" sz="1300" dirty="0" err="1"/>
              <a:t>BES'e</a:t>
            </a:r>
            <a:r>
              <a:rPr lang="tr-TR" sz="1300" dirty="0"/>
              <a:t> katılım, çalışmaya başladığınız tarihten itibaren otomatik olarak başlar. İnsan Kaynakları departmanımız, bu süreci sizin adınıza başlatacaktır. Katılım için herhangi bir işlem yapmanıza gerek yoktur.</a:t>
            </a:r>
          </a:p>
          <a:p>
            <a:pPr>
              <a:lnSpc>
                <a:spcPct val="150000"/>
              </a:lnSpc>
            </a:pPr>
            <a:r>
              <a:rPr lang="tr-TR" sz="1300" b="1" dirty="0" smtClean="0"/>
              <a:t>2.Katılım </a:t>
            </a:r>
            <a:r>
              <a:rPr lang="tr-TR" sz="1300" b="1" dirty="0"/>
              <a:t>Payı:</a:t>
            </a:r>
          </a:p>
          <a:p>
            <a:pPr>
              <a:lnSpc>
                <a:spcPct val="150000"/>
              </a:lnSpc>
            </a:pPr>
            <a:r>
              <a:rPr lang="tr-TR" sz="1300" dirty="0"/>
              <a:t>BES sistemine katılmak için, maaşınızın %3’ü kadar bir kesinti yapılacaktır. Bu kesinti, yasal düzenlemeye uygun olarak belirlenen bir orandır. Bu kesintiler, bireysel emeklilik hesabınıza aktarılacaktır.</a:t>
            </a:r>
          </a:p>
          <a:p>
            <a:pPr>
              <a:lnSpc>
                <a:spcPct val="150000"/>
              </a:lnSpc>
            </a:pPr>
            <a:r>
              <a:rPr lang="tr-TR" sz="1300" b="1" dirty="0" smtClean="0"/>
              <a:t>3.Katılım </a:t>
            </a:r>
            <a:r>
              <a:rPr lang="tr-TR" sz="1300" b="1" dirty="0"/>
              <a:t>İptali Hakkı:</a:t>
            </a:r>
          </a:p>
          <a:p>
            <a:pPr>
              <a:lnSpc>
                <a:spcPct val="150000"/>
              </a:lnSpc>
            </a:pPr>
            <a:r>
              <a:rPr lang="tr-TR" sz="1300" dirty="0"/>
              <a:t>Sisteme katılım başladıktan sonra, ilk 2 ay içinde </a:t>
            </a:r>
            <a:r>
              <a:rPr lang="tr-TR" sz="1300" dirty="0" smtClean="0"/>
              <a:t>müşteri </a:t>
            </a:r>
            <a:r>
              <a:rPr lang="tr-TR" sz="1300" dirty="0"/>
              <a:t>hizmetlerini arayarak katılımınızı iptal edebilirsiniz. İptal talebinde bulunmazsanız, sistem otomatik olarak devam eder</a:t>
            </a:r>
            <a:r>
              <a:rPr lang="tr-TR" sz="1300" dirty="0" smtClean="0"/>
              <a:t>.</a:t>
            </a:r>
            <a:endParaRPr lang="tr-TR" sz="1300" dirty="0">
              <a:solidFill>
                <a:srgbClr val="002060"/>
              </a:solidFill>
            </a:endParaRPr>
          </a:p>
          <a:p>
            <a:pPr marL="342900" indent="-342900" algn="ctr">
              <a:lnSpc>
                <a:spcPct val="150000"/>
              </a:lnSpc>
              <a:buFont typeface="Courier New" panose="02070309020205020404" pitchFamily="49" charset="0"/>
              <a:buChar char="o"/>
            </a:pPr>
            <a:endParaRPr lang="tr-TR" sz="1600" dirty="0">
              <a:solidFill>
                <a:srgbClr val="002060"/>
              </a:solidFill>
            </a:endParaRPr>
          </a:p>
        </p:txBody>
      </p:sp>
      <p:sp>
        <p:nvSpPr>
          <p:cNvPr id="5" name="İçerik Yer Tutucusu 2"/>
          <p:cNvSpPr txBox="1">
            <a:spLocks/>
          </p:cNvSpPr>
          <p:nvPr/>
        </p:nvSpPr>
        <p:spPr>
          <a:xfrm>
            <a:off x="882414" y="2104675"/>
            <a:ext cx="8229600" cy="13967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tr-TR" sz="2000" dirty="0">
              <a:solidFill>
                <a:srgbClr val="002060"/>
              </a:solidFill>
            </a:endParaRPr>
          </a:p>
        </p:txBody>
      </p:sp>
    </p:spTree>
    <p:extLst>
      <p:ext uri="{BB962C8B-B14F-4D97-AF65-F5344CB8AC3E}">
        <p14:creationId xmlns:p14="http://schemas.microsoft.com/office/powerpoint/2010/main" val="393888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4434FFB1-DD53-3E18-511F-FE7B1456FA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906000" cy="6858000"/>
          </a:xfrm>
          <a:prstGeom prst="rect">
            <a:avLst/>
          </a:prstGeom>
        </p:spPr>
      </p:pic>
      <p:sp>
        <p:nvSpPr>
          <p:cNvPr id="7" name="Dikdörtgen 6">
            <a:extLst>
              <a:ext uri="{FF2B5EF4-FFF2-40B4-BE49-F238E27FC236}">
                <a16:creationId xmlns:a16="http://schemas.microsoft.com/office/drawing/2014/main" id="{52099C47-450B-BF48-A0CC-FAC70C05B1D3}"/>
              </a:ext>
            </a:extLst>
          </p:cNvPr>
          <p:cNvSpPr/>
          <p:nvPr/>
        </p:nvSpPr>
        <p:spPr>
          <a:xfrm>
            <a:off x="1215940" y="468615"/>
            <a:ext cx="4986740"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İSTANBUL OKAN ÜNİVERSİTESİ</a:t>
            </a:r>
            <a:endParaRPr lang="en-US" sz="2500" dirty="0">
              <a:solidFill>
                <a:schemeClr val="bg1"/>
              </a:solidFill>
              <a:latin typeface="Helvetica" panose="020B0604020202020204" pitchFamily="34" charset="0"/>
              <a:cs typeface="Helvetica" panose="020B0604020202020204" pitchFamily="34" charset="0"/>
            </a:endParaRPr>
          </a:p>
        </p:txBody>
      </p:sp>
      <p:sp>
        <p:nvSpPr>
          <p:cNvPr id="17" name="Dikdörtgen 16">
            <a:extLst>
              <a:ext uri="{FF2B5EF4-FFF2-40B4-BE49-F238E27FC236}">
                <a16:creationId xmlns:a16="http://schemas.microsoft.com/office/drawing/2014/main" id="{8A928B31-1FBB-6569-C868-536E255829DF}"/>
              </a:ext>
            </a:extLst>
          </p:cNvPr>
          <p:cNvSpPr/>
          <p:nvPr/>
        </p:nvSpPr>
        <p:spPr>
          <a:xfrm>
            <a:off x="212621" y="2116377"/>
            <a:ext cx="4699013" cy="3508653"/>
          </a:xfrm>
          <a:prstGeom prst="rect">
            <a:avLst/>
          </a:prstGeom>
        </p:spPr>
        <p:txBody>
          <a:bodyPr wrap="square" lIns="90000">
            <a:spAutoFit/>
          </a:bodyPr>
          <a:lstStyle/>
          <a:p>
            <a:pPr marL="285750" indent="-285750">
              <a:lnSpc>
                <a:spcPct val="200000"/>
              </a:lnSpc>
              <a:buSzPct val="104000"/>
              <a:buFont typeface="Courier New" panose="02070309020205020404" pitchFamily="49" charset="0"/>
              <a:buChar char="o"/>
            </a:pPr>
            <a:r>
              <a:rPr lang="tr-TR" sz="1500" b="1" dirty="0" smtClean="0"/>
              <a:t>26 </a:t>
            </a:r>
            <a:r>
              <a:rPr lang="tr-TR" sz="1500" b="1" dirty="0"/>
              <a:t>Meslek Yüksekokulu Programı</a:t>
            </a:r>
          </a:p>
          <a:p>
            <a:pPr marL="285750" indent="-285750">
              <a:lnSpc>
                <a:spcPct val="200000"/>
              </a:lnSpc>
              <a:buSzPct val="104000"/>
              <a:buFont typeface="Courier New" panose="02070309020205020404" pitchFamily="49" charset="0"/>
              <a:buChar char="o"/>
            </a:pPr>
            <a:r>
              <a:rPr lang="tr-TR" sz="1500" b="1" dirty="0"/>
              <a:t>19 Sağlık Hizmetleri Meslek Yüksekokulu Programı</a:t>
            </a:r>
          </a:p>
          <a:p>
            <a:pPr marL="285750" indent="-285750">
              <a:lnSpc>
                <a:spcPct val="200000"/>
              </a:lnSpc>
              <a:buSzPct val="104000"/>
              <a:buFont typeface="Courier New" panose="02070309020205020404" pitchFamily="49" charset="0"/>
              <a:buChar char="o"/>
            </a:pPr>
            <a:r>
              <a:rPr lang="tr-TR" sz="1500" b="1" dirty="0"/>
              <a:t>60 Lisans Programı</a:t>
            </a:r>
          </a:p>
          <a:p>
            <a:pPr marL="285750" indent="-285750">
              <a:lnSpc>
                <a:spcPct val="200000"/>
              </a:lnSpc>
              <a:buSzPct val="104000"/>
              <a:buFont typeface="Courier New" panose="02070309020205020404" pitchFamily="49" charset="0"/>
              <a:buChar char="o"/>
            </a:pPr>
            <a:r>
              <a:rPr lang="tr-TR" sz="1500" b="1" dirty="0"/>
              <a:t>142 Yüksek Lisans – Doktora </a:t>
            </a:r>
            <a:r>
              <a:rPr lang="tr-TR" sz="1500" b="1" dirty="0" smtClean="0"/>
              <a:t>Programı</a:t>
            </a:r>
          </a:p>
          <a:p>
            <a:pPr>
              <a:lnSpc>
                <a:spcPct val="200000"/>
              </a:lnSpc>
              <a:buSzPct val="104000"/>
            </a:pPr>
            <a:r>
              <a:rPr lang="tr-TR" b="1" dirty="0" smtClean="0"/>
              <a:t>Toplam 247 Program</a:t>
            </a:r>
            <a:endParaRPr lang="tr-TR" b="1" dirty="0"/>
          </a:p>
          <a:p>
            <a:pPr marL="285750" indent="-285750">
              <a:lnSpc>
                <a:spcPct val="200000"/>
              </a:lnSpc>
              <a:buSzPct val="104000"/>
              <a:buFont typeface="Courier New" panose="02070309020205020404" pitchFamily="49" charset="0"/>
              <a:buChar char="o"/>
            </a:pPr>
            <a:r>
              <a:rPr lang="tr-TR" sz="1500" b="1" dirty="0"/>
              <a:t>Mevcut </a:t>
            </a:r>
            <a:r>
              <a:rPr lang="tr-TR" sz="1500" b="1" dirty="0" smtClean="0"/>
              <a:t> Öğrenci 18.222</a:t>
            </a:r>
          </a:p>
          <a:p>
            <a:pPr marL="285750" indent="-285750">
              <a:lnSpc>
                <a:spcPct val="200000"/>
              </a:lnSpc>
              <a:buSzPct val="104000"/>
              <a:buFont typeface="Courier New" panose="02070309020205020404" pitchFamily="49" charset="0"/>
              <a:buChar char="o"/>
            </a:pPr>
            <a:r>
              <a:rPr lang="tr-TR" sz="1500" b="1" dirty="0" smtClean="0"/>
              <a:t>55 </a:t>
            </a:r>
            <a:r>
              <a:rPr lang="tr-TR" sz="1500" b="1" dirty="0" smtClean="0"/>
              <a:t>binden fazla Mezun Öğrenci</a:t>
            </a:r>
            <a:endParaRPr lang="tr-TR" sz="1500" b="1" dirty="0"/>
          </a:p>
        </p:txBody>
      </p:sp>
    </p:spTree>
    <p:extLst>
      <p:ext uri="{BB962C8B-B14F-4D97-AF65-F5344CB8AC3E}">
        <p14:creationId xmlns:p14="http://schemas.microsoft.com/office/powerpoint/2010/main" val="378690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9E34F2F-C544-DE49-8D08-C3CA339BCDEC}"/>
              </a:ext>
            </a:extLst>
          </p:cNvPr>
          <p:cNvPicPr>
            <a:picLocks noChangeAspect="1"/>
          </p:cNvPicPr>
          <p:nvPr/>
        </p:nvPicPr>
        <p:blipFill>
          <a:blip r:embed="rId2"/>
          <a:srcRect/>
          <a:stretch/>
        </p:blipFill>
        <p:spPr>
          <a:xfrm>
            <a:off x="0" y="0"/>
            <a:ext cx="9906000" cy="6858000"/>
          </a:xfrm>
          <a:prstGeom prst="rect">
            <a:avLst/>
          </a:prstGeom>
        </p:spPr>
      </p:pic>
      <p:sp>
        <p:nvSpPr>
          <p:cNvPr id="3" name="Dikdörtgen 2">
            <a:extLst>
              <a:ext uri="{FF2B5EF4-FFF2-40B4-BE49-F238E27FC236}">
                <a16:creationId xmlns:a16="http://schemas.microsoft.com/office/drawing/2014/main" id="{0D9901EB-9D5D-9DCA-424E-04E6AD601383}"/>
              </a:ext>
            </a:extLst>
          </p:cNvPr>
          <p:cNvSpPr/>
          <p:nvPr/>
        </p:nvSpPr>
        <p:spPr>
          <a:xfrm>
            <a:off x="1215940" y="431691"/>
            <a:ext cx="3315719"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SAĞLIK HİZMETLERİ</a:t>
            </a:r>
            <a:endParaRPr lang="en-US" sz="2500" dirty="0">
              <a:solidFill>
                <a:schemeClr val="bg1"/>
              </a:solidFill>
              <a:latin typeface="Helvetica" panose="020B0604020202020204" pitchFamily="34" charset="0"/>
              <a:cs typeface="Helvetica" panose="020B0604020202020204" pitchFamily="34" charset="0"/>
            </a:endParaRPr>
          </a:p>
        </p:txBody>
      </p:sp>
      <p:sp>
        <p:nvSpPr>
          <p:cNvPr id="5" name="Dikdörtgen 4">
            <a:extLst>
              <a:ext uri="{FF2B5EF4-FFF2-40B4-BE49-F238E27FC236}">
                <a16:creationId xmlns:a16="http://schemas.microsoft.com/office/drawing/2014/main" id="{33770DFD-7133-B40A-F9D8-EB01CD420258}"/>
              </a:ext>
            </a:extLst>
          </p:cNvPr>
          <p:cNvSpPr/>
          <p:nvPr/>
        </p:nvSpPr>
        <p:spPr>
          <a:xfrm>
            <a:off x="233318" y="1663059"/>
            <a:ext cx="4808458" cy="2321020"/>
          </a:xfrm>
          <a:prstGeom prst="rect">
            <a:avLst/>
          </a:prstGeom>
        </p:spPr>
        <p:txBody>
          <a:bodyPr wrap="square">
            <a:spAutoFit/>
          </a:bodyPr>
          <a:lstStyle/>
          <a:p>
            <a:pPr marL="285750" indent="-285750">
              <a:lnSpc>
                <a:spcPct val="150000"/>
              </a:lnSpc>
              <a:buFont typeface="Courier New" panose="02070309020205020404" pitchFamily="49" charset="0"/>
              <a:buChar char="o"/>
            </a:pPr>
            <a:r>
              <a:rPr lang="tr-TR" sz="1400" dirty="0"/>
              <a:t>Kampüsümüz içinde </a:t>
            </a:r>
            <a:r>
              <a:rPr lang="tr-TR" sz="1400" b="1" dirty="0"/>
              <a:t>ücretsiz</a:t>
            </a:r>
            <a:r>
              <a:rPr lang="tr-TR" sz="1400" dirty="0"/>
              <a:t> hizmet veren doktor ve   hemşiremiz bulunmaktadır. </a:t>
            </a:r>
          </a:p>
          <a:p>
            <a:pPr marL="285750" indent="-285750">
              <a:lnSpc>
                <a:spcPct val="150000"/>
              </a:lnSpc>
              <a:buFont typeface="Courier New" panose="02070309020205020404" pitchFamily="49" charset="0"/>
              <a:buChar char="o"/>
            </a:pPr>
            <a:r>
              <a:rPr lang="tr-TR" sz="1400" dirty="0"/>
              <a:t>Ayrıca 24 saat ambulans hizmeti yer almaktadır.</a:t>
            </a:r>
          </a:p>
          <a:p>
            <a:pPr marL="285750" indent="-285750">
              <a:lnSpc>
                <a:spcPct val="150000"/>
              </a:lnSpc>
              <a:buFont typeface="Courier New" panose="02070309020205020404" pitchFamily="49" charset="0"/>
              <a:buChar char="o"/>
            </a:pPr>
            <a:r>
              <a:rPr lang="tr-TR" sz="1400" dirty="0"/>
              <a:t>Üniversitemizin reviri, öğrencilerin ve diğer personelin muayeneleri ve ayakta tedavileri için gerekli sağlık hizmetlerini yerine getirmekte ve sevk edilen hastaların takibi yapılmaktadır. </a:t>
            </a:r>
          </a:p>
        </p:txBody>
      </p:sp>
    </p:spTree>
    <p:extLst>
      <p:ext uri="{BB962C8B-B14F-4D97-AF65-F5344CB8AC3E}">
        <p14:creationId xmlns:p14="http://schemas.microsoft.com/office/powerpoint/2010/main" val="1294781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20E53AA-E39F-7E76-083F-5393A469B1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Dikdörtgen 5">
            <a:extLst>
              <a:ext uri="{FF2B5EF4-FFF2-40B4-BE49-F238E27FC236}">
                <a16:creationId xmlns:a16="http://schemas.microsoft.com/office/drawing/2014/main" id="{62B8998B-FBCE-6FAB-1CE5-96179EBE8DE7}"/>
              </a:ext>
            </a:extLst>
          </p:cNvPr>
          <p:cNvSpPr/>
          <p:nvPr/>
        </p:nvSpPr>
        <p:spPr>
          <a:xfrm>
            <a:off x="1215940" y="431691"/>
            <a:ext cx="322831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UZGÖRÜ ÇALIŞTAYI</a:t>
            </a:r>
            <a:endParaRPr lang="en-US" sz="2500" dirty="0">
              <a:solidFill>
                <a:schemeClr val="bg1"/>
              </a:solidFill>
              <a:latin typeface="Helvetica" panose="020B0604020202020204" pitchFamily="34" charset="0"/>
              <a:cs typeface="Helvetica" panose="020B0604020202020204" pitchFamily="34" charset="0"/>
            </a:endParaRP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553" y="1683479"/>
            <a:ext cx="2221159" cy="1480772"/>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764" y="1698434"/>
            <a:ext cx="2219867" cy="1479911"/>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011" y="1698435"/>
            <a:ext cx="2219868" cy="1479911"/>
          </a:xfrm>
          <a:prstGeom prst="rect">
            <a:avLst/>
          </a:prstGeom>
        </p:spPr>
      </p:pic>
      <p:sp>
        <p:nvSpPr>
          <p:cNvPr id="11" name="Metin kutusu 10"/>
          <p:cNvSpPr txBox="1"/>
          <p:nvPr/>
        </p:nvSpPr>
        <p:spPr>
          <a:xfrm>
            <a:off x="5110222" y="3248723"/>
            <a:ext cx="2185820" cy="369332"/>
          </a:xfrm>
          <a:prstGeom prst="rect">
            <a:avLst/>
          </a:prstGeom>
          <a:noFill/>
        </p:spPr>
        <p:txBody>
          <a:bodyPr wrap="square" rtlCol="0">
            <a:spAutoFit/>
          </a:bodyPr>
          <a:lstStyle/>
          <a:p>
            <a:r>
              <a:rPr lang="tr-TR" dirty="0"/>
              <a:t>2017 Uzgörü Çalıştayı</a:t>
            </a:r>
          </a:p>
        </p:txBody>
      </p:sp>
      <p:sp>
        <p:nvSpPr>
          <p:cNvPr id="12" name="Metin kutusu 11"/>
          <p:cNvSpPr txBox="1"/>
          <p:nvPr/>
        </p:nvSpPr>
        <p:spPr>
          <a:xfrm>
            <a:off x="2754764" y="3225551"/>
            <a:ext cx="2185820" cy="369332"/>
          </a:xfrm>
          <a:prstGeom prst="rect">
            <a:avLst/>
          </a:prstGeom>
          <a:noFill/>
        </p:spPr>
        <p:txBody>
          <a:bodyPr wrap="square" rtlCol="0">
            <a:spAutoFit/>
          </a:bodyPr>
          <a:lstStyle/>
          <a:p>
            <a:r>
              <a:rPr lang="tr-TR" dirty="0"/>
              <a:t>2016 Uzgörü Çalıştayı</a:t>
            </a:r>
          </a:p>
        </p:txBody>
      </p:sp>
      <p:sp>
        <p:nvSpPr>
          <p:cNvPr id="13" name="Metin kutusu 12"/>
          <p:cNvSpPr txBox="1"/>
          <p:nvPr/>
        </p:nvSpPr>
        <p:spPr>
          <a:xfrm>
            <a:off x="422929" y="3225551"/>
            <a:ext cx="2219867" cy="369332"/>
          </a:xfrm>
          <a:prstGeom prst="rect">
            <a:avLst/>
          </a:prstGeom>
          <a:noFill/>
        </p:spPr>
        <p:txBody>
          <a:bodyPr wrap="square" rtlCol="0">
            <a:spAutoFit/>
          </a:bodyPr>
          <a:lstStyle/>
          <a:p>
            <a:pPr algn="ctr"/>
            <a:r>
              <a:rPr lang="tr-TR" dirty="0"/>
              <a:t>2015 Uzgörü Çalıştayı</a:t>
            </a:r>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1634" y="1683479"/>
            <a:ext cx="2171745" cy="1447830"/>
          </a:xfrm>
          <a:prstGeom prst="rect">
            <a:avLst/>
          </a:prstGeom>
        </p:spPr>
      </p:pic>
      <p:sp>
        <p:nvSpPr>
          <p:cNvPr id="14" name="Metin kutusu 13"/>
          <p:cNvSpPr txBox="1"/>
          <p:nvPr/>
        </p:nvSpPr>
        <p:spPr>
          <a:xfrm>
            <a:off x="7411191" y="3248723"/>
            <a:ext cx="2171745" cy="369332"/>
          </a:xfrm>
          <a:prstGeom prst="rect">
            <a:avLst/>
          </a:prstGeom>
          <a:noFill/>
        </p:spPr>
        <p:txBody>
          <a:bodyPr wrap="square" rtlCol="0">
            <a:spAutoFit/>
          </a:bodyPr>
          <a:lstStyle/>
          <a:p>
            <a:r>
              <a:rPr lang="tr-TR" dirty="0"/>
              <a:t>2018 Uzgörü Çalıştayı</a:t>
            </a:r>
          </a:p>
        </p:txBody>
      </p:sp>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011" y="3802386"/>
            <a:ext cx="2219867" cy="1699854"/>
          </a:xfrm>
          <a:prstGeom prst="rect">
            <a:avLst/>
          </a:prstGeom>
        </p:spPr>
      </p:pic>
      <p:sp>
        <p:nvSpPr>
          <p:cNvPr id="16" name="Metin kutusu 15"/>
          <p:cNvSpPr txBox="1"/>
          <p:nvPr/>
        </p:nvSpPr>
        <p:spPr>
          <a:xfrm>
            <a:off x="422929" y="5542357"/>
            <a:ext cx="2219867" cy="369332"/>
          </a:xfrm>
          <a:prstGeom prst="rect">
            <a:avLst/>
          </a:prstGeom>
          <a:noFill/>
        </p:spPr>
        <p:txBody>
          <a:bodyPr wrap="square" rtlCol="0">
            <a:spAutoFit/>
          </a:bodyPr>
          <a:lstStyle/>
          <a:p>
            <a:r>
              <a:rPr lang="tr-TR" dirty="0"/>
              <a:t>2021 Uzgörü Çalıştayı</a:t>
            </a:r>
          </a:p>
        </p:txBody>
      </p:sp>
      <p:pic>
        <p:nvPicPr>
          <p:cNvPr id="2" name="Resim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4765" y="3802386"/>
            <a:ext cx="2423486" cy="1699854"/>
          </a:xfrm>
          <a:prstGeom prst="rect">
            <a:avLst/>
          </a:prstGeom>
        </p:spPr>
      </p:pic>
      <p:sp>
        <p:nvSpPr>
          <p:cNvPr id="17" name="Metin kutusu 16"/>
          <p:cNvSpPr txBox="1"/>
          <p:nvPr/>
        </p:nvSpPr>
        <p:spPr>
          <a:xfrm>
            <a:off x="2873598" y="5549343"/>
            <a:ext cx="2185820" cy="369332"/>
          </a:xfrm>
          <a:prstGeom prst="rect">
            <a:avLst/>
          </a:prstGeom>
          <a:noFill/>
        </p:spPr>
        <p:txBody>
          <a:bodyPr wrap="square" rtlCol="0">
            <a:spAutoFit/>
          </a:bodyPr>
          <a:lstStyle/>
          <a:p>
            <a:r>
              <a:rPr lang="tr-TR" dirty="0"/>
              <a:t>2023 Uzgörü Çalıştayı</a:t>
            </a:r>
          </a:p>
        </p:txBody>
      </p:sp>
      <p:sp>
        <p:nvSpPr>
          <p:cNvPr id="19" name="Metin kutusu 18"/>
          <p:cNvSpPr txBox="1"/>
          <p:nvPr/>
        </p:nvSpPr>
        <p:spPr>
          <a:xfrm>
            <a:off x="5545136" y="5549343"/>
            <a:ext cx="2171745" cy="369332"/>
          </a:xfrm>
          <a:prstGeom prst="rect">
            <a:avLst/>
          </a:prstGeom>
          <a:noFill/>
        </p:spPr>
        <p:txBody>
          <a:bodyPr wrap="square" rtlCol="0">
            <a:spAutoFit/>
          </a:bodyPr>
          <a:lstStyle/>
          <a:p>
            <a:r>
              <a:rPr lang="tr-TR" dirty="0"/>
              <a:t>2024 Uzgörü Çalıştayı</a:t>
            </a:r>
          </a:p>
        </p:txBody>
      </p:sp>
      <p:pic>
        <p:nvPicPr>
          <p:cNvPr id="5" name="Resim 4"/>
          <p:cNvPicPr>
            <a:picLocks noChangeAspect="1"/>
          </p:cNvPicPr>
          <p:nvPr/>
        </p:nvPicPr>
        <p:blipFill rotWithShape="1">
          <a:blip r:embed="rId9" cstate="print">
            <a:extLst>
              <a:ext uri="{28A0092B-C50C-407E-A947-70E740481C1C}">
                <a14:useLocalDpi xmlns:a14="http://schemas.microsoft.com/office/drawing/2010/main" val="0"/>
              </a:ext>
            </a:extLst>
          </a:blip>
          <a:srcRect l="13877" t="2154" r="445" b="4997"/>
          <a:stretch/>
        </p:blipFill>
        <p:spPr>
          <a:xfrm>
            <a:off x="5302138" y="3802386"/>
            <a:ext cx="2657742" cy="1699854"/>
          </a:xfrm>
          <a:prstGeom prst="rect">
            <a:avLst/>
          </a:prstGeom>
        </p:spPr>
      </p:pic>
    </p:spTree>
    <p:extLst>
      <p:ext uri="{BB962C8B-B14F-4D97-AF65-F5344CB8AC3E}">
        <p14:creationId xmlns:p14="http://schemas.microsoft.com/office/powerpoint/2010/main" val="3927464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BDDE6B5-AFF6-60DE-B287-2A61992E0C99}"/>
              </a:ext>
            </a:extLst>
          </p:cNvPr>
          <p:cNvPicPr>
            <a:picLocks noChangeAspect="1"/>
          </p:cNvPicPr>
          <p:nvPr/>
        </p:nvPicPr>
        <p:blipFill>
          <a:blip r:embed="rId2"/>
          <a:src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1C46F908-F327-A7C6-EA1B-4F39C1FA3E9E}"/>
              </a:ext>
            </a:extLst>
          </p:cNvPr>
          <p:cNvSpPr/>
          <p:nvPr/>
        </p:nvSpPr>
        <p:spPr>
          <a:xfrm>
            <a:off x="1215940" y="431691"/>
            <a:ext cx="3645172"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AKLINIZDA BULUNSUN</a:t>
            </a:r>
            <a:endParaRPr lang="en-US" sz="2500" dirty="0">
              <a:solidFill>
                <a:schemeClr val="bg1"/>
              </a:solidFill>
              <a:latin typeface="Helvetica" panose="020B0604020202020204" pitchFamily="34" charset="0"/>
              <a:cs typeface="Helvetica" panose="020B0604020202020204" pitchFamily="34" charset="0"/>
            </a:endParaRPr>
          </a:p>
        </p:txBody>
      </p:sp>
      <p:sp>
        <p:nvSpPr>
          <p:cNvPr id="2" name="Dikdörtgen 1"/>
          <p:cNvSpPr/>
          <p:nvPr/>
        </p:nvSpPr>
        <p:spPr>
          <a:xfrm>
            <a:off x="233318" y="1663059"/>
            <a:ext cx="4808458" cy="3936847"/>
          </a:xfrm>
          <a:prstGeom prst="rect">
            <a:avLst/>
          </a:prstGeom>
        </p:spPr>
        <p:txBody>
          <a:bodyPr wrap="square">
            <a:spAutoFit/>
          </a:bodyPr>
          <a:lstStyle/>
          <a:p>
            <a:pPr marL="342900" indent="-342900">
              <a:lnSpc>
                <a:spcPct val="150000"/>
              </a:lnSpc>
              <a:buFont typeface="Courier New" panose="02070309020205020404" pitchFamily="49" charset="0"/>
              <a:buChar char="o"/>
            </a:pPr>
            <a:r>
              <a:rPr lang="tr-TR" sz="1400" dirty="0"/>
              <a:t>Şifrelerimi güvenli ve gizli bir şekilde saklıyorum.</a:t>
            </a:r>
          </a:p>
          <a:p>
            <a:pPr marL="342900" indent="-342900">
              <a:lnSpc>
                <a:spcPct val="150000"/>
              </a:lnSpc>
              <a:buFont typeface="Courier New" panose="02070309020205020404" pitchFamily="49" charset="0"/>
              <a:buChar char="o"/>
            </a:pPr>
            <a:r>
              <a:rPr lang="tr-TR" sz="1400" dirty="0"/>
              <a:t>Bana verilen kartı turnikelerden okutarak giriş çıkış yapıyorum.</a:t>
            </a:r>
          </a:p>
          <a:p>
            <a:pPr marL="342900" indent="-342900">
              <a:lnSpc>
                <a:spcPct val="150000"/>
              </a:lnSpc>
              <a:buFont typeface="Courier New" panose="02070309020205020404" pitchFamily="49" charset="0"/>
              <a:buChar char="o"/>
            </a:pPr>
            <a:r>
              <a:rPr lang="tr-TR" sz="1400" dirty="0"/>
              <a:t>Üniversitenin gizli bilgilerini kurum dışından kişilerle paylaşmıyorum.</a:t>
            </a:r>
          </a:p>
          <a:p>
            <a:pPr marL="342900" indent="-342900">
              <a:lnSpc>
                <a:spcPct val="150000"/>
              </a:lnSpc>
              <a:buFont typeface="Courier New" panose="02070309020205020404" pitchFamily="49" charset="0"/>
              <a:buChar char="o"/>
            </a:pPr>
            <a:r>
              <a:rPr lang="tr-TR" sz="1400" dirty="0"/>
              <a:t>Maaş bilgilerimi iş ortamımda paylaşmıyorum.</a:t>
            </a:r>
          </a:p>
          <a:p>
            <a:pPr marL="342900" indent="-342900">
              <a:lnSpc>
                <a:spcPct val="150000"/>
              </a:lnSpc>
              <a:buFont typeface="Courier New" panose="02070309020205020404" pitchFamily="49" charset="0"/>
              <a:buChar char="o"/>
            </a:pPr>
            <a:r>
              <a:rPr lang="tr-TR" sz="1400" dirty="0"/>
              <a:t>Önemli evrakları kilitli dolap ve çekmecelerde tutarım.</a:t>
            </a:r>
          </a:p>
          <a:p>
            <a:pPr marL="342900" indent="-342900">
              <a:lnSpc>
                <a:spcPct val="150000"/>
              </a:lnSpc>
              <a:buFont typeface="Courier New" panose="02070309020205020404" pitchFamily="49" charset="0"/>
              <a:buChar char="o"/>
            </a:pPr>
            <a:r>
              <a:rPr lang="tr-TR" sz="1400" dirty="0"/>
              <a:t>Bilgisayarıma hiçbir suretle lisanssız program yükleyemem.</a:t>
            </a:r>
          </a:p>
          <a:p>
            <a:pPr marL="342900" indent="-342900">
              <a:lnSpc>
                <a:spcPct val="150000"/>
              </a:lnSpc>
              <a:buFont typeface="Courier New" panose="02070309020205020404" pitchFamily="49" charset="0"/>
              <a:buChar char="o"/>
            </a:pPr>
            <a:r>
              <a:rPr lang="tr-TR" sz="1400" dirty="0">
                <a:solidFill>
                  <a:schemeClr val="tx2">
                    <a:lumMod val="50000"/>
                  </a:schemeClr>
                </a:solidFill>
                <a:cs typeface="Arial" charset="0"/>
              </a:rPr>
              <a:t>Mevcut ve değişen kişisel, ailevi, medeni durum, ikametgah vb. durumları İnsan Kaynakları Müdürlüğü’ne en kısa sürede haber vermek çalışanların sorumluluğundadır.</a:t>
            </a:r>
          </a:p>
          <a:p>
            <a:pPr marL="285750" indent="-285750">
              <a:lnSpc>
                <a:spcPct val="150000"/>
              </a:lnSpc>
              <a:buFont typeface="Courier New" panose="02070309020205020404" pitchFamily="49" charset="0"/>
              <a:buChar char="o"/>
            </a:pPr>
            <a:endParaRPr lang="tr-TR" sz="1400" dirty="0"/>
          </a:p>
        </p:txBody>
      </p:sp>
    </p:spTree>
    <p:extLst>
      <p:ext uri="{BB962C8B-B14F-4D97-AF65-F5344CB8AC3E}">
        <p14:creationId xmlns:p14="http://schemas.microsoft.com/office/powerpoint/2010/main" val="386266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A419295-D258-4E93-C57C-40BEDE825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 y="0"/>
            <a:ext cx="9906000" cy="6858000"/>
          </a:xfrm>
          <a:prstGeom prst="rect">
            <a:avLst/>
          </a:prstGeom>
        </p:spPr>
      </p:pic>
      <p:sp>
        <p:nvSpPr>
          <p:cNvPr id="4" name="Dikdörtgen 3">
            <a:extLst>
              <a:ext uri="{FF2B5EF4-FFF2-40B4-BE49-F238E27FC236}">
                <a16:creationId xmlns:a16="http://schemas.microsoft.com/office/drawing/2014/main" id="{11AC832A-7C8C-F2A3-0E44-3540DC08C174}"/>
              </a:ext>
            </a:extLst>
          </p:cNvPr>
          <p:cNvSpPr/>
          <p:nvPr/>
        </p:nvSpPr>
        <p:spPr>
          <a:xfrm>
            <a:off x="1215940" y="431691"/>
            <a:ext cx="3120736"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STANDARTLARIMIZ</a:t>
            </a:r>
            <a:endParaRPr lang="en-US" sz="2500" dirty="0">
              <a:solidFill>
                <a:schemeClr val="bg1"/>
              </a:solidFill>
              <a:latin typeface="Helvetica" panose="020B0604020202020204" pitchFamily="34" charset="0"/>
              <a:cs typeface="Helvetica" panose="020B0604020202020204" pitchFamily="34" charset="0"/>
            </a:endParaRPr>
          </a:p>
        </p:txBody>
      </p:sp>
      <p:sp>
        <p:nvSpPr>
          <p:cNvPr id="5" name="Dikdörtgen 4">
            <a:extLst>
              <a:ext uri="{FF2B5EF4-FFF2-40B4-BE49-F238E27FC236}">
                <a16:creationId xmlns:a16="http://schemas.microsoft.com/office/drawing/2014/main" id="{1CA8E6B2-6409-45FC-1D13-53382523461E}"/>
              </a:ext>
            </a:extLst>
          </p:cNvPr>
          <p:cNvSpPr/>
          <p:nvPr/>
        </p:nvSpPr>
        <p:spPr>
          <a:xfrm>
            <a:off x="1215940" y="810717"/>
            <a:ext cx="6365590" cy="307777"/>
          </a:xfrm>
          <a:prstGeom prst="rect">
            <a:avLst/>
          </a:prstGeom>
        </p:spPr>
        <p:txBody>
          <a:bodyPr wrap="square">
            <a:spAutoFit/>
          </a:bodyPr>
          <a:lstStyle/>
          <a:p>
            <a:pPr algn="ctr"/>
            <a:r>
              <a:rPr lang="tr-TR" sz="1400" b="1" dirty="0">
                <a:solidFill>
                  <a:schemeClr val="bg1"/>
                </a:solidFill>
                <a:cs typeface="Helvetica" panose="020B0604020202020204" pitchFamily="34" charset="0"/>
              </a:rPr>
              <a:t>İstanbul Okan Üniversitesi Türkiye’de ISO Sertifikasına Sahip İlk Vakıf Üniversitesidir</a:t>
            </a:r>
            <a:endParaRPr lang="en-US" sz="1400" b="1" dirty="0">
              <a:solidFill>
                <a:schemeClr val="bg1"/>
              </a:solidFill>
              <a:cs typeface="Helvetica" panose="020B0604020202020204" pitchFamily="34" charset="0"/>
            </a:endParaRPr>
          </a:p>
        </p:txBody>
      </p:sp>
      <p:pic>
        <p:nvPicPr>
          <p:cNvPr id="2" name="Picture 3" descr="C:\Users\gulcin.eren\Desktop\ISO.jpg">
            <a:extLst>
              <a:ext uri="{FF2B5EF4-FFF2-40B4-BE49-F238E27FC236}">
                <a16:creationId xmlns:a16="http://schemas.microsoft.com/office/drawing/2014/main" id="{D0B3AA25-8C32-F1B1-B4E9-16BCDD3F8CFA}"/>
              </a:ext>
            </a:extLst>
          </p:cNvPr>
          <p:cNvPicPr>
            <a:picLocks noChangeAspect="1" noChangeArrowheads="1"/>
          </p:cNvPicPr>
          <p:nvPr/>
        </p:nvPicPr>
        <p:blipFill>
          <a:blip r:embed="rId4" cstate="print"/>
          <a:srcRect/>
          <a:stretch>
            <a:fillRect/>
          </a:stretch>
        </p:blipFill>
        <p:spPr bwMode="auto">
          <a:xfrm>
            <a:off x="2469849" y="1719462"/>
            <a:ext cx="1168295" cy="1168295"/>
          </a:xfrm>
          <a:prstGeom prst="rect">
            <a:avLst/>
          </a:prstGeom>
          <a:noFill/>
        </p:spPr>
      </p:pic>
      <p:pic>
        <p:nvPicPr>
          <p:cNvPr id="6" name="Resim 5">
            <a:extLst>
              <a:ext uri="{FF2B5EF4-FFF2-40B4-BE49-F238E27FC236}">
                <a16:creationId xmlns:a16="http://schemas.microsoft.com/office/drawing/2014/main" id="{C7FAD48C-220D-EB05-F06D-EBC175ABA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734" y="1719462"/>
            <a:ext cx="1168295" cy="1096463"/>
          </a:xfrm>
          <a:prstGeom prst="rect">
            <a:avLst/>
          </a:prstGeom>
        </p:spPr>
      </p:pic>
      <p:pic>
        <p:nvPicPr>
          <p:cNvPr id="7" name="Picture 2">
            <a:extLst>
              <a:ext uri="{FF2B5EF4-FFF2-40B4-BE49-F238E27FC236}">
                <a16:creationId xmlns:a16="http://schemas.microsoft.com/office/drawing/2014/main" id="{E6EA20D8-721A-283E-5686-317398495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964" y="1719462"/>
            <a:ext cx="1261293" cy="116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E9B70CF6-3D71-5FE4-160F-C78452ABDB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9077" y="1719462"/>
            <a:ext cx="1261293" cy="116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Resim 11">
            <a:extLst>
              <a:ext uri="{FF2B5EF4-FFF2-40B4-BE49-F238E27FC236}">
                <a16:creationId xmlns:a16="http://schemas.microsoft.com/office/drawing/2014/main" id="{17F95F52-1E82-5A83-5E69-6768FF7DDD90}"/>
              </a:ext>
            </a:extLst>
          </p:cNvPr>
          <p:cNvPicPr>
            <a:picLocks noChangeAspect="1"/>
          </p:cNvPicPr>
          <p:nvPr/>
        </p:nvPicPr>
        <p:blipFill>
          <a:blip r:embed="rId8"/>
          <a:stretch>
            <a:fillRect/>
          </a:stretch>
        </p:blipFill>
        <p:spPr>
          <a:xfrm>
            <a:off x="1006734" y="3185758"/>
            <a:ext cx="1827341" cy="1168295"/>
          </a:xfrm>
          <a:prstGeom prst="rect">
            <a:avLst/>
          </a:prstGeom>
        </p:spPr>
      </p:pic>
      <p:pic>
        <p:nvPicPr>
          <p:cNvPr id="23" name="Resim 22">
            <a:extLst>
              <a:ext uri="{FF2B5EF4-FFF2-40B4-BE49-F238E27FC236}">
                <a16:creationId xmlns:a16="http://schemas.microsoft.com/office/drawing/2014/main" id="{6B1AA62C-B520-D46E-2145-2FF00332AB39}"/>
              </a:ext>
            </a:extLst>
          </p:cNvPr>
          <p:cNvPicPr>
            <a:picLocks noChangeAspect="1"/>
          </p:cNvPicPr>
          <p:nvPr/>
        </p:nvPicPr>
        <p:blipFill>
          <a:blip r:embed="rId9"/>
          <a:stretch>
            <a:fillRect/>
          </a:stretch>
        </p:blipFill>
        <p:spPr>
          <a:xfrm>
            <a:off x="3100495" y="3185758"/>
            <a:ext cx="1321975" cy="1168295"/>
          </a:xfrm>
          <a:prstGeom prst="rect">
            <a:avLst/>
          </a:prstGeom>
        </p:spPr>
      </p:pic>
    </p:spTree>
    <p:extLst>
      <p:ext uri="{BB962C8B-B14F-4D97-AF65-F5344CB8AC3E}">
        <p14:creationId xmlns:p14="http://schemas.microsoft.com/office/powerpoint/2010/main" val="3470431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E3FA918-093C-8EBD-9295-67825A52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6873C6A8-24D2-855F-7045-5D7EB5D4DA04}"/>
              </a:ext>
            </a:extLst>
          </p:cNvPr>
          <p:cNvSpPr/>
          <p:nvPr/>
        </p:nvSpPr>
        <p:spPr>
          <a:xfrm>
            <a:off x="1215940" y="431691"/>
            <a:ext cx="510648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AKREDİTASYON/YETKİ BELGESİ</a:t>
            </a:r>
            <a:endParaRPr lang="en-US" sz="2500" dirty="0">
              <a:solidFill>
                <a:schemeClr val="bg1"/>
              </a:solidFill>
              <a:latin typeface="Helvetica" panose="020B0604020202020204" pitchFamily="34" charset="0"/>
              <a:cs typeface="Helvetica" panose="020B0604020202020204" pitchFamily="34" charset="0"/>
            </a:endParaRPr>
          </a:p>
        </p:txBody>
      </p:sp>
      <p:sp>
        <p:nvSpPr>
          <p:cNvPr id="11" name="Yuvarlatılmış Dikdörtgen 10"/>
          <p:cNvSpPr/>
          <p:nvPr/>
        </p:nvSpPr>
        <p:spPr>
          <a:xfrm>
            <a:off x="435819" y="2583632"/>
            <a:ext cx="8701736" cy="2426454"/>
          </a:xfrm>
          <a:prstGeom prst="roundRect">
            <a:avLst/>
          </a:prstGeom>
          <a:solidFill>
            <a:srgbClr val="00206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tr-TR">
              <a:solidFill>
                <a:schemeClr val="bg1"/>
              </a:solidFill>
            </a:endParaRPr>
          </a:p>
        </p:txBody>
      </p:sp>
      <p:sp>
        <p:nvSpPr>
          <p:cNvPr id="12" name="Dikdörtgen 11"/>
          <p:cNvSpPr/>
          <p:nvPr/>
        </p:nvSpPr>
        <p:spPr>
          <a:xfrm>
            <a:off x="539024" y="2717309"/>
            <a:ext cx="8598530" cy="2371996"/>
          </a:xfrm>
          <a:prstGeom prst="rect">
            <a:avLst/>
          </a:prstGeom>
        </p:spPr>
        <p:txBody>
          <a:bodyPr wrap="square">
            <a:spAutoFit/>
          </a:bodyPr>
          <a:lstStyle/>
          <a:p>
            <a:r>
              <a:rPr lang="tr-TR" sz="1200" dirty="0">
                <a:solidFill>
                  <a:schemeClr val="bg1"/>
                </a:solidFill>
              </a:rPr>
              <a:t>Elektrik – Elektronik Mühendisliği ( İngilizce )</a:t>
            </a:r>
          </a:p>
          <a:p>
            <a:r>
              <a:rPr lang="tr-TR" sz="1200" dirty="0">
                <a:solidFill>
                  <a:schemeClr val="bg1"/>
                </a:solidFill>
              </a:rPr>
              <a:t>İnşaat Mühendisliği ( İngilizce )</a:t>
            </a:r>
          </a:p>
          <a:p>
            <a:endParaRPr lang="tr-TR" sz="1200" dirty="0">
              <a:solidFill>
                <a:schemeClr val="bg1"/>
              </a:solidFill>
            </a:endParaRPr>
          </a:p>
          <a:p>
            <a:r>
              <a:rPr lang="tr-TR" sz="1200" dirty="0">
                <a:solidFill>
                  <a:schemeClr val="bg1"/>
                </a:solidFill>
              </a:rPr>
              <a:t>Elektrik – Elektronik Mühendisliği ( İngilizce ) Lisans  Diplomasında  ve İnşaat Mühendisliği ( İngilizce ) Lisans  Diplomasında  Türkiye Yeterlilikler  Çerçevesi _TYÇ  logosunu kullanımına  sahip  programlardır. </a:t>
            </a:r>
          </a:p>
          <a:p>
            <a:endParaRPr lang="tr-TR" sz="1200" dirty="0">
              <a:solidFill>
                <a:schemeClr val="bg1"/>
              </a:solidFill>
            </a:endParaRPr>
          </a:p>
          <a:p>
            <a:r>
              <a:rPr lang="tr-TR" sz="1200" b="1" dirty="0">
                <a:solidFill>
                  <a:schemeClr val="bg1"/>
                </a:solidFill>
                <a:cs typeface="Helvetica" panose="020B0604020202020204" pitchFamily="34" charset="0"/>
              </a:rPr>
              <a:t>Başvuru süreci devam eden bölümler;</a:t>
            </a:r>
          </a:p>
          <a:p>
            <a:pPr marL="171450" indent="-171450">
              <a:buFont typeface="Courier New" panose="02070309020205020404" pitchFamily="49" charset="0"/>
              <a:buChar char="o"/>
            </a:pPr>
            <a:r>
              <a:rPr lang="tr-TR" sz="1200" dirty="0">
                <a:solidFill>
                  <a:schemeClr val="bg1"/>
                </a:solidFill>
              </a:rPr>
              <a:t>Bilgisayar Mühendisliği (İngilizce)</a:t>
            </a:r>
          </a:p>
          <a:p>
            <a:pPr marL="171450" indent="-171450">
              <a:buFont typeface="Courier New" panose="02070309020205020404" pitchFamily="49" charset="0"/>
              <a:buChar char="o"/>
            </a:pPr>
            <a:r>
              <a:rPr lang="tr-TR" sz="1200" dirty="0">
                <a:solidFill>
                  <a:schemeClr val="bg1"/>
                </a:solidFill>
              </a:rPr>
              <a:t>Genetik ve Biyomühendislik ( İngilizce )</a:t>
            </a:r>
          </a:p>
          <a:p>
            <a:pPr marL="171450" indent="-171450">
              <a:buFont typeface="Courier New" panose="02070309020205020404" pitchFamily="49" charset="0"/>
              <a:buChar char="o"/>
            </a:pPr>
            <a:r>
              <a:rPr lang="tr-TR" sz="1200" dirty="0">
                <a:solidFill>
                  <a:schemeClr val="bg1"/>
                </a:solidFill>
              </a:rPr>
              <a:t>Endüstri Mühendisliği (İngilizce)</a:t>
            </a:r>
          </a:p>
          <a:p>
            <a:pPr marL="171450" indent="-171450">
              <a:buFont typeface="Courier New" panose="02070309020205020404" pitchFamily="49" charset="0"/>
              <a:buChar char="o"/>
            </a:pPr>
            <a:r>
              <a:rPr lang="tr-TR" sz="1200" dirty="0">
                <a:solidFill>
                  <a:schemeClr val="bg1"/>
                </a:solidFill>
              </a:rPr>
              <a:t>Mekatronik Mühendisliği (İngilizce)</a:t>
            </a:r>
          </a:p>
          <a:p>
            <a:pPr marL="171450" indent="-171450">
              <a:lnSpc>
                <a:spcPct val="150000"/>
              </a:lnSpc>
              <a:buFont typeface="Courier New" panose="02070309020205020404" pitchFamily="49" charset="0"/>
              <a:buChar char="o"/>
            </a:pPr>
            <a:endParaRPr lang="tr-TR" sz="1200" dirty="0">
              <a:solidFill>
                <a:schemeClr val="bg1"/>
              </a:solidFill>
            </a:endParaRPr>
          </a:p>
        </p:txBody>
      </p:sp>
      <p:pic>
        <p:nvPicPr>
          <p:cNvPr id="18" name="Resim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631" y="5336534"/>
            <a:ext cx="1187120" cy="1045425"/>
          </a:xfrm>
          <a:prstGeom prst="rect">
            <a:avLst/>
          </a:prstGeom>
        </p:spPr>
      </p:pic>
      <p:sp>
        <p:nvSpPr>
          <p:cNvPr id="19" name="Dikdörtgen 18"/>
          <p:cNvSpPr/>
          <p:nvPr/>
        </p:nvSpPr>
        <p:spPr>
          <a:xfrm flipH="1">
            <a:off x="8255833" y="6151846"/>
            <a:ext cx="1678715" cy="646331"/>
          </a:xfrm>
          <a:prstGeom prst="rect">
            <a:avLst/>
          </a:prstGeom>
        </p:spPr>
        <p:txBody>
          <a:bodyPr wrap="square">
            <a:spAutoFit/>
          </a:bodyPr>
          <a:lstStyle/>
          <a:p>
            <a:pPr algn="ctr"/>
            <a:r>
              <a:rPr lang="tr-TR" sz="1200" dirty="0">
                <a:solidFill>
                  <a:srgbClr val="002060"/>
                </a:solidFill>
              </a:rPr>
              <a:t>Uçuş Eğitimi Organizasyonu Yetki Belgesi</a:t>
            </a:r>
          </a:p>
        </p:txBody>
      </p:sp>
      <p:sp>
        <p:nvSpPr>
          <p:cNvPr id="10" name="Dikdörtgen 9"/>
          <p:cNvSpPr/>
          <p:nvPr/>
        </p:nvSpPr>
        <p:spPr>
          <a:xfrm>
            <a:off x="435819" y="1619513"/>
            <a:ext cx="6879381" cy="792846"/>
          </a:xfrm>
          <a:prstGeom prst="rect">
            <a:avLst/>
          </a:prstGeom>
        </p:spPr>
        <p:txBody>
          <a:bodyPr wrap="square">
            <a:spAutoFit/>
          </a:bodyPr>
          <a:lstStyle/>
          <a:p>
            <a:pPr marL="285750" indent="-285750">
              <a:lnSpc>
                <a:spcPct val="150000"/>
              </a:lnSpc>
              <a:buFont typeface="Courier New" panose="02070309020205020404" pitchFamily="49" charset="0"/>
              <a:buChar char="o"/>
            </a:pPr>
            <a:r>
              <a:rPr lang="tr-TR" sz="1600" dirty="0"/>
              <a:t>İstanbul Okan Üniversitesi </a:t>
            </a:r>
            <a:r>
              <a:rPr lang="tr-TR" sz="1600" dirty="0" err="1"/>
              <a:t>Turquality</a:t>
            </a:r>
            <a:r>
              <a:rPr lang="tr-TR" sz="1600" dirty="0"/>
              <a:t> Marka Destek Programı kapsamındadır.</a:t>
            </a:r>
          </a:p>
          <a:p>
            <a:pPr marL="285750" indent="-285750">
              <a:lnSpc>
                <a:spcPct val="150000"/>
              </a:lnSpc>
              <a:buFont typeface="Courier New" panose="02070309020205020404" pitchFamily="49" charset="0"/>
              <a:buChar char="o"/>
            </a:pPr>
            <a:r>
              <a:rPr lang="tr-TR" sz="1600" dirty="0"/>
              <a:t>İstanbul Okan Üniversitesi </a:t>
            </a:r>
            <a:r>
              <a:rPr lang="tr-TR" sz="1600" dirty="0" err="1"/>
              <a:t>Pearson</a:t>
            </a:r>
            <a:r>
              <a:rPr lang="tr-TR" sz="1600" dirty="0"/>
              <a:t> </a:t>
            </a:r>
            <a:r>
              <a:rPr lang="tr-TR" sz="1600" dirty="0" err="1"/>
              <a:t>Assured</a:t>
            </a:r>
            <a:r>
              <a:rPr lang="tr-TR" sz="1600" dirty="0"/>
              <a:t> Hazırlık Okulu belgesine sahiptir.</a:t>
            </a:r>
          </a:p>
        </p:txBody>
      </p:sp>
      <p:pic>
        <p:nvPicPr>
          <p:cNvPr id="21" name="Resi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233" y="5605960"/>
            <a:ext cx="977774" cy="743497"/>
          </a:xfrm>
          <a:prstGeom prst="rect">
            <a:avLst/>
          </a:prstGeom>
        </p:spPr>
      </p:pic>
      <p:grpSp>
        <p:nvGrpSpPr>
          <p:cNvPr id="20" name="Grup 19">
            <a:extLst>
              <a:ext uri="{FF2B5EF4-FFF2-40B4-BE49-F238E27FC236}">
                <a16:creationId xmlns:a16="http://schemas.microsoft.com/office/drawing/2014/main" id="{82DA3A0F-DFA6-E54A-242D-9C498978CA26}"/>
              </a:ext>
            </a:extLst>
          </p:cNvPr>
          <p:cNvGrpSpPr/>
          <p:nvPr/>
        </p:nvGrpSpPr>
        <p:grpSpPr>
          <a:xfrm>
            <a:off x="435819" y="5143764"/>
            <a:ext cx="2573711" cy="937351"/>
            <a:chOff x="7230609" y="2194431"/>
            <a:chExt cx="2573711" cy="937351"/>
          </a:xfrm>
        </p:grpSpPr>
        <p:sp>
          <p:nvSpPr>
            <p:cNvPr id="3" name="Yuvarlatılmış Dikdörtgen 2"/>
            <p:cNvSpPr/>
            <p:nvPr/>
          </p:nvSpPr>
          <p:spPr>
            <a:xfrm>
              <a:off x="7230609" y="2194431"/>
              <a:ext cx="2573711" cy="743497"/>
            </a:xfrm>
            <a:prstGeom prst="roundRect">
              <a:avLst/>
            </a:prstGeom>
            <a:solidFill>
              <a:srgbClr val="00206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dirty="0">
                <a:solidFill>
                  <a:schemeClr val="bg1"/>
                </a:solidFill>
              </a:endParaRPr>
            </a:p>
          </p:txBody>
        </p:sp>
        <p:sp>
          <p:nvSpPr>
            <p:cNvPr id="22" name="Dikdörtgen 21"/>
            <p:cNvSpPr/>
            <p:nvPr/>
          </p:nvSpPr>
          <p:spPr>
            <a:xfrm>
              <a:off x="7333814" y="2237113"/>
              <a:ext cx="2194602" cy="894669"/>
            </a:xfrm>
            <a:prstGeom prst="rect">
              <a:avLst/>
            </a:prstGeom>
          </p:spPr>
          <p:txBody>
            <a:bodyPr wrap="square">
              <a:spAutoFit/>
            </a:bodyPr>
            <a:lstStyle/>
            <a:p>
              <a:pPr>
                <a:lnSpc>
                  <a:spcPct val="150000"/>
                </a:lnSpc>
              </a:pPr>
              <a:r>
                <a:rPr lang="en-US" sz="1200" dirty="0" err="1">
                  <a:solidFill>
                    <a:schemeClr val="bg1"/>
                  </a:solidFill>
                  <a:cs typeface="Helvetica" panose="020B0604020202020204" pitchFamily="34" charset="0"/>
                </a:rPr>
                <a:t>Hususi</a:t>
              </a:r>
              <a:r>
                <a:rPr lang="en-US" sz="1200" dirty="0">
                  <a:solidFill>
                    <a:schemeClr val="bg1"/>
                  </a:solidFill>
                  <a:cs typeface="Helvetica" panose="020B0604020202020204" pitchFamily="34" charset="0"/>
                </a:rPr>
                <a:t> Pilot </a:t>
              </a:r>
              <a:r>
                <a:rPr lang="en-US" sz="1200" dirty="0" err="1">
                  <a:solidFill>
                    <a:schemeClr val="bg1"/>
                  </a:solidFill>
                  <a:cs typeface="Helvetica" panose="020B0604020202020204" pitchFamily="34" charset="0"/>
                </a:rPr>
                <a:t>Lisans</a:t>
              </a:r>
              <a:r>
                <a:rPr lang="en-US" sz="1200" dirty="0">
                  <a:solidFill>
                    <a:schemeClr val="bg1"/>
                  </a:solidFill>
                  <a:cs typeface="Helvetica" panose="020B0604020202020204" pitchFamily="34" charset="0"/>
                </a:rPr>
                <a:t> </a:t>
              </a:r>
              <a:r>
                <a:rPr lang="en-US" sz="1200" dirty="0" err="1">
                  <a:solidFill>
                    <a:schemeClr val="bg1"/>
                  </a:solidFill>
                  <a:cs typeface="Helvetica" panose="020B0604020202020204" pitchFamily="34" charset="0"/>
                </a:rPr>
                <a:t>Teorik</a:t>
              </a:r>
              <a:r>
                <a:rPr lang="en-US" sz="1200" dirty="0">
                  <a:solidFill>
                    <a:schemeClr val="bg1"/>
                  </a:solidFill>
                  <a:cs typeface="Helvetica" panose="020B0604020202020204" pitchFamily="34" charset="0"/>
                </a:rPr>
                <a:t> </a:t>
              </a:r>
              <a:r>
                <a:rPr lang="en-US" sz="1200" dirty="0" err="1">
                  <a:solidFill>
                    <a:schemeClr val="bg1"/>
                  </a:solidFill>
                  <a:cs typeface="Helvetica" panose="020B0604020202020204" pitchFamily="34" charset="0"/>
                </a:rPr>
                <a:t>Eğitimi</a:t>
              </a:r>
              <a:endParaRPr lang="en-US" sz="1200" dirty="0">
                <a:solidFill>
                  <a:schemeClr val="bg1"/>
                </a:solidFill>
                <a:cs typeface="Helvetica" panose="020B0604020202020204" pitchFamily="34" charset="0"/>
              </a:endParaRPr>
            </a:p>
            <a:p>
              <a:pPr>
                <a:lnSpc>
                  <a:spcPct val="150000"/>
                </a:lnSpc>
              </a:pPr>
              <a:r>
                <a:rPr lang="en-US" sz="1200" dirty="0" err="1">
                  <a:solidFill>
                    <a:schemeClr val="bg1"/>
                  </a:solidFill>
                  <a:cs typeface="Helvetica" panose="020B0604020202020204" pitchFamily="34" charset="0"/>
                </a:rPr>
                <a:t>Modüler</a:t>
              </a:r>
              <a:r>
                <a:rPr lang="en-US" sz="1200" dirty="0">
                  <a:solidFill>
                    <a:schemeClr val="bg1"/>
                  </a:solidFill>
                  <a:cs typeface="Helvetica" panose="020B0604020202020204" pitchFamily="34" charset="0"/>
                </a:rPr>
                <a:t> </a:t>
              </a:r>
              <a:r>
                <a:rPr lang="en-US" sz="1200" dirty="0" err="1">
                  <a:solidFill>
                    <a:schemeClr val="bg1"/>
                  </a:solidFill>
                  <a:cs typeface="Helvetica" panose="020B0604020202020204" pitchFamily="34" charset="0"/>
                </a:rPr>
                <a:t>Teorik</a:t>
              </a:r>
              <a:r>
                <a:rPr lang="en-US" sz="1200" dirty="0">
                  <a:solidFill>
                    <a:schemeClr val="bg1"/>
                  </a:solidFill>
                  <a:cs typeface="Helvetica" panose="020B0604020202020204" pitchFamily="34" charset="0"/>
                </a:rPr>
                <a:t> Bilgi </a:t>
              </a:r>
              <a:r>
                <a:rPr lang="en-US" sz="1200" dirty="0" err="1">
                  <a:solidFill>
                    <a:schemeClr val="bg1"/>
                  </a:solidFill>
                  <a:cs typeface="Helvetica" panose="020B0604020202020204" pitchFamily="34" charset="0"/>
                </a:rPr>
                <a:t>Kursu</a:t>
              </a:r>
              <a:endParaRPr lang="en-US" sz="1200" dirty="0">
                <a:solidFill>
                  <a:schemeClr val="bg1"/>
                </a:solidFill>
                <a:cs typeface="Helvetica" panose="020B0604020202020204" pitchFamily="34" charset="0"/>
              </a:endParaRPr>
            </a:p>
            <a:p>
              <a:pPr>
                <a:lnSpc>
                  <a:spcPct val="150000"/>
                </a:lnSpc>
              </a:pPr>
              <a:endParaRPr lang="tr-TR" sz="1200" dirty="0">
                <a:solidFill>
                  <a:schemeClr val="bg1"/>
                </a:solidFill>
              </a:endParaRPr>
            </a:p>
          </p:txBody>
        </p:sp>
      </p:grpSp>
    </p:spTree>
    <p:extLst>
      <p:ext uri="{BB962C8B-B14F-4D97-AF65-F5344CB8AC3E}">
        <p14:creationId xmlns:p14="http://schemas.microsoft.com/office/powerpoint/2010/main" val="657369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E380438-F4F0-05B5-7591-B16C5BE1B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DF585C96-3493-B9F6-BAED-412E227E9FBD}"/>
              </a:ext>
            </a:extLst>
          </p:cNvPr>
          <p:cNvSpPr/>
          <p:nvPr/>
        </p:nvSpPr>
        <p:spPr>
          <a:xfrm>
            <a:off x="1215940" y="431691"/>
            <a:ext cx="510648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AKREDİTASYON/YETKİ BELGESİ</a:t>
            </a:r>
            <a:endParaRPr lang="en-US" sz="2500" dirty="0">
              <a:solidFill>
                <a:schemeClr val="bg1"/>
              </a:solidFill>
              <a:latin typeface="Helvetica" panose="020B0604020202020204" pitchFamily="34" charset="0"/>
              <a:cs typeface="Helvetica" panose="020B0604020202020204" pitchFamily="34" charset="0"/>
            </a:endParaRPr>
          </a:p>
        </p:txBody>
      </p:sp>
      <p:pic>
        <p:nvPicPr>
          <p:cNvPr id="2" name="Resim 1"/>
          <p:cNvPicPr>
            <a:picLocks noChangeAspect="1"/>
          </p:cNvPicPr>
          <p:nvPr/>
        </p:nvPicPr>
        <p:blipFill>
          <a:blip r:embed="rId3"/>
          <a:stretch>
            <a:fillRect/>
          </a:stretch>
        </p:blipFill>
        <p:spPr>
          <a:xfrm>
            <a:off x="7812875" y="5540601"/>
            <a:ext cx="1949391" cy="1147199"/>
          </a:xfrm>
          <a:prstGeom prst="rect">
            <a:avLst/>
          </a:prstGeom>
        </p:spPr>
      </p:pic>
      <p:pic>
        <p:nvPicPr>
          <p:cNvPr id="25" name="Resim 24"/>
          <p:cNvPicPr>
            <a:picLocks noChangeAspect="1"/>
          </p:cNvPicPr>
          <p:nvPr/>
        </p:nvPicPr>
        <p:blipFill>
          <a:blip r:embed="rId4"/>
          <a:stretch>
            <a:fillRect/>
          </a:stretch>
        </p:blipFill>
        <p:spPr>
          <a:xfrm>
            <a:off x="4553711" y="1696464"/>
            <a:ext cx="5208555" cy="1796513"/>
          </a:xfrm>
          <a:prstGeom prst="rect">
            <a:avLst/>
          </a:prstGeom>
        </p:spPr>
      </p:pic>
      <p:pic>
        <p:nvPicPr>
          <p:cNvPr id="26" name="Resim 25"/>
          <p:cNvPicPr>
            <a:picLocks noChangeAspect="1"/>
          </p:cNvPicPr>
          <p:nvPr/>
        </p:nvPicPr>
        <p:blipFill>
          <a:blip r:embed="rId5"/>
          <a:stretch>
            <a:fillRect/>
          </a:stretch>
        </p:blipFill>
        <p:spPr>
          <a:xfrm>
            <a:off x="4553711" y="3651961"/>
            <a:ext cx="5208555" cy="1729656"/>
          </a:xfrm>
          <a:prstGeom prst="rect">
            <a:avLst/>
          </a:prstGeom>
        </p:spPr>
      </p:pic>
      <p:sp>
        <p:nvSpPr>
          <p:cNvPr id="5" name="Dikdörtgen 4">
            <a:extLst>
              <a:ext uri="{FF2B5EF4-FFF2-40B4-BE49-F238E27FC236}">
                <a16:creationId xmlns:a16="http://schemas.microsoft.com/office/drawing/2014/main" id="{F8D130F5-7590-40FA-9CA2-BB02BEAD5D02}"/>
              </a:ext>
            </a:extLst>
          </p:cNvPr>
          <p:cNvSpPr/>
          <p:nvPr/>
        </p:nvSpPr>
        <p:spPr>
          <a:xfrm>
            <a:off x="299181" y="1893875"/>
            <a:ext cx="4181379" cy="1787797"/>
          </a:xfrm>
          <a:prstGeom prst="rect">
            <a:avLst/>
          </a:prstGeom>
        </p:spPr>
        <p:txBody>
          <a:bodyPr wrap="square">
            <a:spAutoFit/>
          </a:bodyPr>
          <a:lstStyle/>
          <a:p>
            <a:pPr>
              <a:lnSpc>
                <a:spcPct val="150000"/>
              </a:lnSpc>
            </a:pPr>
            <a:r>
              <a:rPr lang="tr-TR" sz="1500" b="1" dirty="0">
                <a:solidFill>
                  <a:srgbClr val="C00000"/>
                </a:solidFill>
                <a:ea typeface="Times New Roman Bold"/>
                <a:cs typeface="Times New Roman" panose="02020603050405020304" pitchFamily="18" charset="0"/>
                <a:sym typeface="Times New Roman Bold"/>
              </a:rPr>
              <a:t>Üniversite Hastanemiz ve Diş Hastanemiz;</a:t>
            </a:r>
          </a:p>
          <a:p>
            <a:pPr marL="285750" indent="-285750">
              <a:lnSpc>
                <a:spcPct val="150000"/>
              </a:lnSpc>
              <a:buFont typeface="Courier New" panose="02070309020205020404" pitchFamily="49" charset="0"/>
              <a:buChar char="o"/>
            </a:pPr>
            <a:r>
              <a:rPr lang="tr-TR" sz="1500" b="1" dirty="0">
                <a:ea typeface="Times New Roman Bold"/>
                <a:cs typeface="Times New Roman" panose="02020603050405020304" pitchFamily="18" charset="0"/>
                <a:sym typeface="Times New Roman Bold"/>
              </a:rPr>
              <a:t>Türkiye’de ilk kez </a:t>
            </a:r>
            <a:r>
              <a:rPr lang="tr-TR" sz="1500" b="1" dirty="0">
                <a:solidFill>
                  <a:srgbClr val="C00000"/>
                </a:solidFill>
                <a:ea typeface="Times New Roman Bold"/>
                <a:cs typeface="Times New Roman" panose="02020603050405020304" pitchFamily="18" charset="0"/>
                <a:sym typeface="Times New Roman Bold"/>
              </a:rPr>
              <a:t>«</a:t>
            </a:r>
            <a:r>
              <a:rPr lang="tr-TR" sz="1500" b="1" dirty="0" err="1">
                <a:solidFill>
                  <a:srgbClr val="C00000"/>
                </a:solidFill>
                <a:ea typeface="Times New Roman Bold"/>
                <a:cs typeface="Times New Roman" panose="02020603050405020304" pitchFamily="18" charset="0"/>
                <a:sym typeface="Times New Roman Bold"/>
              </a:rPr>
              <a:t>American</a:t>
            </a:r>
            <a:r>
              <a:rPr lang="tr-TR" sz="1500" b="1" dirty="0">
                <a:solidFill>
                  <a:srgbClr val="C00000"/>
                </a:solidFill>
                <a:ea typeface="Times New Roman Bold"/>
                <a:cs typeface="Times New Roman" panose="02020603050405020304" pitchFamily="18" charset="0"/>
                <a:sym typeface="Times New Roman Bold"/>
              </a:rPr>
              <a:t> </a:t>
            </a:r>
            <a:r>
              <a:rPr lang="tr-TR" sz="1500" b="1" dirty="0" err="1">
                <a:solidFill>
                  <a:srgbClr val="C00000"/>
                </a:solidFill>
                <a:ea typeface="Times New Roman Bold"/>
                <a:cs typeface="Times New Roman" panose="02020603050405020304" pitchFamily="18" charset="0"/>
                <a:sym typeface="Times New Roman Bold"/>
              </a:rPr>
              <a:t>Accreditation</a:t>
            </a:r>
            <a:r>
              <a:rPr lang="tr-TR" sz="1500" b="1" dirty="0">
                <a:solidFill>
                  <a:srgbClr val="C00000"/>
                </a:solidFill>
                <a:ea typeface="Times New Roman Bold"/>
                <a:cs typeface="Times New Roman" panose="02020603050405020304" pitchFamily="18" charset="0"/>
                <a:sym typeface="Times New Roman Bold"/>
              </a:rPr>
              <a:t> </a:t>
            </a:r>
            <a:r>
              <a:rPr lang="tr-TR" sz="1500" b="1" dirty="0" err="1">
                <a:solidFill>
                  <a:srgbClr val="C00000"/>
                </a:solidFill>
                <a:ea typeface="Times New Roman Bold"/>
                <a:cs typeface="Times New Roman" panose="02020603050405020304" pitchFamily="18" charset="0"/>
                <a:sym typeface="Times New Roman Bold"/>
              </a:rPr>
              <a:t>Commission</a:t>
            </a:r>
            <a:r>
              <a:rPr lang="tr-TR" sz="1500" b="1" dirty="0">
                <a:solidFill>
                  <a:srgbClr val="C00000"/>
                </a:solidFill>
                <a:ea typeface="Times New Roman Bold"/>
                <a:cs typeface="Times New Roman" panose="02020603050405020304" pitchFamily="18" charset="0"/>
                <a:sym typeface="Times New Roman Bold"/>
              </a:rPr>
              <a:t> International» (AACI ) Uluslararası Akreditasyon Belgesi</a:t>
            </a:r>
            <a:r>
              <a:rPr lang="tr-TR" sz="1500" b="1" dirty="0">
                <a:solidFill>
                  <a:srgbClr val="002060"/>
                </a:solidFill>
                <a:ea typeface="Times New Roman Bold"/>
                <a:cs typeface="Times New Roman" panose="02020603050405020304" pitchFamily="18" charset="0"/>
                <a:sym typeface="Times New Roman Bold"/>
              </a:rPr>
              <a:t> </a:t>
            </a:r>
            <a:r>
              <a:rPr lang="tr-TR" sz="1500" b="1" dirty="0">
                <a:ea typeface="Times New Roman Bold"/>
                <a:cs typeface="Times New Roman" panose="02020603050405020304" pitchFamily="18" charset="0"/>
                <a:sym typeface="Times New Roman Bold"/>
              </a:rPr>
              <a:t>alan Üniversite Hastaneleridir. </a:t>
            </a:r>
          </a:p>
        </p:txBody>
      </p:sp>
    </p:spTree>
    <p:extLst>
      <p:ext uri="{BB962C8B-B14F-4D97-AF65-F5344CB8AC3E}">
        <p14:creationId xmlns:p14="http://schemas.microsoft.com/office/powerpoint/2010/main" val="1273271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D0B47F0-4EC1-10DE-DFE7-66BFB259EF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Dikdörtgen 2">
            <a:extLst>
              <a:ext uri="{FF2B5EF4-FFF2-40B4-BE49-F238E27FC236}">
                <a16:creationId xmlns:a16="http://schemas.microsoft.com/office/drawing/2014/main" id="{8F5AC15C-61FE-EB88-3E77-F37171F6FFAD}"/>
              </a:ext>
            </a:extLst>
          </p:cNvPr>
          <p:cNvSpPr/>
          <p:nvPr/>
        </p:nvSpPr>
        <p:spPr>
          <a:xfrm>
            <a:off x="1215940" y="431691"/>
            <a:ext cx="510648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AKREDİTASYON/YETKİ BELGESİ</a:t>
            </a:r>
            <a:endParaRPr lang="en-US" sz="2500" dirty="0">
              <a:solidFill>
                <a:schemeClr val="bg1"/>
              </a:solidFill>
              <a:latin typeface="Helvetica" panose="020B0604020202020204" pitchFamily="34" charset="0"/>
              <a:cs typeface="Helvetica" panose="020B0604020202020204" pitchFamily="34" charset="0"/>
            </a:endParaRPr>
          </a:p>
        </p:txBody>
      </p:sp>
      <p:pic>
        <p:nvPicPr>
          <p:cNvPr id="11" name="img322864" descr="4f11b56d-a632-4c42-9273-3110391785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5442" y="1636776"/>
            <a:ext cx="4181379" cy="411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a:extLst>
              <a:ext uri="{FF2B5EF4-FFF2-40B4-BE49-F238E27FC236}">
                <a16:creationId xmlns:a16="http://schemas.microsoft.com/office/drawing/2014/main" id="{34F5D6E0-944E-57CD-AE41-3ABB7A085390}"/>
              </a:ext>
            </a:extLst>
          </p:cNvPr>
          <p:cNvSpPr/>
          <p:nvPr/>
        </p:nvSpPr>
        <p:spPr>
          <a:xfrm>
            <a:off x="299179" y="1824988"/>
            <a:ext cx="4986053" cy="3008772"/>
          </a:xfrm>
          <a:prstGeom prst="rect">
            <a:avLst/>
          </a:prstGeom>
        </p:spPr>
        <p:txBody>
          <a:bodyPr wrap="square">
            <a:spAutoFit/>
          </a:bodyPr>
          <a:lstStyle/>
          <a:p>
            <a:pPr>
              <a:lnSpc>
                <a:spcPct val="150000"/>
              </a:lnSpc>
            </a:pPr>
            <a:r>
              <a:rPr lang="tr-TR" sz="1600" b="1" dirty="0">
                <a:ea typeface="Times New Roman Bold"/>
                <a:cs typeface="Times New Roman" panose="02020603050405020304" pitchFamily="18" charset="0"/>
                <a:sym typeface="Times New Roman Bold"/>
              </a:rPr>
              <a:t>Yükseköğretim derecelendirme kuruluşu, Times </a:t>
            </a:r>
            <a:r>
              <a:rPr lang="tr-TR" sz="1600" b="1" dirty="0" err="1">
                <a:ea typeface="Times New Roman Bold"/>
                <a:cs typeface="Times New Roman" panose="02020603050405020304" pitchFamily="18" charset="0"/>
                <a:sym typeface="Times New Roman Bold"/>
              </a:rPr>
              <a:t>Higher</a:t>
            </a:r>
            <a:r>
              <a:rPr lang="tr-TR" sz="1600" b="1" dirty="0">
                <a:ea typeface="Times New Roman Bold"/>
                <a:cs typeface="Times New Roman" panose="02020603050405020304" pitchFamily="18" charset="0"/>
                <a:sym typeface="Times New Roman Bold"/>
              </a:rPr>
              <a:t> </a:t>
            </a:r>
            <a:r>
              <a:rPr lang="tr-TR" sz="1600" b="1" dirty="0" err="1">
                <a:ea typeface="Times New Roman Bold"/>
                <a:cs typeface="Times New Roman" panose="02020603050405020304" pitchFamily="18" charset="0"/>
                <a:sym typeface="Times New Roman Bold"/>
              </a:rPr>
              <a:t>Education</a:t>
            </a:r>
            <a:r>
              <a:rPr lang="tr-TR" sz="1600" b="1" dirty="0">
                <a:ea typeface="Times New Roman Bold"/>
                <a:cs typeface="Times New Roman" panose="02020603050405020304" pitchFamily="18" charset="0"/>
                <a:sym typeface="Times New Roman Bold"/>
              </a:rPr>
              <a:t> (THE) tarafından  1963 kurum arasında yapılan 2024 yılı değerlendirmesinde; Üniversitemiz sıralamasını yükseltmiş ve </a:t>
            </a:r>
            <a:r>
              <a:rPr lang="tr-TR" sz="1600" b="1" dirty="0">
                <a:solidFill>
                  <a:srgbClr val="C00000"/>
                </a:solidFill>
                <a:ea typeface="Times New Roman Bold"/>
                <a:cs typeface="Times New Roman" panose="02020603050405020304" pitchFamily="18" charset="0"/>
                <a:sym typeface="Times New Roman Bold"/>
              </a:rPr>
              <a:t>Birleşmiş Milletler Sürdürülebilirlik Kalkınma Amaçlarından, SDG 1: No </a:t>
            </a:r>
            <a:r>
              <a:rPr lang="tr-TR" sz="1600" b="1" dirty="0" err="1">
                <a:solidFill>
                  <a:srgbClr val="C00000"/>
                </a:solidFill>
                <a:ea typeface="Times New Roman Bold"/>
                <a:cs typeface="Times New Roman" panose="02020603050405020304" pitchFamily="18" charset="0"/>
                <a:sym typeface="Times New Roman Bold"/>
              </a:rPr>
              <a:t>Poverty</a:t>
            </a:r>
            <a:r>
              <a:rPr lang="tr-TR" sz="1600" b="1" dirty="0">
                <a:solidFill>
                  <a:srgbClr val="C00000"/>
                </a:solidFill>
                <a:ea typeface="Times New Roman Bold"/>
                <a:cs typeface="Times New Roman" panose="02020603050405020304" pitchFamily="18" charset="0"/>
                <a:sym typeface="Times New Roman Bold"/>
              </a:rPr>
              <a:t> </a:t>
            </a:r>
          </a:p>
          <a:p>
            <a:pPr>
              <a:lnSpc>
                <a:spcPct val="150000"/>
              </a:lnSpc>
            </a:pPr>
            <a:r>
              <a:rPr lang="tr-TR" sz="1600" b="1" dirty="0">
                <a:solidFill>
                  <a:srgbClr val="C00000"/>
                </a:solidFill>
                <a:ea typeface="Times New Roman Bold"/>
                <a:cs typeface="Times New Roman" panose="02020603050405020304" pitchFamily="18" charset="0"/>
                <a:sym typeface="Times New Roman Bold"/>
              </a:rPr>
              <a:t>(SKA 1: Yoksulluğa Son) kategorisinde ilk 200  </a:t>
            </a:r>
          </a:p>
          <a:p>
            <a:pPr>
              <a:lnSpc>
                <a:spcPct val="150000"/>
              </a:lnSpc>
            </a:pPr>
            <a:r>
              <a:rPr lang="tr-TR" sz="1600" b="1" dirty="0">
                <a:solidFill>
                  <a:srgbClr val="C00000"/>
                </a:solidFill>
                <a:ea typeface="Times New Roman Bold"/>
                <a:cs typeface="Times New Roman" panose="02020603050405020304" pitchFamily="18" charset="0"/>
                <a:sym typeface="Times New Roman Bold"/>
              </a:rPr>
              <a:t>SDG 15: Life on Land (SKA 15: Karasal Yaşam) kategorisinde ilk 300 üniversite arasında yer almıştır. </a:t>
            </a:r>
          </a:p>
        </p:txBody>
      </p:sp>
    </p:spTree>
    <p:extLst>
      <p:ext uri="{BB962C8B-B14F-4D97-AF65-F5344CB8AC3E}">
        <p14:creationId xmlns:p14="http://schemas.microsoft.com/office/powerpoint/2010/main" val="1821493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B27885E-4D84-30A9-6005-F6756F3FF2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Dikdörtgen 2">
            <a:extLst>
              <a:ext uri="{FF2B5EF4-FFF2-40B4-BE49-F238E27FC236}">
                <a16:creationId xmlns:a16="http://schemas.microsoft.com/office/drawing/2014/main" id="{99F55C80-651F-BE86-4D81-EC00EB916BDD}"/>
              </a:ext>
            </a:extLst>
          </p:cNvPr>
          <p:cNvSpPr/>
          <p:nvPr/>
        </p:nvSpPr>
        <p:spPr>
          <a:xfrm>
            <a:off x="1215940" y="431691"/>
            <a:ext cx="510648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AKREDİTASYON/YETKİ BELGESİ</a:t>
            </a:r>
            <a:endParaRPr lang="en-US" sz="2500" dirty="0">
              <a:solidFill>
                <a:schemeClr val="bg1"/>
              </a:solidFill>
              <a:latin typeface="Helvetica" panose="020B0604020202020204" pitchFamily="34" charset="0"/>
              <a:cs typeface="Helvetica" panose="020B0604020202020204" pitchFamily="34" charset="0"/>
            </a:endParaRPr>
          </a:p>
        </p:txBody>
      </p:sp>
      <p:pic>
        <p:nvPicPr>
          <p:cNvPr id="13" name="Resim 12"/>
          <p:cNvPicPr/>
          <p:nvPr/>
        </p:nvPicPr>
        <p:blipFill>
          <a:blip r:embed="rId3">
            <a:extLst>
              <a:ext uri="{28A0092B-C50C-407E-A947-70E740481C1C}">
                <a14:useLocalDpi xmlns:a14="http://schemas.microsoft.com/office/drawing/2010/main" val="0"/>
              </a:ext>
            </a:extLst>
          </a:blip>
          <a:srcRect/>
          <a:stretch>
            <a:fillRect/>
          </a:stretch>
        </p:blipFill>
        <p:spPr bwMode="auto">
          <a:xfrm>
            <a:off x="4413201" y="1897868"/>
            <a:ext cx="5229840" cy="3369076"/>
          </a:xfrm>
          <a:prstGeom prst="rect">
            <a:avLst/>
          </a:prstGeom>
          <a:noFill/>
        </p:spPr>
      </p:pic>
      <p:sp>
        <p:nvSpPr>
          <p:cNvPr id="6" name="Dikdörtgen 5">
            <a:extLst>
              <a:ext uri="{FF2B5EF4-FFF2-40B4-BE49-F238E27FC236}">
                <a16:creationId xmlns:a16="http://schemas.microsoft.com/office/drawing/2014/main" id="{0459B20F-F346-1011-AA5D-12C471C468A7}"/>
              </a:ext>
            </a:extLst>
          </p:cNvPr>
          <p:cNvSpPr/>
          <p:nvPr/>
        </p:nvSpPr>
        <p:spPr>
          <a:xfrm>
            <a:off x="299179" y="1824988"/>
            <a:ext cx="4291109" cy="1900777"/>
          </a:xfrm>
          <a:prstGeom prst="rect">
            <a:avLst/>
          </a:prstGeom>
        </p:spPr>
        <p:txBody>
          <a:bodyPr wrap="square">
            <a:spAutoFit/>
          </a:bodyPr>
          <a:lstStyle/>
          <a:p>
            <a:pPr>
              <a:lnSpc>
                <a:spcPct val="150000"/>
              </a:lnSpc>
            </a:pPr>
            <a:r>
              <a:rPr lang="tr-TR" sz="1600" b="1" dirty="0">
                <a:solidFill>
                  <a:srgbClr val="C00000"/>
                </a:solidFill>
                <a:ea typeface="Times New Roman Bold"/>
                <a:cs typeface="Times New Roman" panose="02020603050405020304" pitchFamily="18" charset="0"/>
                <a:sym typeface="Times New Roman Bold"/>
              </a:rPr>
              <a:t>Üniversitemiz, </a:t>
            </a:r>
            <a:r>
              <a:rPr lang="tr-TR" sz="1600" b="1" dirty="0">
                <a:ea typeface="Times New Roman Bold"/>
                <a:cs typeface="Times New Roman" panose="02020603050405020304" pitchFamily="18" charset="0"/>
                <a:sym typeface="Times New Roman Bold"/>
              </a:rPr>
              <a:t>12/07/2019 tarihli, 30829 sayılı Resmi </a:t>
            </a:r>
            <a:r>
              <a:rPr lang="tr-TR" sz="1600" b="1" dirty="0" err="1">
                <a:ea typeface="Times New Roman Bold"/>
                <a:cs typeface="Times New Roman" panose="02020603050405020304" pitchFamily="18" charset="0"/>
                <a:sym typeface="Times New Roman Bold"/>
              </a:rPr>
              <a:t>Gazete’de</a:t>
            </a:r>
            <a:r>
              <a:rPr lang="tr-TR" sz="1600" b="1" dirty="0">
                <a:ea typeface="Times New Roman Bold"/>
                <a:cs typeface="Times New Roman" panose="02020603050405020304" pitchFamily="18" charset="0"/>
                <a:sym typeface="Times New Roman Bold"/>
              </a:rPr>
              <a:t> yayımlanarak yürürlüğe giren Sıfır Atık Yönetmeliği’nce; </a:t>
            </a:r>
            <a:r>
              <a:rPr lang="tr-TR" sz="1600" b="1" dirty="0">
                <a:solidFill>
                  <a:srgbClr val="C00000"/>
                </a:solidFill>
                <a:ea typeface="Times New Roman Bold"/>
                <a:cs typeface="Times New Roman" panose="02020603050405020304" pitchFamily="18" charset="0"/>
                <a:sym typeface="Times New Roman Bold"/>
              </a:rPr>
              <a:t>Sıfır Atık Yönetim Sistemi'ni kurarak Sıfır Atık Belgesi almaya hak kazanmıştır. </a:t>
            </a:r>
          </a:p>
        </p:txBody>
      </p:sp>
    </p:spTree>
    <p:extLst>
      <p:ext uri="{BB962C8B-B14F-4D97-AF65-F5344CB8AC3E}">
        <p14:creationId xmlns:p14="http://schemas.microsoft.com/office/powerpoint/2010/main" val="765340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7043CBD-84B8-F56B-1DE5-21A036A95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Dikdörtgen 2">
            <a:extLst>
              <a:ext uri="{FF2B5EF4-FFF2-40B4-BE49-F238E27FC236}">
                <a16:creationId xmlns:a16="http://schemas.microsoft.com/office/drawing/2014/main" id="{BB13DC5E-B15F-9BDD-7B11-EFB710DDADD4}"/>
              </a:ext>
            </a:extLst>
          </p:cNvPr>
          <p:cNvSpPr/>
          <p:nvPr/>
        </p:nvSpPr>
        <p:spPr>
          <a:xfrm>
            <a:off x="1215940" y="431691"/>
            <a:ext cx="510648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AKREDİTASYON/YETKİ BELGESİ</a:t>
            </a:r>
            <a:endParaRPr lang="en-US" sz="2500" dirty="0">
              <a:solidFill>
                <a:schemeClr val="bg1"/>
              </a:solidFill>
              <a:latin typeface="Helvetica" panose="020B0604020202020204" pitchFamily="34" charset="0"/>
              <a:cs typeface="Helvetica" panose="020B0604020202020204" pitchFamily="34" charset="0"/>
            </a:endParaRPr>
          </a:p>
        </p:txBody>
      </p:sp>
      <p:pic>
        <p:nvPicPr>
          <p:cNvPr id="7" name="Resim 6"/>
          <p:cNvPicPr>
            <a:picLocks noChangeAspect="1"/>
          </p:cNvPicPr>
          <p:nvPr/>
        </p:nvPicPr>
        <p:blipFill>
          <a:blip r:embed="rId3"/>
          <a:stretch>
            <a:fillRect/>
          </a:stretch>
        </p:blipFill>
        <p:spPr>
          <a:xfrm>
            <a:off x="5654485" y="1490258"/>
            <a:ext cx="3502215" cy="2594538"/>
          </a:xfrm>
          <a:prstGeom prst="rect">
            <a:avLst/>
          </a:prstGeom>
        </p:spPr>
      </p:pic>
      <p:pic>
        <p:nvPicPr>
          <p:cNvPr id="8" name="Resim 7"/>
          <p:cNvPicPr/>
          <p:nvPr/>
        </p:nvPicPr>
        <p:blipFill>
          <a:blip r:embed="rId4"/>
          <a:stretch>
            <a:fillRect/>
          </a:stretch>
        </p:blipFill>
        <p:spPr>
          <a:xfrm>
            <a:off x="5654485" y="4198873"/>
            <a:ext cx="3502215" cy="2449824"/>
          </a:xfrm>
          <a:prstGeom prst="rect">
            <a:avLst/>
          </a:prstGeom>
        </p:spPr>
      </p:pic>
      <p:sp>
        <p:nvSpPr>
          <p:cNvPr id="4" name="Dikdörtgen 3">
            <a:extLst>
              <a:ext uri="{FF2B5EF4-FFF2-40B4-BE49-F238E27FC236}">
                <a16:creationId xmlns:a16="http://schemas.microsoft.com/office/drawing/2014/main" id="{5040B61E-8351-6731-8CC5-CA51DB68B23A}"/>
              </a:ext>
            </a:extLst>
          </p:cNvPr>
          <p:cNvSpPr/>
          <p:nvPr/>
        </p:nvSpPr>
        <p:spPr>
          <a:xfrm>
            <a:off x="299179" y="1824988"/>
            <a:ext cx="5106483" cy="1531510"/>
          </a:xfrm>
          <a:prstGeom prst="rect">
            <a:avLst/>
          </a:prstGeom>
        </p:spPr>
        <p:txBody>
          <a:bodyPr wrap="square">
            <a:spAutoFit/>
          </a:bodyPr>
          <a:lstStyle/>
          <a:p>
            <a:pPr>
              <a:lnSpc>
                <a:spcPct val="150000"/>
              </a:lnSpc>
            </a:pPr>
            <a:r>
              <a:rPr lang="tr-TR" sz="1600" b="1" dirty="0">
                <a:ea typeface="Times New Roman Bold"/>
                <a:cs typeface="Times New Roman" panose="02020603050405020304" pitchFamily="18" charset="0"/>
                <a:sym typeface="Times New Roman Bold"/>
              </a:rPr>
              <a:t>İstanbul Okan Üniversitesi Diş Hekimliği Fakültesi Tuzla  Eğitim ve Uygulama Hastanesinde İstanbul Okan Üniversitesi Sağlık Uygulama ve Araştırma Hastanesinde </a:t>
            </a:r>
          </a:p>
          <a:p>
            <a:pPr>
              <a:lnSpc>
                <a:spcPct val="150000"/>
              </a:lnSpc>
            </a:pPr>
            <a:r>
              <a:rPr lang="tr-TR" sz="1600" b="1" dirty="0">
                <a:solidFill>
                  <a:srgbClr val="C00000"/>
                </a:solidFill>
                <a:ea typeface="Times New Roman Bold"/>
                <a:cs typeface="Times New Roman" panose="02020603050405020304" pitchFamily="18" charset="0"/>
                <a:sym typeface="Times New Roman Bold"/>
              </a:rPr>
              <a:t>Sıfır Atık Belgesi  </a:t>
            </a:r>
            <a:r>
              <a:rPr lang="tr-TR" sz="1600" b="1" dirty="0">
                <a:ea typeface="Times New Roman Bold"/>
                <a:cs typeface="Times New Roman" panose="02020603050405020304" pitchFamily="18" charset="0"/>
                <a:sym typeface="Times New Roman Bold"/>
              </a:rPr>
              <a:t>bulunmaktadır.</a:t>
            </a:r>
            <a:endParaRPr lang="tr-TR" sz="1600" dirty="0">
              <a:ea typeface="Times New Roman Bold"/>
              <a:cs typeface="Times New Roman" panose="02020603050405020304" pitchFamily="18" charset="0"/>
              <a:sym typeface="Times New Roman Bold"/>
            </a:endParaRPr>
          </a:p>
        </p:txBody>
      </p:sp>
    </p:spTree>
    <p:extLst>
      <p:ext uri="{BB962C8B-B14F-4D97-AF65-F5344CB8AC3E}">
        <p14:creationId xmlns:p14="http://schemas.microsoft.com/office/powerpoint/2010/main" val="1983625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7043CBD-84B8-F56B-1DE5-21A036A95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95794"/>
            <a:ext cx="9906000" cy="6858000"/>
          </a:xfrm>
          <a:prstGeom prst="rect">
            <a:avLst/>
          </a:prstGeom>
        </p:spPr>
      </p:pic>
      <p:sp>
        <p:nvSpPr>
          <p:cNvPr id="3" name="Dikdörtgen 2">
            <a:extLst>
              <a:ext uri="{FF2B5EF4-FFF2-40B4-BE49-F238E27FC236}">
                <a16:creationId xmlns:a16="http://schemas.microsoft.com/office/drawing/2014/main" id="{BB13DC5E-B15F-9BDD-7B11-EFB710DDADD4}"/>
              </a:ext>
            </a:extLst>
          </p:cNvPr>
          <p:cNvSpPr/>
          <p:nvPr/>
        </p:nvSpPr>
        <p:spPr>
          <a:xfrm>
            <a:off x="1215940" y="431691"/>
            <a:ext cx="5106483" cy="477054"/>
          </a:xfrm>
          <a:prstGeom prst="rect">
            <a:avLst/>
          </a:prstGeom>
        </p:spPr>
        <p:txBody>
          <a:bodyPr wrap="square">
            <a:spAutoFit/>
          </a:bodyPr>
          <a:lstStyle/>
          <a:p>
            <a:pPr algn="ctr"/>
            <a:r>
              <a:rPr lang="tr-TR" sz="2500" dirty="0" smtClean="0">
                <a:solidFill>
                  <a:schemeClr val="bg1"/>
                </a:solidFill>
                <a:latin typeface="Helvetica" panose="020B0604020202020204" pitchFamily="34" charset="0"/>
                <a:cs typeface="Helvetica" panose="020B0604020202020204" pitchFamily="34" charset="0"/>
              </a:rPr>
              <a:t>ÖDÜL</a:t>
            </a:r>
            <a:endParaRPr lang="en-US" sz="2500" dirty="0">
              <a:solidFill>
                <a:schemeClr val="bg1"/>
              </a:solidFill>
              <a:latin typeface="Helvetica" panose="020B0604020202020204" pitchFamily="34" charset="0"/>
              <a:cs typeface="Helvetica" panose="020B0604020202020204" pitchFamily="34" charset="0"/>
            </a:endParaRPr>
          </a:p>
        </p:txBody>
      </p:sp>
      <p:sp>
        <p:nvSpPr>
          <p:cNvPr id="4" name="Dikdörtgen 3">
            <a:extLst>
              <a:ext uri="{FF2B5EF4-FFF2-40B4-BE49-F238E27FC236}">
                <a16:creationId xmlns:a16="http://schemas.microsoft.com/office/drawing/2014/main" id="{5040B61E-8351-6731-8CC5-CA51DB68B23A}"/>
              </a:ext>
            </a:extLst>
          </p:cNvPr>
          <p:cNvSpPr/>
          <p:nvPr/>
        </p:nvSpPr>
        <p:spPr>
          <a:xfrm>
            <a:off x="1814781" y="1357171"/>
            <a:ext cx="6276433" cy="1200329"/>
          </a:xfrm>
          <a:prstGeom prst="rect">
            <a:avLst/>
          </a:prstGeom>
        </p:spPr>
        <p:txBody>
          <a:bodyPr wrap="square">
            <a:spAutoFit/>
          </a:bodyPr>
          <a:lstStyle/>
          <a:p>
            <a:pPr algn="ctr">
              <a:lnSpc>
                <a:spcPct val="150000"/>
              </a:lnSpc>
            </a:pPr>
            <a:r>
              <a:rPr lang="tr-TR" sz="1600" dirty="0" smtClean="0">
                <a:ea typeface="Times New Roman Bold"/>
                <a:cs typeface="Times New Roman" panose="02020603050405020304" pitchFamily="18" charset="0"/>
                <a:sym typeface="Times New Roman Bold"/>
              </a:rPr>
              <a:t>İstanbul  Okan Üniversitesi, Yükseköğretim Kurulu tarafından </a:t>
            </a:r>
            <a:r>
              <a:rPr lang="tr-TR" sz="1600" b="1" dirty="0" smtClean="0">
                <a:ea typeface="Times New Roman Bold"/>
                <a:cs typeface="Times New Roman" panose="02020603050405020304" pitchFamily="18" charset="0"/>
                <a:sym typeface="Times New Roman Bold"/>
              </a:rPr>
              <a:t>‘’SPOR DOSTU KAMPÜS’’ </a:t>
            </a:r>
            <a:r>
              <a:rPr lang="tr-TR" sz="1600" dirty="0" smtClean="0">
                <a:ea typeface="Times New Roman Bold"/>
                <a:cs typeface="Times New Roman" panose="02020603050405020304" pitchFamily="18" charset="0"/>
                <a:sym typeface="Times New Roman Bold"/>
              </a:rPr>
              <a:t>unvanına layık görüldü.</a:t>
            </a:r>
          </a:p>
          <a:p>
            <a:pPr algn="ctr">
              <a:lnSpc>
                <a:spcPct val="150000"/>
              </a:lnSpc>
            </a:pPr>
            <a:r>
              <a:rPr lang="tr-TR" sz="1600" dirty="0" smtClean="0">
                <a:ea typeface="Times New Roman Bold"/>
                <a:cs typeface="Times New Roman" panose="02020603050405020304" pitchFamily="18" charset="0"/>
                <a:sym typeface="Times New Roman Bold"/>
              </a:rPr>
              <a:t>Üniversitemiz, Türkiye genelinde ödül alan 47 üniversiteden biridir.</a:t>
            </a:r>
            <a:endParaRPr lang="tr-TR" sz="1600" dirty="0">
              <a:ea typeface="Times New Roman Bold"/>
              <a:cs typeface="Times New Roman" panose="02020603050405020304" pitchFamily="18" charset="0"/>
              <a:sym typeface="Times New Roman Bold"/>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944" y="2648543"/>
            <a:ext cx="3204109" cy="3993213"/>
          </a:xfrm>
          <a:prstGeom prst="rect">
            <a:avLst/>
          </a:prstGeom>
        </p:spPr>
      </p:pic>
    </p:spTree>
    <p:extLst>
      <p:ext uri="{BB962C8B-B14F-4D97-AF65-F5344CB8AC3E}">
        <p14:creationId xmlns:p14="http://schemas.microsoft.com/office/powerpoint/2010/main" val="10933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0133F1C-7072-CB40-9FF3-9616DFA7CF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3254"/>
            <a:ext cx="9906000" cy="6858000"/>
          </a:xfrm>
          <a:prstGeom prst="rect">
            <a:avLst/>
          </a:prstGeom>
        </p:spPr>
      </p:pic>
      <p:sp>
        <p:nvSpPr>
          <p:cNvPr id="8" name="Dikdörtgen 7"/>
          <p:cNvSpPr/>
          <p:nvPr/>
        </p:nvSpPr>
        <p:spPr>
          <a:xfrm>
            <a:off x="199628" y="2220120"/>
            <a:ext cx="3988645" cy="738664"/>
          </a:xfrm>
          <a:prstGeom prst="rect">
            <a:avLst/>
          </a:prstGeom>
        </p:spPr>
        <p:txBody>
          <a:bodyPr wrap="square">
            <a:spAutoFit/>
          </a:bodyPr>
          <a:lstStyle/>
          <a:p>
            <a:pPr algn="just"/>
            <a:r>
              <a:rPr lang="tr-TR" sz="1400" dirty="0">
                <a:cs typeface="Helvetica" panose="020B0604020202020204" pitchFamily="34" charset="0"/>
              </a:rPr>
              <a:t>Toplumun ve yaşamın değişen gereksinimlerine evrensel standartlarda yanıt verebilen, yenilikçi ve öncü bir dünya üniversitesi olmak.</a:t>
            </a:r>
          </a:p>
        </p:txBody>
      </p:sp>
      <p:sp>
        <p:nvSpPr>
          <p:cNvPr id="11" name="Dikdörtgen 10"/>
          <p:cNvSpPr/>
          <p:nvPr/>
        </p:nvSpPr>
        <p:spPr>
          <a:xfrm>
            <a:off x="154930" y="3888610"/>
            <a:ext cx="3768182" cy="2031325"/>
          </a:xfrm>
          <a:prstGeom prst="rect">
            <a:avLst/>
          </a:prstGeom>
        </p:spPr>
        <p:txBody>
          <a:bodyPr wrap="square">
            <a:spAutoFit/>
          </a:bodyPr>
          <a:lstStyle/>
          <a:p>
            <a:pPr marL="171450" indent="-171450">
              <a:buFont typeface="Courier New" panose="02070309020205020404" pitchFamily="49" charset="0"/>
              <a:buChar char="o"/>
            </a:pPr>
            <a:r>
              <a:rPr lang="en-US" sz="1400" dirty="0">
                <a:cs typeface="Helvetica" panose="020B0604020202020204" pitchFamily="34" charset="0"/>
              </a:rPr>
              <a:t>Atatürk </a:t>
            </a:r>
            <a:r>
              <a:rPr lang="en-US" sz="1400" dirty="0" err="1">
                <a:cs typeface="Helvetica" panose="020B0604020202020204" pitchFamily="34" charset="0"/>
              </a:rPr>
              <a:t>İlkelerine</a:t>
            </a:r>
            <a:r>
              <a:rPr lang="en-US" sz="1400" dirty="0">
                <a:cs typeface="Helvetica" panose="020B0604020202020204" pitchFamily="34" charset="0"/>
              </a:rPr>
              <a:t> </a:t>
            </a:r>
            <a:r>
              <a:rPr lang="en-US" sz="1400" dirty="0" err="1">
                <a:cs typeface="Helvetica" panose="020B0604020202020204" pitchFamily="34" charset="0"/>
              </a:rPr>
              <a:t>Bağlılık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Yenilikçilik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Yaratıcılık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Evrensellik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a:cs typeface="Helvetica" panose="020B0604020202020204" pitchFamily="34" charset="0"/>
              </a:rPr>
              <a:t>İş </a:t>
            </a:r>
            <a:r>
              <a:rPr lang="en-US" sz="1400" dirty="0" err="1">
                <a:cs typeface="Helvetica" panose="020B0604020202020204" pitchFamily="34" charset="0"/>
              </a:rPr>
              <a:t>Yaşamına</a:t>
            </a:r>
            <a:r>
              <a:rPr lang="en-US" sz="1400" dirty="0">
                <a:cs typeface="Helvetica" panose="020B0604020202020204" pitchFamily="34" charset="0"/>
              </a:rPr>
              <a:t> </a:t>
            </a:r>
            <a:r>
              <a:rPr lang="en-US" sz="1400" dirty="0" err="1">
                <a:cs typeface="Helvetica" panose="020B0604020202020204" pitchFamily="34" charset="0"/>
              </a:rPr>
              <a:t>Yakınlık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Paylaşımcılık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Girişimcilik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Etik</a:t>
            </a:r>
            <a:r>
              <a:rPr lang="en-US" sz="1400" dirty="0">
                <a:cs typeface="Helvetica" panose="020B0604020202020204" pitchFamily="34" charset="0"/>
              </a:rPr>
              <a:t> </a:t>
            </a:r>
            <a:r>
              <a:rPr lang="en-US" sz="1400" dirty="0" err="1">
                <a:cs typeface="Helvetica" panose="020B0604020202020204" pitchFamily="34" charset="0"/>
              </a:rPr>
              <a:t>Değerlere</a:t>
            </a:r>
            <a:r>
              <a:rPr lang="en-US" sz="1400" dirty="0">
                <a:cs typeface="Helvetica" panose="020B0604020202020204" pitchFamily="34" charset="0"/>
              </a:rPr>
              <a:t> </a:t>
            </a:r>
            <a:r>
              <a:rPr lang="en-US" sz="1400" dirty="0" err="1">
                <a:cs typeface="Helvetica" panose="020B0604020202020204" pitchFamily="34" charset="0"/>
              </a:rPr>
              <a:t>Bağlılık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Şeffaflık</a:t>
            </a:r>
            <a:endParaRPr lang="tr-TR" sz="1400" dirty="0">
              <a:cs typeface="Helvetica" panose="020B0604020202020204" pitchFamily="34" charset="0"/>
            </a:endParaRPr>
          </a:p>
        </p:txBody>
      </p:sp>
      <p:sp>
        <p:nvSpPr>
          <p:cNvPr id="10" name="Aynı Kenardaki Köşeleri Yuvarlatılmış Dikdörtgen 9">
            <a:extLst>
              <a:ext uri="{FF2B5EF4-FFF2-40B4-BE49-F238E27FC236}">
                <a16:creationId xmlns:a16="http://schemas.microsoft.com/office/drawing/2014/main" id="{287A37ED-DA5C-3E6B-2A3B-B7D11CD5FA66}"/>
              </a:ext>
            </a:extLst>
          </p:cNvPr>
          <p:cNvSpPr/>
          <p:nvPr/>
        </p:nvSpPr>
        <p:spPr>
          <a:xfrm>
            <a:off x="415061" y="1616083"/>
            <a:ext cx="1398140"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C2EDA3AF-8D4D-25A6-418F-F78D18B73AA8}"/>
              </a:ext>
            </a:extLst>
          </p:cNvPr>
          <p:cNvSpPr/>
          <p:nvPr/>
        </p:nvSpPr>
        <p:spPr>
          <a:xfrm>
            <a:off x="415061" y="1598071"/>
            <a:ext cx="1398140" cy="430887"/>
          </a:xfrm>
          <a:prstGeom prst="rect">
            <a:avLst/>
          </a:prstGeom>
        </p:spPr>
        <p:txBody>
          <a:bodyPr wrap="square">
            <a:spAutoFit/>
          </a:bodyPr>
          <a:lstStyle/>
          <a:p>
            <a:pPr algn="ctr"/>
            <a:r>
              <a:rPr lang="tr-TR" sz="2200" dirty="0">
                <a:solidFill>
                  <a:schemeClr val="bg1"/>
                </a:solidFill>
                <a:latin typeface="Helvetica" panose="020B0604020202020204" pitchFamily="34" charset="0"/>
                <a:cs typeface="Helvetica" panose="020B0604020202020204" pitchFamily="34" charset="0"/>
              </a:rPr>
              <a:t>VİZYON</a:t>
            </a:r>
          </a:p>
        </p:txBody>
      </p:sp>
      <p:sp>
        <p:nvSpPr>
          <p:cNvPr id="14" name="Aynı Kenardaki Köşeleri Yuvarlatılmış Dikdörtgen 13">
            <a:extLst>
              <a:ext uri="{FF2B5EF4-FFF2-40B4-BE49-F238E27FC236}">
                <a16:creationId xmlns:a16="http://schemas.microsoft.com/office/drawing/2014/main" id="{326B98CC-9C07-ADA7-44D8-D10A85B59302}"/>
              </a:ext>
            </a:extLst>
          </p:cNvPr>
          <p:cNvSpPr/>
          <p:nvPr/>
        </p:nvSpPr>
        <p:spPr>
          <a:xfrm>
            <a:off x="6499202" y="1539450"/>
            <a:ext cx="1398140"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5AAB94C4-28B4-846A-DA36-5AD680C3F363}"/>
              </a:ext>
            </a:extLst>
          </p:cNvPr>
          <p:cNvSpPr/>
          <p:nvPr/>
        </p:nvSpPr>
        <p:spPr>
          <a:xfrm>
            <a:off x="6499202" y="1504821"/>
            <a:ext cx="1398140" cy="430887"/>
          </a:xfrm>
          <a:prstGeom prst="rect">
            <a:avLst/>
          </a:prstGeom>
        </p:spPr>
        <p:txBody>
          <a:bodyPr wrap="square">
            <a:spAutoFit/>
          </a:bodyPr>
          <a:lstStyle/>
          <a:p>
            <a:pPr algn="ctr"/>
            <a:r>
              <a:rPr lang="tr-TR" sz="2200" dirty="0">
                <a:solidFill>
                  <a:schemeClr val="bg1"/>
                </a:solidFill>
                <a:latin typeface="Helvetica" panose="020B0604020202020204" pitchFamily="34" charset="0"/>
                <a:cs typeface="Helvetica" panose="020B0604020202020204" pitchFamily="34" charset="0"/>
              </a:rPr>
              <a:t>MİSYON</a:t>
            </a:r>
          </a:p>
        </p:txBody>
      </p:sp>
      <p:sp>
        <p:nvSpPr>
          <p:cNvPr id="17" name="Aynı Kenardaki Köşeleri Yuvarlatılmış Dikdörtgen 16">
            <a:extLst>
              <a:ext uri="{FF2B5EF4-FFF2-40B4-BE49-F238E27FC236}">
                <a16:creationId xmlns:a16="http://schemas.microsoft.com/office/drawing/2014/main" id="{B85C6717-4DDD-1613-D4CE-34C624A49FB7}"/>
              </a:ext>
            </a:extLst>
          </p:cNvPr>
          <p:cNvSpPr/>
          <p:nvPr/>
        </p:nvSpPr>
        <p:spPr>
          <a:xfrm>
            <a:off x="415061" y="3429000"/>
            <a:ext cx="2485794"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204BA4B4-49E2-84CC-BC35-E5297FBB3351}"/>
              </a:ext>
            </a:extLst>
          </p:cNvPr>
          <p:cNvSpPr/>
          <p:nvPr/>
        </p:nvSpPr>
        <p:spPr>
          <a:xfrm>
            <a:off x="497826" y="3410135"/>
            <a:ext cx="2304492" cy="430887"/>
          </a:xfrm>
          <a:prstGeom prst="rect">
            <a:avLst/>
          </a:prstGeom>
        </p:spPr>
        <p:txBody>
          <a:bodyPr wrap="square">
            <a:spAutoFit/>
          </a:bodyPr>
          <a:lstStyle/>
          <a:p>
            <a:pPr algn="ctr"/>
            <a:r>
              <a:rPr lang="tr-TR" sz="2200" dirty="0">
                <a:solidFill>
                  <a:schemeClr val="bg1"/>
                </a:solidFill>
                <a:latin typeface="Helvetica" panose="020B0604020202020204" pitchFamily="34" charset="0"/>
                <a:cs typeface="Helvetica" panose="020B0604020202020204" pitchFamily="34" charset="0"/>
              </a:rPr>
              <a:t>DEĞERLERİMİZ</a:t>
            </a:r>
          </a:p>
        </p:txBody>
      </p:sp>
      <p:sp>
        <p:nvSpPr>
          <p:cNvPr id="19" name="Dikdörtgen 18">
            <a:extLst>
              <a:ext uri="{FF2B5EF4-FFF2-40B4-BE49-F238E27FC236}">
                <a16:creationId xmlns:a16="http://schemas.microsoft.com/office/drawing/2014/main" id="{6ABD0897-8989-CB92-660D-1AF139B65984}"/>
              </a:ext>
            </a:extLst>
          </p:cNvPr>
          <p:cNvSpPr/>
          <p:nvPr/>
        </p:nvSpPr>
        <p:spPr>
          <a:xfrm>
            <a:off x="2193951" y="3861877"/>
            <a:ext cx="3768182" cy="2031325"/>
          </a:xfrm>
          <a:prstGeom prst="rect">
            <a:avLst/>
          </a:prstGeom>
        </p:spPr>
        <p:txBody>
          <a:bodyPr wrap="square">
            <a:spAutoFit/>
          </a:bodyPr>
          <a:lstStyle/>
          <a:p>
            <a:pPr marL="171450" indent="-171450">
              <a:buFont typeface="Courier New" panose="02070309020205020404" pitchFamily="49" charset="0"/>
              <a:buChar char="o"/>
            </a:pPr>
            <a:r>
              <a:rPr lang="en-US" sz="1400" dirty="0" err="1">
                <a:cs typeface="Helvetica" panose="020B0604020202020204" pitchFamily="34" charset="0"/>
              </a:rPr>
              <a:t>Katılımcılık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Çevre</a:t>
            </a:r>
            <a:r>
              <a:rPr lang="en-US" sz="1400" dirty="0">
                <a:cs typeface="Helvetica" panose="020B0604020202020204" pitchFamily="34" charset="0"/>
              </a:rPr>
              <a:t> </a:t>
            </a:r>
            <a:r>
              <a:rPr lang="en-US" sz="1400" dirty="0" err="1">
                <a:cs typeface="Helvetica" panose="020B0604020202020204" pitchFamily="34" charset="0"/>
              </a:rPr>
              <a:t>ve</a:t>
            </a:r>
            <a:r>
              <a:rPr lang="en-US" sz="1400" dirty="0">
                <a:cs typeface="Helvetica" panose="020B0604020202020204" pitchFamily="34" charset="0"/>
              </a:rPr>
              <a:t> </a:t>
            </a:r>
            <a:r>
              <a:rPr lang="en-US" sz="1400" dirty="0" err="1">
                <a:cs typeface="Helvetica" panose="020B0604020202020204" pitchFamily="34" charset="0"/>
              </a:rPr>
              <a:t>Doğaya</a:t>
            </a:r>
            <a:r>
              <a:rPr lang="en-US" sz="1400" dirty="0">
                <a:cs typeface="Helvetica" panose="020B0604020202020204" pitchFamily="34" charset="0"/>
              </a:rPr>
              <a:t> </a:t>
            </a:r>
            <a:r>
              <a:rPr lang="en-US" sz="1400" dirty="0" err="1">
                <a:cs typeface="Helvetica" panose="020B0604020202020204" pitchFamily="34" charset="0"/>
              </a:rPr>
              <a:t>Duyarlılık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Hoşgörü</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Özeleştiri</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Takım</a:t>
            </a:r>
            <a:r>
              <a:rPr lang="en-US" sz="1400" dirty="0">
                <a:cs typeface="Helvetica" panose="020B0604020202020204" pitchFamily="34" charset="0"/>
              </a:rPr>
              <a:t> </a:t>
            </a:r>
            <a:r>
              <a:rPr lang="en-US" sz="1400" dirty="0" err="1">
                <a:cs typeface="Helvetica" panose="020B0604020202020204" pitchFamily="34" charset="0"/>
              </a:rPr>
              <a:t>Ruhu</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Çalışkanlık</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a:cs typeface="Helvetica" panose="020B0604020202020204" pitchFamily="34" charset="0"/>
              </a:rPr>
              <a:t>Hukuka</a:t>
            </a:r>
            <a:r>
              <a:rPr lang="en-US" sz="1400" dirty="0">
                <a:cs typeface="Helvetica" panose="020B0604020202020204" pitchFamily="34" charset="0"/>
              </a:rPr>
              <a:t> </a:t>
            </a:r>
            <a:r>
              <a:rPr lang="en-US" sz="1400" dirty="0" err="1">
                <a:cs typeface="Helvetica" panose="020B0604020202020204" pitchFamily="34" charset="0"/>
              </a:rPr>
              <a:t>Saygı</a:t>
            </a:r>
            <a:endParaRPr lang="tr-TR" sz="1400" dirty="0">
              <a:cs typeface="Helvetica" panose="020B0604020202020204" pitchFamily="34" charset="0"/>
            </a:endParaRPr>
          </a:p>
          <a:p>
            <a:pPr marL="171450" indent="-171450">
              <a:buFont typeface="Courier New" panose="02070309020205020404" pitchFamily="49" charset="0"/>
              <a:buChar char="o"/>
            </a:pPr>
            <a:r>
              <a:rPr lang="en-US" sz="1400" dirty="0" err="1" smtClean="0">
                <a:cs typeface="Helvetica" panose="020B0604020202020204" pitchFamily="34" charset="0"/>
              </a:rPr>
              <a:t>Kalite</a:t>
            </a:r>
            <a:endParaRPr lang="tr-TR" sz="1400" dirty="0" smtClean="0">
              <a:cs typeface="Helvetica" panose="020B0604020202020204" pitchFamily="34" charset="0"/>
            </a:endParaRPr>
          </a:p>
          <a:p>
            <a:pPr marL="171450" indent="-171450">
              <a:buFont typeface="Courier New" panose="02070309020205020404" pitchFamily="49" charset="0"/>
              <a:buChar char="o"/>
            </a:pPr>
            <a:r>
              <a:rPr lang="tr-TR" sz="1400" dirty="0" smtClean="0">
                <a:cs typeface="Helvetica" panose="020B0604020202020204" pitchFamily="34" charset="0"/>
              </a:rPr>
              <a:t>Toplumsal Cinsiyet Eşitliği</a:t>
            </a:r>
            <a:endParaRPr lang="tr-TR" sz="1400" dirty="0">
              <a:cs typeface="Helvetica" panose="020B0604020202020204" pitchFamily="34" charset="0"/>
            </a:endParaRPr>
          </a:p>
        </p:txBody>
      </p:sp>
      <p:sp>
        <p:nvSpPr>
          <p:cNvPr id="15" name="Dikdörtgen 14"/>
          <p:cNvSpPr/>
          <p:nvPr/>
        </p:nvSpPr>
        <p:spPr>
          <a:xfrm>
            <a:off x="4841339" y="1978098"/>
            <a:ext cx="4952629" cy="4616648"/>
          </a:xfrm>
          <a:prstGeom prst="rect">
            <a:avLst/>
          </a:prstGeom>
        </p:spPr>
        <p:txBody>
          <a:bodyPr wrap="square">
            <a:spAutoFit/>
          </a:bodyPr>
          <a:lstStyle/>
          <a:p>
            <a:r>
              <a:rPr lang="tr-TR" sz="1400" dirty="0"/>
              <a:t>Cumhuriyetin temel değerlerini özümsemiş, ulusal ve küresel sorunlara duyarlı, evrensel gelişim ve gereksinimleri eğitim sistemine yansıtan, yeni eğitim yöntemlerini kullanan ve geliştiren,</a:t>
            </a:r>
          </a:p>
          <a:p>
            <a:r>
              <a:rPr lang="tr-TR" sz="1400" dirty="0"/>
              <a:t>Analitik düşünen, problem çözme yeteneğine sahip, sorgulayan, birden çok yabancı dil bilen, bilgiye ulaşmayı, kullanmayı ve paylaşmayı öğrenmiş, etik değerleri özümsemiş, farklı kültürlere saygılı, kendine güvenen, yenilikçi, yaratıcı ve girişimci bireyler yetiştiren,</a:t>
            </a:r>
          </a:p>
          <a:p>
            <a:r>
              <a:rPr lang="tr-TR" sz="1400" dirty="0"/>
              <a:t>Özgün araştırmalar, çalışmalar ve yayınlarla bilime, kültüre ve sanata katkıda bulunan,</a:t>
            </a:r>
          </a:p>
          <a:p>
            <a:r>
              <a:rPr lang="tr-TR" sz="1400" dirty="0"/>
              <a:t>Öğrenci odaklı, evrensel gelişim ve değişimleri eğitim sistemine yansıtabilen, çağdaş eğitim teknik ve yöntemlerini kullanan, problem çözmeye yönelik eğitim veren,</a:t>
            </a:r>
          </a:p>
          <a:p>
            <a:r>
              <a:rPr lang="tr-TR" sz="1400" dirty="0"/>
              <a:t>Çalışmalarında, insanlığın yücelmesine, insan onuru, sosyal sorumluluk, toplumsal cinsiyet eşitliği ve çevre bilincini ön planda tutan ve bu alanda projeler üreten,</a:t>
            </a:r>
          </a:p>
          <a:p>
            <a:r>
              <a:rPr lang="tr-TR" sz="1400" dirty="0"/>
              <a:t>Öğrencilerle iletişimi güçlü, toplumsal sorunlara duyarlı, ekip ruhuna sahip, çalışanların memnuniyetini gözeten,</a:t>
            </a:r>
          </a:p>
          <a:p>
            <a:r>
              <a:rPr lang="tr-TR" sz="1400" dirty="0"/>
              <a:t>İnsana odaklı, yenilikçi, dayanışma ve ekip ruhuna sahip, kendini sürekli geliştiren bir dünya üniversite olmak.</a:t>
            </a:r>
          </a:p>
        </p:txBody>
      </p:sp>
    </p:spTree>
    <p:extLst>
      <p:ext uri="{BB962C8B-B14F-4D97-AF65-F5344CB8AC3E}">
        <p14:creationId xmlns:p14="http://schemas.microsoft.com/office/powerpoint/2010/main" val="1523480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1AD957B-B2B4-56E2-6BCD-EC22EC71F5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Dikdörtgen 5">
            <a:extLst>
              <a:ext uri="{FF2B5EF4-FFF2-40B4-BE49-F238E27FC236}">
                <a16:creationId xmlns:a16="http://schemas.microsoft.com/office/drawing/2014/main" id="{3BD7F485-07EA-495C-28C6-613005BE137F}"/>
              </a:ext>
            </a:extLst>
          </p:cNvPr>
          <p:cNvSpPr/>
          <p:nvPr/>
        </p:nvSpPr>
        <p:spPr>
          <a:xfrm>
            <a:off x="1215940" y="431691"/>
            <a:ext cx="1831157"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INTRANET</a:t>
            </a:r>
            <a:endParaRPr lang="en-US" sz="2500" dirty="0">
              <a:solidFill>
                <a:schemeClr val="bg1"/>
              </a:solidFill>
              <a:latin typeface="Helvetica" panose="020B0604020202020204" pitchFamily="34" charset="0"/>
              <a:cs typeface="Helvetica" panose="020B0604020202020204" pitchFamily="34" charset="0"/>
            </a:endParaRPr>
          </a:p>
        </p:txBody>
      </p:sp>
      <p:sp>
        <p:nvSpPr>
          <p:cNvPr id="2" name="Rectangle 10"/>
          <p:cNvSpPr>
            <a:spLocks/>
          </p:cNvSpPr>
          <p:nvPr/>
        </p:nvSpPr>
        <p:spPr bwMode="auto">
          <a:xfrm>
            <a:off x="3047097" y="2061984"/>
            <a:ext cx="5112568" cy="40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marL="39688">
              <a:spcBef>
                <a:spcPts val="950"/>
              </a:spcBef>
            </a:pPr>
            <a:endParaRPr lang="en-US" altLang="tr-TR" sz="1600" b="1" dirty="0">
              <a:solidFill>
                <a:srgbClr val="C00000"/>
              </a:solidFill>
              <a:latin typeface="TR Doors" pitchFamily="2" charset="0"/>
              <a:ea typeface="ARS MaquetteTr Black" charset="0"/>
              <a:cs typeface="Arial" charset="0"/>
              <a:sym typeface="ARS MaquetteTr Black" charset="0"/>
            </a:endParaRPr>
          </a:p>
        </p:txBody>
      </p:sp>
      <p:sp>
        <p:nvSpPr>
          <p:cNvPr id="3" name="Metin kutusu 2"/>
          <p:cNvSpPr txBox="1"/>
          <p:nvPr/>
        </p:nvSpPr>
        <p:spPr>
          <a:xfrm>
            <a:off x="3745380" y="1298414"/>
            <a:ext cx="2415239" cy="369332"/>
          </a:xfrm>
          <a:prstGeom prst="rect">
            <a:avLst/>
          </a:prstGeom>
          <a:noFill/>
        </p:spPr>
        <p:txBody>
          <a:bodyPr wrap="square" rtlCol="0">
            <a:spAutoFit/>
          </a:bodyPr>
          <a:lstStyle/>
          <a:p>
            <a:r>
              <a:rPr lang="tr-TR" dirty="0">
                <a:solidFill>
                  <a:srgbClr val="002060"/>
                </a:solidFill>
                <a:hlinkClick r:id="rId3">
                  <a:extLst>
                    <a:ext uri="{A12FA001-AC4F-418D-AE19-62706E023703}">
                      <ahyp:hlinkClr xmlns="" xmlns:ahyp="http://schemas.microsoft.com/office/drawing/2018/hyperlinkcolor" val="tx"/>
                    </a:ext>
                  </a:extLst>
                </a:hlinkClick>
              </a:rPr>
              <a:t>https://int.okan.edu.tr/</a:t>
            </a:r>
            <a:endParaRPr lang="tr-TR" dirty="0">
              <a:solidFill>
                <a:srgbClr val="002060"/>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029" y="2490426"/>
            <a:ext cx="3961047" cy="1825775"/>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030" y="4438245"/>
            <a:ext cx="3953742" cy="1784985"/>
          </a:xfrm>
          <a:prstGeom prst="rect">
            <a:avLst/>
          </a:prstGeom>
        </p:spPr>
      </p:pic>
      <p:sp>
        <p:nvSpPr>
          <p:cNvPr id="9" name="Dikdörtgen 8"/>
          <p:cNvSpPr/>
          <p:nvPr/>
        </p:nvSpPr>
        <p:spPr>
          <a:xfrm>
            <a:off x="670833" y="1692650"/>
            <a:ext cx="8640960" cy="646331"/>
          </a:xfrm>
          <a:prstGeom prst="rect">
            <a:avLst/>
          </a:prstGeom>
        </p:spPr>
        <p:txBody>
          <a:bodyPr wrap="square">
            <a:spAutoFit/>
          </a:bodyPr>
          <a:lstStyle/>
          <a:p>
            <a:pPr algn="ctr"/>
            <a:r>
              <a:rPr lang="tr-TR" dirty="0"/>
              <a:t>Bu linkten şirket içi kullanılan tüm formlara ve yayınlanan Yönergelere, OKAN’ dan haberlere ve şirket dışı kullanım için Okan Web Mail Linkine erişebilirsiniz.</a:t>
            </a:r>
          </a:p>
        </p:txBody>
      </p:sp>
      <p:sp>
        <p:nvSpPr>
          <p:cNvPr id="10" name="Rounded Rectangular Callout 20"/>
          <p:cNvSpPr/>
          <p:nvPr/>
        </p:nvSpPr>
        <p:spPr>
          <a:xfrm flipH="1">
            <a:off x="4835175" y="2676212"/>
            <a:ext cx="1018995" cy="405845"/>
          </a:xfrm>
          <a:prstGeom prst="wedgeRoundRectCallout">
            <a:avLst>
              <a:gd name="adj1" fmla="val 85750"/>
              <a:gd name="adj2" fmla="val 52471"/>
              <a:gd name="adj3" fmla="val 16667"/>
            </a:avLst>
          </a:prstGeom>
          <a:solidFill>
            <a:srgbClr val="002060"/>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bg1"/>
                </a:solidFill>
              </a:rPr>
              <a:t>Telefon Fihrist</a:t>
            </a:r>
          </a:p>
        </p:txBody>
      </p:sp>
      <p:sp>
        <p:nvSpPr>
          <p:cNvPr id="11" name="Rounded Rectangular Callout 17"/>
          <p:cNvSpPr/>
          <p:nvPr/>
        </p:nvSpPr>
        <p:spPr>
          <a:xfrm>
            <a:off x="4899802" y="4769793"/>
            <a:ext cx="1018996" cy="490665"/>
          </a:xfrm>
          <a:prstGeom prst="wedgeRoundRectCallout">
            <a:avLst>
              <a:gd name="adj1" fmla="val 61701"/>
              <a:gd name="adj2" fmla="val 87092"/>
              <a:gd name="adj3" fmla="val 16667"/>
            </a:avLst>
          </a:prstGeom>
          <a:solidFill>
            <a:srgbClr val="002060"/>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bg1"/>
                </a:solidFill>
              </a:rPr>
              <a:t>Duyurular</a:t>
            </a:r>
          </a:p>
        </p:txBody>
      </p:sp>
      <p:sp>
        <p:nvSpPr>
          <p:cNvPr id="13" name="Rounded Rectangular Callout 19"/>
          <p:cNvSpPr/>
          <p:nvPr/>
        </p:nvSpPr>
        <p:spPr>
          <a:xfrm>
            <a:off x="4847299" y="3245928"/>
            <a:ext cx="1012933" cy="764623"/>
          </a:xfrm>
          <a:prstGeom prst="wedgeRoundRectCallout">
            <a:avLst>
              <a:gd name="adj1" fmla="val 85962"/>
              <a:gd name="adj2" fmla="val 37994"/>
              <a:gd name="adj3" fmla="val 16667"/>
            </a:avLst>
          </a:prstGeom>
          <a:solidFill>
            <a:srgbClr val="002060"/>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bg1"/>
                </a:solidFill>
              </a:rPr>
              <a:t>Ulaşım, Yemek, sağlık Hizmetleri</a:t>
            </a:r>
          </a:p>
        </p:txBody>
      </p:sp>
      <p:sp>
        <p:nvSpPr>
          <p:cNvPr id="14" name="Rounded Rectangular Callout 15"/>
          <p:cNvSpPr/>
          <p:nvPr/>
        </p:nvSpPr>
        <p:spPr>
          <a:xfrm>
            <a:off x="4849454" y="4174422"/>
            <a:ext cx="1030188" cy="431500"/>
          </a:xfrm>
          <a:prstGeom prst="wedgeRoundRectCallout">
            <a:avLst>
              <a:gd name="adj1" fmla="val 78415"/>
              <a:gd name="adj2" fmla="val 44638"/>
              <a:gd name="adj3" fmla="val 16667"/>
            </a:avLst>
          </a:prstGeom>
          <a:solidFill>
            <a:srgbClr val="002060"/>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bg1"/>
                </a:solidFill>
              </a:rPr>
              <a:t>Okan’dan haberler</a:t>
            </a:r>
          </a:p>
        </p:txBody>
      </p:sp>
      <p:pic>
        <p:nvPicPr>
          <p:cNvPr id="17" name="Resim 16"/>
          <p:cNvPicPr>
            <a:picLocks noChangeAspect="1"/>
          </p:cNvPicPr>
          <p:nvPr/>
        </p:nvPicPr>
        <p:blipFill rotWithShape="1">
          <a:blip r:embed="rId6"/>
          <a:srcRect l="3213" t="6488" r="6169" b="7062"/>
          <a:stretch/>
        </p:blipFill>
        <p:spPr>
          <a:xfrm>
            <a:off x="6331700" y="4929042"/>
            <a:ext cx="2844088" cy="1192682"/>
          </a:xfrm>
          <a:prstGeom prst="rect">
            <a:avLst/>
          </a:prstGeom>
        </p:spPr>
      </p:pic>
      <p:pic>
        <p:nvPicPr>
          <p:cNvPr id="18" name="Resim 17"/>
          <p:cNvPicPr>
            <a:picLocks noChangeAspect="1"/>
          </p:cNvPicPr>
          <p:nvPr/>
        </p:nvPicPr>
        <p:blipFill>
          <a:blip r:embed="rId7"/>
          <a:stretch>
            <a:fillRect/>
          </a:stretch>
        </p:blipFill>
        <p:spPr>
          <a:xfrm>
            <a:off x="6272595" y="2563248"/>
            <a:ext cx="2962299" cy="2270375"/>
          </a:xfrm>
          <a:prstGeom prst="rect">
            <a:avLst/>
          </a:prstGeom>
        </p:spPr>
      </p:pic>
    </p:spTree>
    <p:extLst>
      <p:ext uri="{BB962C8B-B14F-4D97-AF65-F5344CB8AC3E}">
        <p14:creationId xmlns:p14="http://schemas.microsoft.com/office/powerpoint/2010/main" val="2820778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4870F72-3D95-6674-13BC-9428060AEC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85F44A51-BF85-2886-C985-3C99E8525B34}"/>
              </a:ext>
            </a:extLst>
          </p:cNvPr>
          <p:cNvSpPr/>
          <p:nvPr/>
        </p:nvSpPr>
        <p:spPr>
          <a:xfrm>
            <a:off x="1215940" y="431691"/>
            <a:ext cx="5811877"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İSTANBUL OKAN ÜNİVERSİTESİ WEB</a:t>
            </a:r>
            <a:endParaRPr lang="en-US" sz="2500" dirty="0">
              <a:solidFill>
                <a:schemeClr val="bg1"/>
              </a:solidFill>
              <a:latin typeface="Helvetica" panose="020B0604020202020204" pitchFamily="34" charset="0"/>
              <a:cs typeface="Helvetica" panose="020B0604020202020204" pitchFamily="34" charset="0"/>
            </a:endParaRPr>
          </a:p>
        </p:txBody>
      </p:sp>
      <p:sp>
        <p:nvSpPr>
          <p:cNvPr id="2" name="Rectangle 12"/>
          <p:cNvSpPr/>
          <p:nvPr/>
        </p:nvSpPr>
        <p:spPr>
          <a:xfrm>
            <a:off x="3169347" y="1466470"/>
            <a:ext cx="3490699" cy="461665"/>
          </a:xfrm>
          <a:prstGeom prst="rect">
            <a:avLst/>
          </a:prstGeom>
          <a:solidFill>
            <a:schemeClr val="bg1"/>
          </a:solidFill>
        </p:spPr>
        <p:txBody>
          <a:bodyPr wrap="none">
            <a:spAutoFit/>
          </a:bodyPr>
          <a:lstStyle/>
          <a:p>
            <a:pPr algn="ctr"/>
            <a:r>
              <a:rPr lang="tr-TR" sz="2400" dirty="0">
                <a:solidFill>
                  <a:srgbClr val="002060"/>
                </a:solidFill>
                <a:hlinkClick r:id="rId3">
                  <a:extLst>
                    <a:ext uri="{A12FA001-AC4F-418D-AE19-62706E023703}">
                      <ahyp:hlinkClr xmlns="" xmlns:ahyp="http://schemas.microsoft.com/office/drawing/2018/hyperlinkcolor" val="tx"/>
                    </a:ext>
                  </a:extLst>
                </a:hlinkClick>
              </a:rPr>
              <a:t>https://www.okan.edu.tr/</a:t>
            </a:r>
            <a:r>
              <a:rPr lang="tr-TR" sz="2400" dirty="0">
                <a:solidFill>
                  <a:srgbClr val="002060"/>
                </a:solidFill>
              </a:rPr>
              <a:t> </a:t>
            </a:r>
          </a:p>
        </p:txBody>
      </p:sp>
      <p:sp>
        <p:nvSpPr>
          <p:cNvPr id="5" name="İçerik Yer Tutucusu 2"/>
          <p:cNvSpPr txBox="1">
            <a:spLocks/>
          </p:cNvSpPr>
          <p:nvPr/>
        </p:nvSpPr>
        <p:spPr>
          <a:xfrm>
            <a:off x="1858191" y="2006243"/>
            <a:ext cx="6189617" cy="3734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dirty="0"/>
              <a:t>İlgili linkten üniversitemizle ilgili detaylı bilgilere erişebilirsiniz.</a:t>
            </a:r>
          </a:p>
          <a:p>
            <a:pPr marL="0" indent="0" algn="ctr">
              <a:buNone/>
            </a:pPr>
            <a:endParaRPr lang="tr-TR" sz="1800" dirty="0"/>
          </a:p>
          <a:p>
            <a:pPr marL="0" indent="0" algn="ctr">
              <a:buNone/>
            </a:pPr>
            <a:r>
              <a:rPr lang="tr-TR" sz="1800" dirty="0"/>
              <a:t>Arama kısmına istediğiniz bilgiyi girmeniz yeterli!</a:t>
            </a: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831" y="2457754"/>
            <a:ext cx="7596336" cy="3807808"/>
          </a:xfrm>
          <a:prstGeom prst="rect">
            <a:avLst/>
          </a:prstGeom>
        </p:spPr>
      </p:pic>
    </p:spTree>
    <p:extLst>
      <p:ext uri="{BB962C8B-B14F-4D97-AF65-F5344CB8AC3E}">
        <p14:creationId xmlns:p14="http://schemas.microsoft.com/office/powerpoint/2010/main" val="1981036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E19FA51-F60C-5D06-A0F6-626F6A8C5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Dikdörtgen 5">
            <a:extLst>
              <a:ext uri="{FF2B5EF4-FFF2-40B4-BE49-F238E27FC236}">
                <a16:creationId xmlns:a16="http://schemas.microsoft.com/office/drawing/2014/main" id="{0D0A6727-7AD4-A318-9DA6-18D7AB30BCD5}"/>
              </a:ext>
            </a:extLst>
          </p:cNvPr>
          <p:cNvSpPr/>
          <p:nvPr/>
        </p:nvSpPr>
        <p:spPr>
          <a:xfrm>
            <a:off x="1215940" y="431691"/>
            <a:ext cx="5811877"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İSTANBUL OKAN ÜNİVERSİTESİ WEB</a:t>
            </a:r>
            <a:endParaRPr lang="en-US" sz="2500" dirty="0">
              <a:solidFill>
                <a:schemeClr val="bg1"/>
              </a:solidFill>
              <a:latin typeface="Helvetica" panose="020B0604020202020204" pitchFamily="34" charset="0"/>
              <a:cs typeface="Helvetica" panose="020B0604020202020204" pitchFamily="34" charset="0"/>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206" y="1390460"/>
            <a:ext cx="6919066" cy="5031760"/>
          </a:xfrm>
          <a:prstGeom prst="rect">
            <a:avLst/>
          </a:prstGeom>
        </p:spPr>
      </p:pic>
      <p:sp>
        <p:nvSpPr>
          <p:cNvPr id="2" name="Rectangle 12"/>
          <p:cNvSpPr/>
          <p:nvPr/>
        </p:nvSpPr>
        <p:spPr>
          <a:xfrm>
            <a:off x="3389046" y="1442676"/>
            <a:ext cx="3127908" cy="461665"/>
          </a:xfrm>
          <a:prstGeom prst="rect">
            <a:avLst/>
          </a:prstGeom>
          <a:solidFill>
            <a:schemeClr val="bg1"/>
          </a:solidFill>
        </p:spPr>
        <p:txBody>
          <a:bodyPr wrap="none">
            <a:spAutoFit/>
          </a:bodyPr>
          <a:lstStyle/>
          <a:p>
            <a:pPr algn="ctr"/>
            <a:r>
              <a:rPr lang="tr-TR" sz="2400" dirty="0">
                <a:solidFill>
                  <a:srgbClr val="002060"/>
                </a:solidFill>
              </a:rPr>
              <a:t>http://360.okan.edu.tr/</a:t>
            </a:r>
          </a:p>
        </p:txBody>
      </p:sp>
      <p:sp>
        <p:nvSpPr>
          <p:cNvPr id="5" name="İçerik Yer Tutucusu 2"/>
          <p:cNvSpPr txBox="1">
            <a:spLocks/>
          </p:cNvSpPr>
          <p:nvPr/>
        </p:nvSpPr>
        <p:spPr>
          <a:xfrm>
            <a:off x="2238959" y="1995821"/>
            <a:ext cx="5695805" cy="3744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dirty="0"/>
              <a:t>İlgili linkten üniversitemizde sanal tur gerçekleştirebilirsiniz.</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47902" y="2461754"/>
            <a:ext cx="6077918" cy="4051946"/>
          </a:xfrm>
          <a:prstGeom prst="rect">
            <a:avLst/>
          </a:prstGeom>
        </p:spPr>
      </p:pic>
    </p:spTree>
    <p:extLst>
      <p:ext uri="{BB962C8B-B14F-4D97-AF65-F5344CB8AC3E}">
        <p14:creationId xmlns:p14="http://schemas.microsoft.com/office/powerpoint/2010/main" val="3852925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8B54C3C3-E57C-EE50-E0B8-E8742DC6B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0" name="Dikdörtgen 9">
            <a:extLst>
              <a:ext uri="{FF2B5EF4-FFF2-40B4-BE49-F238E27FC236}">
                <a16:creationId xmlns:a16="http://schemas.microsoft.com/office/drawing/2014/main" id="{613C65E7-03E6-3756-6630-80ECC53D98EF}"/>
              </a:ext>
            </a:extLst>
          </p:cNvPr>
          <p:cNvSpPr/>
          <p:nvPr/>
        </p:nvSpPr>
        <p:spPr>
          <a:xfrm>
            <a:off x="1215940" y="431691"/>
            <a:ext cx="498456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İSTANBUL OKAN ÜNİVERSİTESİ</a:t>
            </a:r>
            <a:endParaRPr lang="en-US" sz="2500" dirty="0">
              <a:solidFill>
                <a:schemeClr val="bg1"/>
              </a:solidFill>
              <a:latin typeface="Helvetica" panose="020B0604020202020204" pitchFamily="34" charset="0"/>
              <a:cs typeface="Helvetica" panose="020B0604020202020204" pitchFamily="34" charset="0"/>
            </a:endParaRPr>
          </a:p>
        </p:txBody>
      </p:sp>
      <p:sp>
        <p:nvSpPr>
          <p:cNvPr id="2" name="Rectangle 12"/>
          <p:cNvSpPr/>
          <p:nvPr/>
        </p:nvSpPr>
        <p:spPr>
          <a:xfrm>
            <a:off x="618978" y="2104675"/>
            <a:ext cx="8493036" cy="3008837"/>
          </a:xfrm>
          <a:prstGeom prst="rect">
            <a:avLst/>
          </a:prstGeom>
          <a:solidFill>
            <a:schemeClr val="bg1"/>
          </a:solidFill>
        </p:spPr>
        <p:txBody>
          <a:bodyPr wrap="square">
            <a:spAutoFit/>
          </a:bodyPr>
          <a:lstStyle/>
          <a:p>
            <a:pPr marL="342900" indent="-342900">
              <a:lnSpc>
                <a:spcPct val="150000"/>
              </a:lnSpc>
              <a:buFont typeface="Courier New" panose="02070309020205020404" pitchFamily="49" charset="0"/>
              <a:buChar char="o"/>
            </a:pPr>
            <a:r>
              <a:rPr lang="tr-TR" sz="1600" dirty="0"/>
              <a:t>İstanbul Okan Üniversitesi Mail Adresi;</a:t>
            </a:r>
          </a:p>
          <a:p>
            <a:pPr marL="342900" indent="-342900">
              <a:lnSpc>
                <a:spcPct val="150000"/>
              </a:lnSpc>
              <a:buFont typeface="Courier New" panose="02070309020205020404" pitchFamily="49" charset="0"/>
              <a:buChar char="o"/>
            </a:pPr>
            <a:r>
              <a:rPr lang="tr-TR" sz="1600" dirty="0">
                <a:solidFill>
                  <a:srgbClr val="002060"/>
                </a:solidFill>
                <a:hlinkClick r:id="rId3">
                  <a:extLst>
                    <a:ext uri="{A12FA001-AC4F-418D-AE19-62706E023703}">
                      <ahyp:hlinkClr xmlns="" xmlns:ahyp="http://schemas.microsoft.com/office/drawing/2018/hyperlinkcolor" val="tx"/>
                    </a:ext>
                  </a:extLst>
                </a:hlinkClick>
              </a:rPr>
              <a:t>isim.soyisim@okan.edu.tr</a:t>
            </a:r>
            <a:r>
              <a:rPr lang="tr-TR" sz="1600" dirty="0">
                <a:solidFill>
                  <a:srgbClr val="002060"/>
                </a:solidFill>
              </a:rPr>
              <a:t>  </a:t>
            </a:r>
            <a:r>
              <a:rPr lang="tr-TR" sz="1600" dirty="0"/>
              <a:t>şeklinde oluşturulmaktadır.</a:t>
            </a:r>
          </a:p>
          <a:p>
            <a:pPr marL="342900" indent="-342900">
              <a:lnSpc>
                <a:spcPct val="150000"/>
              </a:lnSpc>
              <a:buFont typeface="Courier New" panose="02070309020205020404" pitchFamily="49" charset="0"/>
              <a:buChar char="o"/>
            </a:pPr>
            <a:r>
              <a:rPr lang="tr-TR" sz="1600" dirty="0"/>
              <a:t>Mail şifreleri </a:t>
            </a:r>
            <a:r>
              <a:rPr lang="tr-TR" sz="1600" u="sng" dirty="0">
                <a:solidFill>
                  <a:srgbClr val="002060"/>
                </a:solidFill>
              </a:rPr>
              <a:t>personel.okan.edu.tr</a:t>
            </a:r>
            <a:r>
              <a:rPr lang="tr-TR" sz="1600" dirty="0">
                <a:solidFill>
                  <a:srgbClr val="002060"/>
                </a:solidFill>
              </a:rPr>
              <a:t> </a:t>
            </a:r>
            <a:r>
              <a:rPr lang="tr-TR" sz="1600" dirty="0"/>
              <a:t>adresinden alınmaktadır.</a:t>
            </a:r>
          </a:p>
          <a:p>
            <a:pPr marL="342900" indent="-342900">
              <a:lnSpc>
                <a:spcPct val="150000"/>
              </a:lnSpc>
              <a:buFont typeface="Courier New" panose="02070309020205020404" pitchFamily="49" charset="0"/>
              <a:buChar char="o"/>
            </a:pPr>
            <a:r>
              <a:rPr lang="tr-TR" sz="1600" dirty="0"/>
              <a:t>YÖKSİS şifresi İnsan Kaynakları Müdürlüğü biriminden mail adresleri aktive olduğunda otomatik olarak iletilmektedir.</a:t>
            </a:r>
          </a:p>
          <a:p>
            <a:pPr marL="342900" indent="-342900" algn="ctr">
              <a:lnSpc>
                <a:spcPct val="150000"/>
              </a:lnSpc>
              <a:buFont typeface="Courier New" panose="02070309020205020404" pitchFamily="49" charset="0"/>
              <a:buChar char="o"/>
            </a:pPr>
            <a:endParaRPr lang="tr-TR" sz="1600" dirty="0">
              <a:solidFill>
                <a:srgbClr val="002060"/>
              </a:solidFill>
            </a:endParaRPr>
          </a:p>
          <a:p>
            <a:pPr marL="342900" indent="-342900" algn="ctr">
              <a:lnSpc>
                <a:spcPct val="150000"/>
              </a:lnSpc>
              <a:buFont typeface="Courier New" panose="02070309020205020404" pitchFamily="49" charset="0"/>
              <a:buChar char="o"/>
            </a:pPr>
            <a:endParaRPr lang="tr-TR" sz="1600" dirty="0">
              <a:solidFill>
                <a:srgbClr val="002060"/>
              </a:solidFill>
            </a:endParaRPr>
          </a:p>
          <a:p>
            <a:pPr marL="342900" indent="-342900" algn="ctr">
              <a:lnSpc>
                <a:spcPct val="150000"/>
              </a:lnSpc>
              <a:buFont typeface="Courier New" panose="02070309020205020404" pitchFamily="49" charset="0"/>
              <a:buChar char="o"/>
            </a:pPr>
            <a:endParaRPr lang="tr-TR" sz="1600" dirty="0">
              <a:solidFill>
                <a:srgbClr val="002060"/>
              </a:solidFill>
            </a:endParaRPr>
          </a:p>
        </p:txBody>
      </p:sp>
      <p:sp>
        <p:nvSpPr>
          <p:cNvPr id="5" name="İçerik Yer Tutucusu 2"/>
          <p:cNvSpPr txBox="1">
            <a:spLocks/>
          </p:cNvSpPr>
          <p:nvPr/>
        </p:nvSpPr>
        <p:spPr>
          <a:xfrm>
            <a:off x="882414" y="2104675"/>
            <a:ext cx="8229600" cy="13967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tr-TR" sz="2000" dirty="0">
              <a:solidFill>
                <a:srgbClr val="002060"/>
              </a:solidFill>
            </a:endParaRPr>
          </a:p>
        </p:txBody>
      </p:sp>
    </p:spTree>
    <p:extLst>
      <p:ext uri="{BB962C8B-B14F-4D97-AF65-F5344CB8AC3E}">
        <p14:creationId xmlns:p14="http://schemas.microsoft.com/office/powerpoint/2010/main" val="3509103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1121FD0-1E65-700D-4242-0105E06A0A00}"/>
              </a:ext>
            </a:extLst>
          </p:cNvPr>
          <p:cNvPicPr>
            <a:picLocks noChangeAspect="1"/>
          </p:cNvPicPr>
          <p:nvPr/>
        </p:nvPicPr>
        <p:blipFill>
          <a:blip r:embed="rId2"/>
          <a:srcRect/>
          <a:stretch/>
        </p:blipFill>
        <p:spPr>
          <a:xfrm>
            <a:off x="0" y="0"/>
            <a:ext cx="9906000" cy="6858000"/>
          </a:xfrm>
          <a:prstGeom prst="rect">
            <a:avLst/>
          </a:prstGeom>
        </p:spPr>
      </p:pic>
      <p:sp>
        <p:nvSpPr>
          <p:cNvPr id="4" name="Dikdörtgen 3">
            <a:extLst>
              <a:ext uri="{FF2B5EF4-FFF2-40B4-BE49-F238E27FC236}">
                <a16:creationId xmlns:a16="http://schemas.microsoft.com/office/drawing/2014/main" id="{61EC4AFD-1484-A3AB-45E1-5E8C8169EB6C}"/>
              </a:ext>
            </a:extLst>
          </p:cNvPr>
          <p:cNvSpPr/>
          <p:nvPr/>
        </p:nvSpPr>
        <p:spPr>
          <a:xfrm>
            <a:off x="1215941" y="431691"/>
            <a:ext cx="2624540"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OKAN’LI OLMAK</a:t>
            </a:r>
            <a:endParaRPr lang="en-US" sz="2500" dirty="0">
              <a:solidFill>
                <a:schemeClr val="bg1"/>
              </a:solidFill>
              <a:latin typeface="Helvetica" panose="020B0604020202020204" pitchFamily="34" charset="0"/>
              <a:cs typeface="Helvetica" panose="020B0604020202020204" pitchFamily="34" charset="0"/>
            </a:endParaRPr>
          </a:p>
        </p:txBody>
      </p:sp>
      <p:sp>
        <p:nvSpPr>
          <p:cNvPr id="12" name="Metin kutusu 11"/>
          <p:cNvSpPr txBox="1"/>
          <p:nvPr/>
        </p:nvSpPr>
        <p:spPr>
          <a:xfrm>
            <a:off x="421398" y="2538821"/>
            <a:ext cx="2887843" cy="1200329"/>
          </a:xfrm>
          <a:prstGeom prst="rect">
            <a:avLst/>
          </a:prstGeom>
          <a:noFill/>
          <a:effectLst/>
        </p:spPr>
        <p:txBody>
          <a:bodyPr wrap="square" rtlCol="0">
            <a:spAutoFit/>
          </a:bodyPr>
          <a:lstStyle/>
          <a:p>
            <a:pPr algn="ctr"/>
            <a:endParaRPr lang="tr-TR" dirty="0"/>
          </a:p>
          <a:p>
            <a:pPr algn="ctr"/>
            <a:endParaRPr lang="tr-TR" dirty="0">
              <a:solidFill>
                <a:srgbClr val="FF0000"/>
              </a:solidFill>
              <a:effectLst>
                <a:outerShdw blurRad="38100" dist="38100" dir="2700000" algn="tl">
                  <a:srgbClr val="000000">
                    <a:alpha val="43137"/>
                  </a:srgbClr>
                </a:outerShdw>
              </a:effectLst>
              <a:latin typeface="Arial Narrow" panose="020B0606020202030204" pitchFamily="34" charset="0"/>
            </a:endParaRPr>
          </a:p>
          <a:p>
            <a:pPr algn="ctr"/>
            <a:endParaRPr lang="tr-TR" dirty="0">
              <a:solidFill>
                <a:srgbClr val="FF0000"/>
              </a:solidFill>
              <a:effectLst>
                <a:outerShdw blurRad="38100" dist="38100" dir="2700000" algn="tl">
                  <a:srgbClr val="000000">
                    <a:alpha val="43137"/>
                  </a:srgbClr>
                </a:outerShdw>
              </a:effectLst>
              <a:latin typeface="Arial Narrow" panose="020B0606020202030204" pitchFamily="34" charset="0"/>
            </a:endParaRPr>
          </a:p>
          <a:p>
            <a:pPr algn="ctr"/>
            <a:endParaRPr lang="tr-TR" dirty="0">
              <a:solidFill>
                <a:srgbClr val="FF0000"/>
              </a:solidFill>
              <a:effectLst>
                <a:outerShdw blurRad="38100" dist="38100" dir="2700000" algn="tl">
                  <a:srgbClr val="000000">
                    <a:alpha val="43137"/>
                  </a:srgbClr>
                </a:outerShdw>
              </a:effectLst>
              <a:latin typeface="Arial Narrow" panose="020B0606020202030204" pitchFamily="34" charset="0"/>
            </a:endParaRPr>
          </a:p>
        </p:txBody>
      </p:sp>
      <p:sp>
        <p:nvSpPr>
          <p:cNvPr id="3" name="Metin kutusu 2"/>
          <p:cNvSpPr txBox="1"/>
          <p:nvPr/>
        </p:nvSpPr>
        <p:spPr>
          <a:xfrm>
            <a:off x="460378" y="2103815"/>
            <a:ext cx="4492622" cy="3046988"/>
          </a:xfrm>
          <a:prstGeom prst="rect">
            <a:avLst/>
          </a:prstGeom>
          <a:noFill/>
        </p:spPr>
        <p:txBody>
          <a:bodyPr wrap="square" rtlCol="0">
            <a:spAutoFit/>
          </a:bodyPr>
          <a:lstStyle/>
          <a:p>
            <a:pPr>
              <a:lnSpc>
                <a:spcPct val="150000"/>
              </a:lnSpc>
            </a:pPr>
            <a:r>
              <a:rPr lang="tr-TR" sz="1600" b="1" dirty="0"/>
              <a:t>Ana Sigorta - </a:t>
            </a:r>
            <a:r>
              <a:rPr lang="tr-TR" sz="1600" dirty="0"/>
              <a:t>Poliçe Kapsamı</a:t>
            </a:r>
            <a:endParaRPr lang="tr-TR" sz="1400" b="1" dirty="0"/>
          </a:p>
          <a:p>
            <a:pPr marL="285750" lvl="0" indent="-285750">
              <a:lnSpc>
                <a:spcPct val="150000"/>
              </a:lnSpc>
              <a:buFont typeface="Courier New" panose="02070309020205020404" pitchFamily="49" charset="0"/>
              <a:buChar char="o"/>
            </a:pPr>
            <a:r>
              <a:rPr lang="tr-TR" sz="1400" dirty="0"/>
              <a:t>3 acil hal İstanbul sınırları içerinde TSS ile anlaşmalı tüm hastanelerde geçerli.</a:t>
            </a:r>
          </a:p>
          <a:p>
            <a:pPr marL="285750" lvl="0" indent="-285750">
              <a:lnSpc>
                <a:spcPct val="150000"/>
              </a:lnSpc>
              <a:buFont typeface="Courier New" panose="02070309020205020404" pitchFamily="49" charset="0"/>
              <a:buChar char="o"/>
            </a:pPr>
            <a:r>
              <a:rPr lang="tr-TR" sz="1400" dirty="0"/>
              <a:t>Tüm poliçe İstanbul ili içerinde sadece İstanbul Okan Üniversitesi Hastanesinde geçerli.</a:t>
            </a:r>
          </a:p>
          <a:p>
            <a:pPr marL="285750" lvl="0" indent="-285750">
              <a:lnSpc>
                <a:spcPct val="150000"/>
              </a:lnSpc>
              <a:buFont typeface="Courier New" panose="02070309020205020404" pitchFamily="49" charset="0"/>
              <a:buChar char="o"/>
            </a:pPr>
            <a:r>
              <a:rPr lang="tr-TR" sz="1400" dirty="0"/>
              <a:t>İstanbul ili dışındaki TSS ile anlaşmalı tüm hastanelerde geçerli.</a:t>
            </a:r>
          </a:p>
          <a:p>
            <a:pPr marL="285750" indent="-285750">
              <a:lnSpc>
                <a:spcPct val="150000"/>
              </a:lnSpc>
              <a:buFont typeface="Courier New" panose="02070309020205020404" pitchFamily="49" charset="0"/>
              <a:buChar char="o"/>
            </a:pPr>
            <a:r>
              <a:rPr lang="tr-TR" sz="1400" dirty="0"/>
              <a:t>Fiyat ve detay bilgisi için Bordro ve Özlük İşleri Müdürlüğümüz ile iletişime geçebilirsiniz.</a:t>
            </a:r>
          </a:p>
        </p:txBody>
      </p:sp>
      <p:sp>
        <p:nvSpPr>
          <p:cNvPr id="6" name="Aynı Kenardaki Köşeleri Yuvarlatılmış Dikdörtgen 5">
            <a:extLst>
              <a:ext uri="{FF2B5EF4-FFF2-40B4-BE49-F238E27FC236}">
                <a16:creationId xmlns:a16="http://schemas.microsoft.com/office/drawing/2014/main" id="{B313C26A-2700-8C6B-3D55-7605783E8938}"/>
              </a:ext>
            </a:extLst>
          </p:cNvPr>
          <p:cNvSpPr/>
          <p:nvPr/>
        </p:nvSpPr>
        <p:spPr>
          <a:xfrm>
            <a:off x="460378" y="1577862"/>
            <a:ext cx="3670068" cy="377026"/>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916BB145-FA57-FF43-4E59-E3C84F40E5E2}"/>
              </a:ext>
            </a:extLst>
          </p:cNvPr>
          <p:cNvSpPr/>
          <p:nvPr/>
        </p:nvSpPr>
        <p:spPr>
          <a:xfrm>
            <a:off x="579944" y="1616334"/>
            <a:ext cx="3488358"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TAMAMLAYICI SAĞLIK SİGORTASI</a:t>
            </a:r>
          </a:p>
        </p:txBody>
      </p:sp>
    </p:spTree>
    <p:extLst>
      <p:ext uri="{BB962C8B-B14F-4D97-AF65-F5344CB8AC3E}">
        <p14:creationId xmlns:p14="http://schemas.microsoft.com/office/powerpoint/2010/main" val="1921270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8169FBD-ECFD-6CC2-9B2F-D4DC4104E2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Dikdörtgen 4">
            <a:extLst>
              <a:ext uri="{FF2B5EF4-FFF2-40B4-BE49-F238E27FC236}">
                <a16:creationId xmlns:a16="http://schemas.microsoft.com/office/drawing/2014/main" id="{B6FB5C4F-532A-F1DE-B865-40A5CC987200}"/>
              </a:ext>
            </a:extLst>
          </p:cNvPr>
          <p:cNvSpPr/>
          <p:nvPr/>
        </p:nvSpPr>
        <p:spPr>
          <a:xfrm>
            <a:off x="1215940" y="292354"/>
            <a:ext cx="5566600" cy="707886"/>
          </a:xfrm>
          <a:prstGeom prst="rect">
            <a:avLst/>
          </a:prstGeom>
        </p:spPr>
        <p:txBody>
          <a:bodyPr wrap="square">
            <a:spAutoFit/>
          </a:bodyPr>
          <a:lstStyle/>
          <a:p>
            <a:r>
              <a:rPr lang="tr-TR" sz="2000" dirty="0">
                <a:solidFill>
                  <a:schemeClr val="bg1"/>
                </a:solidFill>
                <a:latin typeface="Helvetica" panose="020B0604020202020204" pitchFamily="34" charset="0"/>
                <a:cs typeface="Helvetica" panose="020B0604020202020204" pitchFamily="34" charset="0"/>
              </a:rPr>
              <a:t>Artık Siz de Okan Ailesinin Bir Parçasısınız! </a:t>
            </a:r>
          </a:p>
          <a:p>
            <a:r>
              <a:rPr lang="tr-TR" sz="2000" dirty="0">
                <a:solidFill>
                  <a:schemeClr val="bg1"/>
                </a:solidFill>
                <a:latin typeface="Helvetica" panose="020B0604020202020204" pitchFamily="34" charset="0"/>
                <a:cs typeface="Helvetica" panose="020B0604020202020204" pitchFamily="34" charset="0"/>
              </a:rPr>
              <a:t>Ailemize Hoş Geldiniz </a:t>
            </a:r>
            <a:r>
              <a:rPr lang="tr-TR" sz="2000" dirty="0">
                <a:solidFill>
                  <a:schemeClr val="bg1"/>
                </a:solidFill>
                <a:latin typeface="Helvetica" panose="020B0604020202020204" pitchFamily="34" charset="0"/>
                <a:cs typeface="Helvetica" panose="020B0604020202020204" pitchFamily="34" charset="0"/>
                <a:sym typeface="Wingdings" pitchFamily="2" charset="2"/>
              </a:rPr>
              <a:t></a:t>
            </a:r>
            <a:endParaRPr lang="en-US" sz="2000" dirty="0">
              <a:solidFill>
                <a:schemeClr val="bg1"/>
              </a:solidFill>
              <a:latin typeface="Helvetica" panose="020B0604020202020204" pitchFamily="34" charset="0"/>
              <a:cs typeface="Helvetica" panose="020B0604020202020204" pitchFamily="34" charset="0"/>
            </a:endParaRPr>
          </a:p>
        </p:txBody>
      </p:sp>
      <p:pic>
        <p:nvPicPr>
          <p:cNvPr id="6" name="Resim 5">
            <a:extLst>
              <a:ext uri="{FF2B5EF4-FFF2-40B4-BE49-F238E27FC236}">
                <a16:creationId xmlns:a16="http://schemas.microsoft.com/office/drawing/2014/main" id="{CCF87E03-486E-B7BB-B3B0-1D9C3D664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465" y="1637317"/>
            <a:ext cx="7027069" cy="4681784"/>
          </a:xfrm>
          <a:prstGeom prst="rect">
            <a:avLst/>
          </a:prstGeom>
        </p:spPr>
      </p:pic>
    </p:spTree>
    <p:extLst>
      <p:ext uri="{BB962C8B-B14F-4D97-AF65-F5344CB8AC3E}">
        <p14:creationId xmlns:p14="http://schemas.microsoft.com/office/powerpoint/2010/main" val="297273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Resim 26">
            <a:extLst>
              <a:ext uri="{FF2B5EF4-FFF2-40B4-BE49-F238E27FC236}">
                <a16:creationId xmlns:a16="http://schemas.microsoft.com/office/drawing/2014/main" id="{EC8F244E-F829-3568-625F-16893A07F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0" name="Dikdörtgen 9"/>
          <p:cNvSpPr/>
          <p:nvPr/>
        </p:nvSpPr>
        <p:spPr>
          <a:xfrm>
            <a:off x="2893544" y="2240115"/>
            <a:ext cx="3029168" cy="3221395"/>
          </a:xfrm>
          <a:prstGeom prst="rect">
            <a:avLst/>
          </a:prstGeom>
        </p:spPr>
        <p:txBody>
          <a:bodyPr wrap="square">
            <a:spAutoFit/>
          </a:bodyPr>
          <a:lstStyle/>
          <a:p>
            <a:pPr marL="218440" indent="-171450">
              <a:spcBef>
                <a:spcPts val="230"/>
              </a:spcBef>
              <a:buFont typeface="Courier New" panose="02070309020205020404" pitchFamily="49" charset="0"/>
              <a:buChar char="o"/>
            </a:pPr>
            <a:r>
              <a:rPr lang="tr-TR" sz="1200" dirty="0">
                <a:cs typeface="Helvetica" panose="020B0604020202020204" pitchFamily="34" charset="0"/>
              </a:rPr>
              <a:t>Tıp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Diş Hekimliği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Eczacılık Fakültesi</a:t>
            </a:r>
          </a:p>
          <a:p>
            <a:pPr marL="218440" indent="-171450">
              <a:spcBef>
                <a:spcPts val="230"/>
              </a:spcBef>
              <a:buFont typeface="Courier New" panose="02070309020205020404" pitchFamily="49" charset="0"/>
              <a:buChar char="o"/>
            </a:pPr>
            <a:r>
              <a:rPr lang="tr-TR" sz="1200" dirty="0">
                <a:cs typeface="Helvetica" panose="020B0604020202020204" pitchFamily="34" charset="0"/>
              </a:rPr>
              <a:t>Eğitim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Hukuk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Mühendislik ve Doğa Bilimleri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İşletme ve Yönetim Bilimleri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Sanat, Tasarım ve Mimarlık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İnsan ve Toplum Bilimleri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Sağlık Bilimleri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Uygulamalı Bilimler Fakültesi,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Konservatuvar,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Sağlık Hizmetleri Meslek Yüksekokulu, </a:t>
            </a:r>
          </a:p>
          <a:p>
            <a:pPr marL="218440" indent="-171450">
              <a:spcBef>
                <a:spcPts val="230"/>
              </a:spcBef>
              <a:buFont typeface="Courier New" panose="02070309020205020404" pitchFamily="49" charset="0"/>
              <a:buChar char="o"/>
            </a:pPr>
            <a:r>
              <a:rPr lang="tr-TR" sz="1200" dirty="0">
                <a:cs typeface="Helvetica" panose="020B0604020202020204" pitchFamily="34" charset="0"/>
              </a:rPr>
              <a:t>Meslek Yüksekokulu</a:t>
            </a:r>
          </a:p>
          <a:p>
            <a:pPr marL="218440" indent="-171450">
              <a:spcBef>
                <a:spcPts val="230"/>
              </a:spcBef>
              <a:buFont typeface="Courier New" panose="02070309020205020404" pitchFamily="49" charset="0"/>
              <a:buChar char="o"/>
            </a:pPr>
            <a:r>
              <a:rPr lang="tr-TR" sz="1200" dirty="0">
                <a:cs typeface="Helvetica" panose="020B0604020202020204" pitchFamily="34" charset="0"/>
              </a:rPr>
              <a:t>Lisansüstü Eğitim Enstitüsü</a:t>
            </a:r>
          </a:p>
        </p:txBody>
      </p:sp>
      <p:sp>
        <p:nvSpPr>
          <p:cNvPr id="21" name="Dikdörtgen 20"/>
          <p:cNvSpPr/>
          <p:nvPr/>
        </p:nvSpPr>
        <p:spPr>
          <a:xfrm>
            <a:off x="6288706" y="2241779"/>
            <a:ext cx="2280102" cy="907941"/>
          </a:xfrm>
          <a:prstGeom prst="rect">
            <a:avLst/>
          </a:prstGeom>
        </p:spPr>
        <p:txBody>
          <a:bodyPr wrap="square">
            <a:spAutoFit/>
          </a:bodyPr>
          <a:lstStyle/>
          <a:p>
            <a:pPr marL="219075" indent="-171450">
              <a:spcBef>
                <a:spcPts val="230"/>
              </a:spcBef>
              <a:buFont typeface="Courier New" panose="02070309020205020404" pitchFamily="49" charset="0"/>
              <a:buChar char="o"/>
            </a:pPr>
            <a:r>
              <a:rPr lang="tr-TR" sz="1200" dirty="0">
                <a:solidFill>
                  <a:prstClr val="black"/>
                </a:solidFill>
                <a:cs typeface="Helvetica" panose="020B0604020202020204" pitchFamily="34" charset="0"/>
              </a:rPr>
              <a:t>11 Fakülte </a:t>
            </a:r>
          </a:p>
          <a:p>
            <a:pPr marL="219075" indent="-171450">
              <a:spcBef>
                <a:spcPts val="230"/>
              </a:spcBef>
              <a:buFont typeface="Courier New" panose="02070309020205020404" pitchFamily="49" charset="0"/>
              <a:buChar char="o"/>
            </a:pPr>
            <a:r>
              <a:rPr lang="tr-TR" sz="1200" dirty="0">
                <a:solidFill>
                  <a:prstClr val="black"/>
                </a:solidFill>
                <a:cs typeface="Helvetica" panose="020B0604020202020204" pitchFamily="34" charset="0"/>
              </a:rPr>
              <a:t>2 Meslek Yüksekokulu </a:t>
            </a:r>
          </a:p>
          <a:p>
            <a:pPr marL="219075" indent="-171450">
              <a:spcBef>
                <a:spcPts val="230"/>
              </a:spcBef>
              <a:buFont typeface="Courier New" panose="02070309020205020404" pitchFamily="49" charset="0"/>
              <a:buChar char="o"/>
            </a:pPr>
            <a:r>
              <a:rPr lang="tr-TR" sz="1200" dirty="0">
                <a:solidFill>
                  <a:prstClr val="black"/>
                </a:solidFill>
                <a:cs typeface="Helvetica" panose="020B0604020202020204" pitchFamily="34" charset="0"/>
              </a:rPr>
              <a:t>1 Konservatuvar </a:t>
            </a:r>
          </a:p>
          <a:p>
            <a:pPr marL="219075" indent="-171450">
              <a:spcBef>
                <a:spcPts val="230"/>
              </a:spcBef>
              <a:buFont typeface="Courier New" panose="02070309020205020404" pitchFamily="49" charset="0"/>
              <a:buChar char="o"/>
            </a:pPr>
            <a:r>
              <a:rPr lang="tr-TR" sz="1200" dirty="0">
                <a:solidFill>
                  <a:prstClr val="black"/>
                </a:solidFill>
                <a:cs typeface="Helvetica" panose="020B0604020202020204" pitchFamily="34" charset="0"/>
              </a:rPr>
              <a:t>1 Lisansüstü Eğitim Enstitüsü </a:t>
            </a:r>
          </a:p>
        </p:txBody>
      </p:sp>
      <p:sp>
        <p:nvSpPr>
          <p:cNvPr id="6" name="Dikdörtgen 5">
            <a:extLst>
              <a:ext uri="{FF2B5EF4-FFF2-40B4-BE49-F238E27FC236}">
                <a16:creationId xmlns:a16="http://schemas.microsoft.com/office/drawing/2014/main" id="{BCA1E960-5F2E-72BB-7741-D402EDA05AC1}"/>
              </a:ext>
            </a:extLst>
          </p:cNvPr>
          <p:cNvSpPr/>
          <p:nvPr/>
        </p:nvSpPr>
        <p:spPr>
          <a:xfrm>
            <a:off x="1195158" y="412491"/>
            <a:ext cx="5216033"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YERLEŞKE VE FAKÜLTELERİMİZ</a:t>
            </a:r>
            <a:endParaRPr lang="en-US" sz="2500" dirty="0">
              <a:solidFill>
                <a:schemeClr val="bg1"/>
              </a:solidFill>
              <a:latin typeface="Helvetica" panose="020B0604020202020204" pitchFamily="34" charset="0"/>
              <a:cs typeface="Helvetica" panose="020B0604020202020204" pitchFamily="34" charset="0"/>
            </a:endParaRPr>
          </a:p>
        </p:txBody>
      </p:sp>
      <p:sp>
        <p:nvSpPr>
          <p:cNvPr id="11" name="Aynı Kenardaki Köşeleri Yuvarlatılmış Dikdörtgen 10">
            <a:extLst>
              <a:ext uri="{FF2B5EF4-FFF2-40B4-BE49-F238E27FC236}">
                <a16:creationId xmlns:a16="http://schemas.microsoft.com/office/drawing/2014/main" id="{ABEBAD15-D8B1-989D-0A40-1D2CB0817924}"/>
              </a:ext>
            </a:extLst>
          </p:cNvPr>
          <p:cNvSpPr/>
          <p:nvPr/>
        </p:nvSpPr>
        <p:spPr>
          <a:xfrm>
            <a:off x="2763875" y="1769630"/>
            <a:ext cx="3135699"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6E1B78A1-8E0E-6722-CFC4-70CDA351A3CB}"/>
              </a:ext>
            </a:extLst>
          </p:cNvPr>
          <p:cNvSpPr/>
          <p:nvPr/>
        </p:nvSpPr>
        <p:spPr>
          <a:xfrm>
            <a:off x="2763875" y="1794008"/>
            <a:ext cx="3135699"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FAKÜLTE / MYO / ENSTİTÜ</a:t>
            </a:r>
          </a:p>
        </p:txBody>
      </p:sp>
      <p:sp>
        <p:nvSpPr>
          <p:cNvPr id="22" name="Aynı Kenardaki Köşeleri Yuvarlatılmış Dikdörtgen 21">
            <a:extLst>
              <a:ext uri="{FF2B5EF4-FFF2-40B4-BE49-F238E27FC236}">
                <a16:creationId xmlns:a16="http://schemas.microsoft.com/office/drawing/2014/main" id="{E6699841-88AC-B4AB-27C6-A4ED2733A26B}"/>
              </a:ext>
            </a:extLst>
          </p:cNvPr>
          <p:cNvSpPr/>
          <p:nvPr/>
        </p:nvSpPr>
        <p:spPr>
          <a:xfrm>
            <a:off x="6411191" y="1769630"/>
            <a:ext cx="3135699"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85FF68F9-ADD7-C48D-4279-2446A5722A66}"/>
              </a:ext>
            </a:extLst>
          </p:cNvPr>
          <p:cNvSpPr/>
          <p:nvPr/>
        </p:nvSpPr>
        <p:spPr>
          <a:xfrm>
            <a:off x="6411191" y="1794008"/>
            <a:ext cx="3135699"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FAKÜLTE / MYO / ENSTİTÜ</a:t>
            </a:r>
          </a:p>
        </p:txBody>
      </p:sp>
      <p:sp>
        <p:nvSpPr>
          <p:cNvPr id="24" name="Aynı Kenardaki Köşeleri Yuvarlatılmış Dikdörtgen 23">
            <a:extLst>
              <a:ext uri="{FF2B5EF4-FFF2-40B4-BE49-F238E27FC236}">
                <a16:creationId xmlns:a16="http://schemas.microsoft.com/office/drawing/2014/main" id="{D0623C28-D3D9-E476-A898-56272DEDF1FE}"/>
              </a:ext>
            </a:extLst>
          </p:cNvPr>
          <p:cNvSpPr/>
          <p:nvPr/>
        </p:nvSpPr>
        <p:spPr>
          <a:xfrm>
            <a:off x="447066" y="1769630"/>
            <a:ext cx="1805192" cy="361627"/>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25" name="Dikdörtgen 24">
            <a:extLst>
              <a:ext uri="{FF2B5EF4-FFF2-40B4-BE49-F238E27FC236}">
                <a16:creationId xmlns:a16="http://schemas.microsoft.com/office/drawing/2014/main" id="{E44391A2-0415-8BD4-CC39-17FB23ABEE2A}"/>
              </a:ext>
            </a:extLst>
          </p:cNvPr>
          <p:cNvSpPr/>
          <p:nvPr/>
        </p:nvSpPr>
        <p:spPr>
          <a:xfrm>
            <a:off x="512030" y="1794008"/>
            <a:ext cx="1657214" cy="338554"/>
          </a:xfrm>
          <a:prstGeom prst="rect">
            <a:avLst/>
          </a:prstGeom>
        </p:spPr>
        <p:txBody>
          <a:bodyPr wrap="square">
            <a:spAutoFit/>
          </a:bodyPr>
          <a:lstStyle/>
          <a:p>
            <a:pPr algn="ctr"/>
            <a:r>
              <a:rPr lang="tr-TR" sz="1600" dirty="0">
                <a:solidFill>
                  <a:schemeClr val="bg1"/>
                </a:solidFill>
                <a:latin typeface="Helvetica" panose="020B0604020202020204" pitchFamily="34" charset="0"/>
                <a:cs typeface="Helvetica" panose="020B0604020202020204" pitchFamily="34" charset="0"/>
              </a:rPr>
              <a:t>YERLEŞKELER</a:t>
            </a:r>
          </a:p>
        </p:txBody>
      </p:sp>
      <p:sp>
        <p:nvSpPr>
          <p:cNvPr id="26" name="Dikdörtgen 25">
            <a:extLst>
              <a:ext uri="{FF2B5EF4-FFF2-40B4-BE49-F238E27FC236}">
                <a16:creationId xmlns:a16="http://schemas.microsoft.com/office/drawing/2014/main" id="{D6D74BBE-5F20-5000-68C3-4882A8DA71B9}"/>
              </a:ext>
            </a:extLst>
          </p:cNvPr>
          <p:cNvSpPr/>
          <p:nvPr/>
        </p:nvSpPr>
        <p:spPr>
          <a:xfrm>
            <a:off x="312008" y="2240115"/>
            <a:ext cx="1467371" cy="487313"/>
          </a:xfrm>
          <a:prstGeom prst="rect">
            <a:avLst/>
          </a:prstGeom>
        </p:spPr>
        <p:txBody>
          <a:bodyPr wrap="square">
            <a:spAutoFit/>
          </a:bodyPr>
          <a:lstStyle/>
          <a:p>
            <a:pPr marL="218440" indent="-171450">
              <a:spcBef>
                <a:spcPts val="230"/>
              </a:spcBef>
              <a:buFont typeface="Courier New" panose="02070309020205020404" pitchFamily="49" charset="0"/>
              <a:buChar char="o"/>
            </a:pPr>
            <a:r>
              <a:rPr lang="tr-TR" sz="1200" dirty="0">
                <a:cs typeface="Helvetica" panose="020B0604020202020204" pitchFamily="34" charset="0"/>
              </a:rPr>
              <a:t>Tuzla</a:t>
            </a:r>
          </a:p>
          <a:p>
            <a:pPr marL="218440" indent="-171450">
              <a:spcBef>
                <a:spcPts val="230"/>
              </a:spcBef>
              <a:buFont typeface="Courier New" panose="02070309020205020404" pitchFamily="49" charset="0"/>
              <a:buChar char="o"/>
            </a:pPr>
            <a:r>
              <a:rPr lang="tr-TR" sz="1200" dirty="0">
                <a:cs typeface="Helvetica" panose="020B0604020202020204" pitchFamily="34" charset="0"/>
              </a:rPr>
              <a:t>Mecidiyeköy</a:t>
            </a:r>
          </a:p>
        </p:txBody>
      </p:sp>
    </p:spTree>
    <p:extLst>
      <p:ext uri="{BB962C8B-B14F-4D97-AF65-F5344CB8AC3E}">
        <p14:creationId xmlns:p14="http://schemas.microsoft.com/office/powerpoint/2010/main" val="2630447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4434FFB1-DD53-3E18-511F-FE7B1456FA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70648"/>
            <a:ext cx="9906000" cy="6858000"/>
          </a:xfrm>
          <a:prstGeom prst="rect">
            <a:avLst/>
          </a:prstGeom>
        </p:spPr>
      </p:pic>
      <p:sp>
        <p:nvSpPr>
          <p:cNvPr id="7" name="Dikdörtgen 6">
            <a:extLst>
              <a:ext uri="{FF2B5EF4-FFF2-40B4-BE49-F238E27FC236}">
                <a16:creationId xmlns:a16="http://schemas.microsoft.com/office/drawing/2014/main" id="{52099C47-450B-BF48-A0CC-FAC70C05B1D3}"/>
              </a:ext>
            </a:extLst>
          </p:cNvPr>
          <p:cNvSpPr/>
          <p:nvPr/>
        </p:nvSpPr>
        <p:spPr>
          <a:xfrm>
            <a:off x="1215940" y="468615"/>
            <a:ext cx="4986740"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İSTANBUL OKAN ÜNİVERSİTESİ</a:t>
            </a:r>
            <a:endParaRPr lang="en-US" sz="2500" dirty="0">
              <a:solidFill>
                <a:schemeClr val="bg1"/>
              </a:solidFill>
              <a:latin typeface="Helvetica" panose="020B0604020202020204" pitchFamily="34" charset="0"/>
              <a:cs typeface="Helvetica" panose="020B0604020202020204" pitchFamily="34" charset="0"/>
            </a:endParaRPr>
          </a:p>
        </p:txBody>
      </p:sp>
      <p:sp>
        <p:nvSpPr>
          <p:cNvPr id="3" name="Dikdörtgen 2"/>
          <p:cNvSpPr/>
          <p:nvPr/>
        </p:nvSpPr>
        <p:spPr>
          <a:xfrm>
            <a:off x="484508" y="2044547"/>
            <a:ext cx="2648225" cy="409984"/>
          </a:xfrm>
          <a:prstGeom prst="rect">
            <a:avLst/>
          </a:prstGeom>
        </p:spPr>
        <p:txBody>
          <a:bodyPr wrap="none">
            <a:spAutoFit/>
          </a:bodyPr>
          <a:lstStyle/>
          <a:p>
            <a:pPr marL="285750" indent="-285750">
              <a:lnSpc>
                <a:spcPct val="200000"/>
              </a:lnSpc>
              <a:buSzPct val="104000"/>
              <a:buFont typeface="Courier New" panose="02070309020205020404" pitchFamily="49" charset="0"/>
              <a:buChar char="o"/>
            </a:pPr>
            <a:r>
              <a:rPr lang="tr-TR" sz="1200" dirty="0" smtClean="0"/>
              <a:t>13 Uygulama ve Araştırma Merkezi</a:t>
            </a:r>
            <a:endParaRPr lang="tr-TR" sz="1200" dirty="0"/>
          </a:p>
        </p:txBody>
      </p:sp>
      <p:sp>
        <p:nvSpPr>
          <p:cNvPr id="6" name="Aynı Kenardaki Köşeleri Yuvarlatılmış Dikdörtgen 10">
            <a:extLst>
              <a:ext uri="{FF2B5EF4-FFF2-40B4-BE49-F238E27FC236}">
                <a16:creationId xmlns:a16="http://schemas.microsoft.com/office/drawing/2014/main" id="{ABEBAD15-D8B1-989D-0A40-1D2CB0817924}"/>
              </a:ext>
            </a:extLst>
          </p:cNvPr>
          <p:cNvSpPr/>
          <p:nvPr/>
        </p:nvSpPr>
        <p:spPr>
          <a:xfrm>
            <a:off x="604065" y="1402158"/>
            <a:ext cx="3105246" cy="513969"/>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E44391A2-0415-8BD4-CC39-17FB23ABEE2A}"/>
              </a:ext>
            </a:extLst>
          </p:cNvPr>
          <p:cNvSpPr/>
          <p:nvPr/>
        </p:nvSpPr>
        <p:spPr>
          <a:xfrm>
            <a:off x="627483" y="1367394"/>
            <a:ext cx="3027411" cy="584775"/>
          </a:xfrm>
          <a:prstGeom prst="rect">
            <a:avLst/>
          </a:prstGeom>
        </p:spPr>
        <p:txBody>
          <a:bodyPr wrap="square">
            <a:spAutoFit/>
          </a:bodyPr>
          <a:lstStyle/>
          <a:p>
            <a:pPr algn="ctr"/>
            <a:r>
              <a:rPr lang="tr-TR" sz="1600" dirty="0" smtClean="0">
                <a:solidFill>
                  <a:schemeClr val="bg1"/>
                </a:solidFill>
                <a:latin typeface="Helvetica" panose="020B0604020202020204" pitchFamily="34" charset="0"/>
                <a:cs typeface="Helvetica" panose="020B0604020202020204" pitchFamily="34" charset="0"/>
              </a:rPr>
              <a:t>UYGULAMA ve ARAŞTIRMA MERKEZİ</a:t>
            </a:r>
            <a:endParaRPr lang="tr-TR" sz="1600" dirty="0">
              <a:solidFill>
                <a:schemeClr val="bg1"/>
              </a:solidFill>
              <a:latin typeface="Helvetica" panose="020B0604020202020204" pitchFamily="34" charset="0"/>
              <a:cs typeface="Helvetica" panose="020B0604020202020204" pitchFamily="34" charset="0"/>
            </a:endParaRPr>
          </a:p>
        </p:txBody>
      </p:sp>
      <p:sp>
        <p:nvSpPr>
          <p:cNvPr id="9" name="Aynı Kenardaki Köşeleri Yuvarlatılmış Dikdörtgen 10">
            <a:extLst>
              <a:ext uri="{FF2B5EF4-FFF2-40B4-BE49-F238E27FC236}">
                <a16:creationId xmlns:a16="http://schemas.microsoft.com/office/drawing/2014/main" id="{ABEBAD15-D8B1-989D-0A40-1D2CB0817924}"/>
              </a:ext>
            </a:extLst>
          </p:cNvPr>
          <p:cNvSpPr/>
          <p:nvPr/>
        </p:nvSpPr>
        <p:spPr>
          <a:xfrm>
            <a:off x="573069" y="3060865"/>
            <a:ext cx="3081825" cy="419382"/>
          </a:xfrm>
          <a:prstGeom prst="round2Same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E44391A2-0415-8BD4-CC39-17FB23ABEE2A}"/>
              </a:ext>
            </a:extLst>
          </p:cNvPr>
          <p:cNvSpPr/>
          <p:nvPr/>
        </p:nvSpPr>
        <p:spPr>
          <a:xfrm>
            <a:off x="545860" y="3086421"/>
            <a:ext cx="3136241" cy="338554"/>
          </a:xfrm>
          <a:prstGeom prst="rect">
            <a:avLst/>
          </a:prstGeom>
        </p:spPr>
        <p:txBody>
          <a:bodyPr wrap="square">
            <a:spAutoFit/>
          </a:bodyPr>
          <a:lstStyle/>
          <a:p>
            <a:pPr algn="ctr"/>
            <a:r>
              <a:rPr lang="tr-TR" sz="1600" dirty="0" smtClean="0">
                <a:solidFill>
                  <a:schemeClr val="bg1"/>
                </a:solidFill>
                <a:latin typeface="Helvetica" panose="020B0604020202020204" pitchFamily="34" charset="0"/>
                <a:cs typeface="Helvetica" panose="020B0604020202020204" pitchFamily="34" charset="0"/>
              </a:rPr>
              <a:t>EĞİTİM MERKEZİ</a:t>
            </a:r>
            <a:endParaRPr lang="tr-TR" sz="1600" dirty="0">
              <a:solidFill>
                <a:schemeClr val="bg1"/>
              </a:solidFill>
              <a:latin typeface="Helvetica" panose="020B0604020202020204" pitchFamily="34" charset="0"/>
              <a:cs typeface="Helvetica" panose="020B0604020202020204" pitchFamily="34" charset="0"/>
            </a:endParaRPr>
          </a:p>
        </p:txBody>
      </p:sp>
      <p:sp>
        <p:nvSpPr>
          <p:cNvPr id="12" name="Dikdörtgen 11"/>
          <p:cNvSpPr/>
          <p:nvPr/>
        </p:nvSpPr>
        <p:spPr>
          <a:xfrm>
            <a:off x="545860" y="3563227"/>
            <a:ext cx="1513556" cy="409984"/>
          </a:xfrm>
          <a:prstGeom prst="rect">
            <a:avLst/>
          </a:prstGeom>
        </p:spPr>
        <p:txBody>
          <a:bodyPr wrap="none">
            <a:spAutoFit/>
          </a:bodyPr>
          <a:lstStyle/>
          <a:p>
            <a:pPr marL="285750" indent="-285750">
              <a:lnSpc>
                <a:spcPct val="200000"/>
              </a:lnSpc>
              <a:buSzPct val="104000"/>
              <a:buFont typeface="Courier New" panose="02070309020205020404" pitchFamily="49" charset="0"/>
              <a:buChar char="o"/>
            </a:pPr>
            <a:r>
              <a:rPr lang="tr-TR" sz="1200" dirty="0" smtClean="0"/>
              <a:t>9 Eğitim Merkezi</a:t>
            </a:r>
            <a:endParaRPr lang="tr-TR" sz="1200" dirty="0"/>
          </a:p>
        </p:txBody>
      </p:sp>
    </p:spTree>
    <p:extLst>
      <p:ext uri="{BB962C8B-B14F-4D97-AF65-F5344CB8AC3E}">
        <p14:creationId xmlns:p14="http://schemas.microsoft.com/office/powerpoint/2010/main" val="223201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31CE9197-B54E-2497-F225-480FA4D0C3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238" y="4015501"/>
            <a:ext cx="2180008" cy="1453338"/>
          </a:xfrm>
          <a:prstGeom prst="rect">
            <a:avLst/>
          </a:prstGeom>
        </p:spPr>
      </p:pic>
      <p:sp>
        <p:nvSpPr>
          <p:cNvPr id="16" name="Dikdörtgen 15">
            <a:extLst>
              <a:ext uri="{FF2B5EF4-FFF2-40B4-BE49-F238E27FC236}">
                <a16:creationId xmlns:a16="http://schemas.microsoft.com/office/drawing/2014/main" id="{CCC3EBE1-1276-CB24-F92A-A1730499B4EA}"/>
              </a:ext>
            </a:extLst>
          </p:cNvPr>
          <p:cNvSpPr/>
          <p:nvPr/>
        </p:nvSpPr>
        <p:spPr>
          <a:xfrm>
            <a:off x="1236110" y="425705"/>
            <a:ext cx="3396850" cy="477054"/>
          </a:xfrm>
          <a:prstGeom prst="rect">
            <a:avLst/>
          </a:prstGeom>
        </p:spPr>
        <p:txBody>
          <a:bodyPr wrap="square">
            <a:spAutoFit/>
          </a:bodyPr>
          <a:lstStyle/>
          <a:p>
            <a:pPr algn="ctr"/>
            <a:r>
              <a:rPr lang="tr-TR" sz="2500" dirty="0" smtClean="0">
                <a:solidFill>
                  <a:schemeClr val="bg1"/>
                </a:solidFill>
                <a:latin typeface="Helvetica" panose="020B0604020202020204" pitchFamily="34" charset="0"/>
                <a:cs typeface="Helvetica" panose="020B0604020202020204" pitchFamily="34" charset="0"/>
              </a:rPr>
              <a:t>EĞİTİM BİNALARI</a:t>
            </a:r>
            <a:endParaRPr lang="en-US" sz="2500" dirty="0">
              <a:solidFill>
                <a:schemeClr val="bg1"/>
              </a:solidFill>
              <a:latin typeface="Helvetica" panose="020B0604020202020204" pitchFamily="34" charset="0"/>
              <a:cs typeface="Helvetica" panose="020B0604020202020204" pitchFamily="34" charset="0"/>
            </a:endParaRPr>
          </a:p>
        </p:txBody>
      </p:sp>
      <p:pic>
        <p:nvPicPr>
          <p:cNvPr id="3" name="Resim 2">
            <a:extLst>
              <a:ext uri="{FF2B5EF4-FFF2-40B4-BE49-F238E27FC236}">
                <a16:creationId xmlns:a16="http://schemas.microsoft.com/office/drawing/2014/main" id="{FFFA00D5-4A64-F0EA-F251-F5D82322F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3671" y="1667240"/>
            <a:ext cx="2181779" cy="1456187"/>
          </a:xfrm>
          <a:prstGeom prst="rect">
            <a:avLst/>
          </a:prstGeom>
        </p:spPr>
      </p:pic>
      <p:pic>
        <p:nvPicPr>
          <p:cNvPr id="10" name="Resim 9">
            <a:extLst>
              <a:ext uri="{FF2B5EF4-FFF2-40B4-BE49-F238E27FC236}">
                <a16:creationId xmlns:a16="http://schemas.microsoft.com/office/drawing/2014/main" id="{417C87E6-DB28-C9F6-29CE-F4EA08112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9053" y="1667240"/>
            <a:ext cx="2181779" cy="1456187"/>
          </a:xfrm>
          <a:prstGeom prst="rect">
            <a:avLst/>
          </a:prstGeom>
        </p:spPr>
      </p:pic>
      <p:pic>
        <p:nvPicPr>
          <p:cNvPr id="12" name="Resim 11">
            <a:extLst>
              <a:ext uri="{FF2B5EF4-FFF2-40B4-BE49-F238E27FC236}">
                <a16:creationId xmlns:a16="http://schemas.microsoft.com/office/drawing/2014/main" id="{1F9361BB-42A4-E08F-1D7D-D1CB3FCF17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4435" y="1667240"/>
            <a:ext cx="2181779" cy="1456187"/>
          </a:xfrm>
          <a:prstGeom prst="rect">
            <a:avLst/>
          </a:prstGeom>
        </p:spPr>
      </p:pic>
      <p:pic>
        <p:nvPicPr>
          <p:cNvPr id="15" name="Resim 14">
            <a:extLst>
              <a:ext uri="{FF2B5EF4-FFF2-40B4-BE49-F238E27FC236}">
                <a16:creationId xmlns:a16="http://schemas.microsoft.com/office/drawing/2014/main" id="{33B15B5F-B1AD-AF2A-21D5-6E103DB8B9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192" y="4010413"/>
            <a:ext cx="2185133" cy="1458426"/>
          </a:xfrm>
          <a:prstGeom prst="rect">
            <a:avLst/>
          </a:prstGeom>
        </p:spPr>
      </p:pic>
      <p:pic>
        <p:nvPicPr>
          <p:cNvPr id="19" name="Resim 18">
            <a:extLst>
              <a:ext uri="{FF2B5EF4-FFF2-40B4-BE49-F238E27FC236}">
                <a16:creationId xmlns:a16="http://schemas.microsoft.com/office/drawing/2014/main" id="{962C8F8D-AF8A-B8DD-35CB-2D08A9241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1620" y="4010413"/>
            <a:ext cx="2180007" cy="1453338"/>
          </a:xfrm>
          <a:prstGeom prst="rect">
            <a:avLst/>
          </a:prstGeom>
        </p:spPr>
      </p:pic>
      <p:sp>
        <p:nvSpPr>
          <p:cNvPr id="22" name="Metin kutusu 21">
            <a:extLst>
              <a:ext uri="{FF2B5EF4-FFF2-40B4-BE49-F238E27FC236}">
                <a16:creationId xmlns:a16="http://schemas.microsoft.com/office/drawing/2014/main" id="{B3E9D38B-C062-4AB7-B24A-D27E483FE3FE}"/>
              </a:ext>
            </a:extLst>
          </p:cNvPr>
          <p:cNvSpPr txBox="1"/>
          <p:nvPr/>
        </p:nvSpPr>
        <p:spPr>
          <a:xfrm>
            <a:off x="226423" y="3132538"/>
            <a:ext cx="2527230" cy="738664"/>
          </a:xfrm>
          <a:prstGeom prst="rect">
            <a:avLst/>
          </a:prstGeom>
          <a:noFill/>
        </p:spPr>
        <p:txBody>
          <a:bodyPr wrap="square" rtlCol="0">
            <a:spAutoFit/>
          </a:bodyPr>
          <a:lstStyle/>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SANAT TASARIM VE MİMARLIK FAKÜLTESİ</a:t>
            </a:r>
          </a:p>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UYGULAMALI BİLİMLER </a:t>
            </a:r>
            <a:r>
              <a:rPr lang="tr-TR" sz="1050" dirty="0" smtClean="0">
                <a:solidFill>
                  <a:prstClr val="black"/>
                </a:solidFill>
                <a:cs typeface="Helvetica" panose="020B0604020202020204" pitchFamily="34" charset="0"/>
              </a:rPr>
              <a:t>FAKÜLTESİ</a:t>
            </a:r>
          </a:p>
          <a:p>
            <a:pPr marL="171450" indent="-171450" algn="ctr">
              <a:buFont typeface="Arial" panose="020B0604020202020204" pitchFamily="34" charset="0"/>
              <a:buChar char="•"/>
            </a:pPr>
            <a:r>
              <a:rPr lang="tr-TR" sz="1050" dirty="0" smtClean="0">
                <a:solidFill>
                  <a:prstClr val="black"/>
                </a:solidFill>
                <a:cs typeface="Helvetica" panose="020B0604020202020204" pitchFamily="34" charset="0"/>
              </a:rPr>
              <a:t>MESLEK YÜKSEKOKULU</a:t>
            </a:r>
            <a:endParaRPr lang="tr-TR" sz="1050" dirty="0">
              <a:solidFill>
                <a:prstClr val="black"/>
              </a:solidFill>
              <a:cs typeface="Helvetica" panose="020B0604020202020204" pitchFamily="34" charset="0"/>
            </a:endParaRPr>
          </a:p>
        </p:txBody>
      </p:sp>
      <p:sp>
        <p:nvSpPr>
          <p:cNvPr id="23" name="Metin kutusu 22">
            <a:extLst>
              <a:ext uri="{FF2B5EF4-FFF2-40B4-BE49-F238E27FC236}">
                <a16:creationId xmlns:a16="http://schemas.microsoft.com/office/drawing/2014/main" id="{79BBC249-C632-43D9-1576-1D472BCC7FD6}"/>
              </a:ext>
            </a:extLst>
          </p:cNvPr>
          <p:cNvSpPr txBox="1"/>
          <p:nvPr/>
        </p:nvSpPr>
        <p:spPr>
          <a:xfrm>
            <a:off x="2980076" y="3179416"/>
            <a:ext cx="1762130" cy="261610"/>
          </a:xfrm>
          <a:prstGeom prst="rect">
            <a:avLst/>
          </a:prstGeom>
          <a:noFill/>
        </p:spPr>
        <p:txBody>
          <a:bodyPr wrap="square" rtlCol="0">
            <a:spAutoFit/>
          </a:bodyPr>
          <a:lstStyle/>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EĞİTİM FAKÜLTESİ</a:t>
            </a:r>
          </a:p>
        </p:txBody>
      </p:sp>
      <p:sp>
        <p:nvSpPr>
          <p:cNvPr id="24" name="Metin kutusu 23">
            <a:extLst>
              <a:ext uri="{FF2B5EF4-FFF2-40B4-BE49-F238E27FC236}">
                <a16:creationId xmlns:a16="http://schemas.microsoft.com/office/drawing/2014/main" id="{6C84DF9E-880C-B03D-A55A-8D59D34C784B}"/>
              </a:ext>
            </a:extLst>
          </p:cNvPr>
          <p:cNvSpPr txBox="1"/>
          <p:nvPr/>
        </p:nvSpPr>
        <p:spPr>
          <a:xfrm>
            <a:off x="4872585" y="3127117"/>
            <a:ext cx="2180006" cy="430887"/>
          </a:xfrm>
          <a:prstGeom prst="rect">
            <a:avLst/>
          </a:prstGeom>
          <a:noFill/>
        </p:spPr>
        <p:txBody>
          <a:bodyPr wrap="square" rtlCol="0">
            <a:spAutoFit/>
          </a:bodyPr>
          <a:lstStyle/>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İNSAN VE TOPLUM BİLİMLERİ FAKÜLTESİ</a:t>
            </a:r>
          </a:p>
        </p:txBody>
      </p:sp>
      <p:sp>
        <p:nvSpPr>
          <p:cNvPr id="25" name="Metin kutusu 24">
            <a:extLst>
              <a:ext uri="{FF2B5EF4-FFF2-40B4-BE49-F238E27FC236}">
                <a16:creationId xmlns:a16="http://schemas.microsoft.com/office/drawing/2014/main" id="{CDFE8F03-5351-8774-C4B9-60858C171D7E}"/>
              </a:ext>
            </a:extLst>
          </p:cNvPr>
          <p:cNvSpPr txBox="1"/>
          <p:nvPr/>
        </p:nvSpPr>
        <p:spPr>
          <a:xfrm>
            <a:off x="7182970" y="3140459"/>
            <a:ext cx="2473623" cy="577081"/>
          </a:xfrm>
          <a:prstGeom prst="rect">
            <a:avLst/>
          </a:prstGeom>
          <a:noFill/>
        </p:spPr>
        <p:txBody>
          <a:bodyPr wrap="square" rtlCol="0">
            <a:spAutoFit/>
          </a:bodyPr>
          <a:lstStyle/>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HUKUK FAKÜLTESİ</a:t>
            </a:r>
          </a:p>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İŞLETME VE YÖNETİM BİLİMLERİ FAKÜLTESİ</a:t>
            </a:r>
          </a:p>
        </p:txBody>
      </p:sp>
      <p:sp>
        <p:nvSpPr>
          <p:cNvPr id="26" name="Metin kutusu 25">
            <a:extLst>
              <a:ext uri="{FF2B5EF4-FFF2-40B4-BE49-F238E27FC236}">
                <a16:creationId xmlns:a16="http://schemas.microsoft.com/office/drawing/2014/main" id="{7DD731EF-FFEA-DC9B-B798-E2BD358F8108}"/>
              </a:ext>
            </a:extLst>
          </p:cNvPr>
          <p:cNvSpPr txBox="1"/>
          <p:nvPr/>
        </p:nvSpPr>
        <p:spPr>
          <a:xfrm>
            <a:off x="1572192" y="5557957"/>
            <a:ext cx="2185133" cy="900246"/>
          </a:xfrm>
          <a:prstGeom prst="rect">
            <a:avLst/>
          </a:prstGeom>
          <a:noFill/>
        </p:spPr>
        <p:txBody>
          <a:bodyPr wrap="square" rtlCol="0">
            <a:spAutoFit/>
          </a:bodyPr>
          <a:lstStyle/>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TIP FAKÜLTESİ</a:t>
            </a:r>
          </a:p>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ECZACILIK FAKÜLTESİ</a:t>
            </a:r>
          </a:p>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DİŞ HEKİMLİĞİ </a:t>
            </a:r>
            <a:r>
              <a:rPr lang="tr-TR" sz="1050" dirty="0" smtClean="0">
                <a:solidFill>
                  <a:prstClr val="black"/>
                </a:solidFill>
                <a:cs typeface="Helvetica" panose="020B0604020202020204" pitchFamily="34" charset="0"/>
              </a:rPr>
              <a:t>FAKÜLTESİ</a:t>
            </a:r>
          </a:p>
          <a:p>
            <a:pPr marL="171450" indent="-171450" algn="ctr">
              <a:buFont typeface="Arial" panose="020B0604020202020204" pitchFamily="34" charset="0"/>
              <a:buChar char="•"/>
            </a:pPr>
            <a:r>
              <a:rPr lang="tr-TR" sz="1050" dirty="0" smtClean="0">
                <a:solidFill>
                  <a:prstClr val="black"/>
                </a:solidFill>
                <a:cs typeface="Helvetica" panose="020B0604020202020204" pitchFamily="34" charset="0"/>
              </a:rPr>
              <a:t>SAĞLIK HİZMETLERİ MESLEK YÜKSEKOKULU</a:t>
            </a:r>
            <a:endParaRPr lang="tr-TR" sz="1050" dirty="0">
              <a:solidFill>
                <a:prstClr val="black"/>
              </a:solidFill>
              <a:cs typeface="Helvetica" panose="020B0604020202020204" pitchFamily="34" charset="0"/>
            </a:endParaRPr>
          </a:p>
        </p:txBody>
      </p:sp>
      <p:sp>
        <p:nvSpPr>
          <p:cNvPr id="27" name="Metin kutusu 26">
            <a:extLst>
              <a:ext uri="{FF2B5EF4-FFF2-40B4-BE49-F238E27FC236}">
                <a16:creationId xmlns:a16="http://schemas.microsoft.com/office/drawing/2014/main" id="{C007E25F-F6B7-0F60-BB93-F0EC9C245F9E}"/>
              </a:ext>
            </a:extLst>
          </p:cNvPr>
          <p:cNvSpPr txBox="1"/>
          <p:nvPr/>
        </p:nvSpPr>
        <p:spPr>
          <a:xfrm>
            <a:off x="3866238" y="5557957"/>
            <a:ext cx="2180007" cy="261610"/>
          </a:xfrm>
          <a:prstGeom prst="rect">
            <a:avLst/>
          </a:prstGeom>
          <a:noFill/>
        </p:spPr>
        <p:txBody>
          <a:bodyPr wrap="square" rtlCol="0">
            <a:spAutoFit/>
          </a:bodyPr>
          <a:lstStyle/>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SAĞLIK BİLİMLERİ FAKÜLTESİ</a:t>
            </a:r>
          </a:p>
        </p:txBody>
      </p:sp>
      <p:sp>
        <p:nvSpPr>
          <p:cNvPr id="28" name="Metin kutusu 27">
            <a:extLst>
              <a:ext uri="{FF2B5EF4-FFF2-40B4-BE49-F238E27FC236}">
                <a16:creationId xmlns:a16="http://schemas.microsoft.com/office/drawing/2014/main" id="{7971E3A8-2DAA-CF5F-99E0-9BDA8703D501}"/>
              </a:ext>
            </a:extLst>
          </p:cNvPr>
          <p:cNvSpPr txBox="1"/>
          <p:nvPr/>
        </p:nvSpPr>
        <p:spPr>
          <a:xfrm>
            <a:off x="6150091" y="5557957"/>
            <a:ext cx="2180007" cy="430887"/>
          </a:xfrm>
          <a:prstGeom prst="rect">
            <a:avLst/>
          </a:prstGeom>
          <a:noFill/>
        </p:spPr>
        <p:txBody>
          <a:bodyPr wrap="square" rtlCol="0">
            <a:spAutoFit/>
          </a:bodyPr>
          <a:lstStyle/>
          <a:p>
            <a:pPr marL="171450" indent="-171450" algn="ctr">
              <a:buFont typeface="Arial" panose="020B0604020202020204" pitchFamily="34" charset="0"/>
              <a:buChar char="•"/>
            </a:pPr>
            <a:r>
              <a:rPr lang="tr-TR" sz="1050" dirty="0">
                <a:solidFill>
                  <a:prstClr val="black"/>
                </a:solidFill>
                <a:cs typeface="Helvetica" panose="020B0604020202020204" pitchFamily="34" charset="0"/>
              </a:rPr>
              <a:t>MÜHENDİSLİK VE DOĞA BİLİMLERİ FAKÜLTESİ</a:t>
            </a:r>
          </a:p>
        </p:txBody>
      </p:sp>
      <p:pic>
        <p:nvPicPr>
          <p:cNvPr id="20" name="Resim 19">
            <a:extLst>
              <a:ext uri="{FF2B5EF4-FFF2-40B4-BE49-F238E27FC236}">
                <a16:creationId xmlns:a16="http://schemas.microsoft.com/office/drawing/2014/main" id="{E96102DC-DF3B-2357-5F19-36BE241E41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209" y="1670089"/>
            <a:ext cx="2136550" cy="1453338"/>
          </a:xfrm>
          <a:prstGeom prst="rect">
            <a:avLst/>
          </a:prstGeom>
        </p:spPr>
      </p:pic>
    </p:spTree>
    <p:extLst>
      <p:ext uri="{BB962C8B-B14F-4D97-AF65-F5344CB8AC3E}">
        <p14:creationId xmlns:p14="http://schemas.microsoft.com/office/powerpoint/2010/main" val="3488659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E1B517C-440F-0872-11A9-B9F8A051D6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Title 12"/>
          <p:cNvSpPr txBox="1">
            <a:spLocks/>
          </p:cNvSpPr>
          <p:nvPr/>
        </p:nvSpPr>
        <p:spPr>
          <a:xfrm>
            <a:off x="512612" y="1285003"/>
            <a:ext cx="7485512" cy="7153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
            </a:r>
            <a:br>
              <a:rPr lang="tr-TR" b="1"/>
            </a:br>
            <a:r>
              <a:rPr lang="tr-TR" b="1"/>
              <a:t>       </a:t>
            </a:r>
            <a:endParaRPr lang="en-US" dirty="0"/>
          </a:p>
        </p:txBody>
      </p:sp>
      <p:sp>
        <p:nvSpPr>
          <p:cNvPr id="8" name="Metin kutusu 7"/>
          <p:cNvSpPr txBox="1"/>
          <p:nvPr/>
        </p:nvSpPr>
        <p:spPr>
          <a:xfrm>
            <a:off x="919230" y="4155907"/>
            <a:ext cx="8067538" cy="338554"/>
          </a:xfrm>
          <a:prstGeom prst="rect">
            <a:avLst/>
          </a:prstGeom>
          <a:noFill/>
        </p:spPr>
        <p:txBody>
          <a:bodyPr wrap="square" rtlCol="0">
            <a:spAutoFit/>
          </a:bodyPr>
          <a:lstStyle/>
          <a:p>
            <a:pPr algn="ctr"/>
            <a:r>
              <a:rPr lang="tr-TR" sz="1600" dirty="0">
                <a:solidFill>
                  <a:prstClr val="black"/>
                </a:solidFill>
                <a:cs typeface="Helvetica" panose="020B0604020202020204" pitchFamily="34" charset="0"/>
              </a:rPr>
              <a:t>Spor Kompleksi (Kapalı Spor Salonu, Kapalı Yüzme Havuzu, </a:t>
            </a:r>
            <a:r>
              <a:rPr lang="tr-TR" sz="1600" dirty="0" err="1">
                <a:solidFill>
                  <a:prstClr val="black"/>
                </a:solidFill>
                <a:cs typeface="Helvetica" panose="020B0604020202020204" pitchFamily="34" charset="0"/>
              </a:rPr>
              <a:t>Pilates</a:t>
            </a:r>
            <a:r>
              <a:rPr lang="tr-TR" sz="1600" dirty="0">
                <a:solidFill>
                  <a:prstClr val="black"/>
                </a:solidFill>
                <a:cs typeface="Helvetica" panose="020B0604020202020204" pitchFamily="34" charset="0"/>
              </a:rPr>
              <a:t> ve Aerobik Stüdyoları, Sauna)</a:t>
            </a:r>
          </a:p>
        </p:txBody>
      </p:sp>
      <p:sp>
        <p:nvSpPr>
          <p:cNvPr id="5" name="Dikdörtgen 4">
            <a:extLst>
              <a:ext uri="{FF2B5EF4-FFF2-40B4-BE49-F238E27FC236}">
                <a16:creationId xmlns:a16="http://schemas.microsoft.com/office/drawing/2014/main" id="{049332D3-CB44-6C19-7A96-0E38CFECA459}"/>
              </a:ext>
            </a:extLst>
          </p:cNvPr>
          <p:cNvSpPr/>
          <p:nvPr/>
        </p:nvSpPr>
        <p:spPr>
          <a:xfrm>
            <a:off x="1195769" y="408149"/>
            <a:ext cx="2794951" cy="477054"/>
          </a:xfrm>
          <a:prstGeom prst="rect">
            <a:avLst/>
          </a:prstGeom>
        </p:spPr>
        <p:txBody>
          <a:bodyPr wrap="square">
            <a:spAutoFit/>
          </a:bodyPr>
          <a:lstStyle/>
          <a:p>
            <a:pPr algn="ctr"/>
            <a:r>
              <a:rPr lang="tr-TR" sz="2500" dirty="0">
                <a:solidFill>
                  <a:schemeClr val="bg1"/>
                </a:solidFill>
                <a:latin typeface="Helvetica" panose="020B0604020202020204" pitchFamily="34" charset="0"/>
                <a:cs typeface="Helvetica" panose="020B0604020202020204" pitchFamily="34" charset="0"/>
              </a:rPr>
              <a:t>YAŞAM MERKEZİ</a:t>
            </a:r>
            <a:endParaRPr lang="en-US" sz="2500" dirty="0">
              <a:solidFill>
                <a:schemeClr val="bg1"/>
              </a:solidFill>
              <a:latin typeface="Helvetica" panose="020B0604020202020204" pitchFamily="34" charset="0"/>
              <a:cs typeface="Helvetica" panose="020B0604020202020204" pitchFamily="34" charset="0"/>
            </a:endParaRPr>
          </a:p>
        </p:txBody>
      </p:sp>
      <p:pic>
        <p:nvPicPr>
          <p:cNvPr id="10" name="Resim 9">
            <a:extLst>
              <a:ext uri="{FF2B5EF4-FFF2-40B4-BE49-F238E27FC236}">
                <a16:creationId xmlns:a16="http://schemas.microsoft.com/office/drawing/2014/main" id="{05493720-6B38-8390-71A0-B3DF45953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2" y="4579332"/>
            <a:ext cx="2817562" cy="1880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Resim 19">
            <a:extLst>
              <a:ext uri="{FF2B5EF4-FFF2-40B4-BE49-F238E27FC236}">
                <a16:creationId xmlns:a16="http://schemas.microsoft.com/office/drawing/2014/main" id="{A7D16F0A-DC86-0A5A-89E2-BB59A9DE0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632" y="4580752"/>
            <a:ext cx="2817562" cy="1879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Resim 21">
            <a:extLst>
              <a:ext uri="{FF2B5EF4-FFF2-40B4-BE49-F238E27FC236}">
                <a16:creationId xmlns:a16="http://schemas.microsoft.com/office/drawing/2014/main" id="{73EC46FF-264D-7C1C-C9A1-17E5292A1F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703" y="4579332"/>
            <a:ext cx="2819400" cy="187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Resim 10">
            <a:extLst>
              <a:ext uri="{FF2B5EF4-FFF2-40B4-BE49-F238E27FC236}">
                <a16:creationId xmlns:a16="http://schemas.microsoft.com/office/drawing/2014/main" id="{0F19535C-DFEF-9F97-A54F-8E3D32CDF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2068" y="1414805"/>
            <a:ext cx="3861863" cy="25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6046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FE6B677-C78F-A392-5835-DC30C05EE0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1" name="Dikdörtgen 10"/>
          <p:cNvSpPr/>
          <p:nvPr/>
        </p:nvSpPr>
        <p:spPr>
          <a:xfrm>
            <a:off x="5277675" y="1440804"/>
            <a:ext cx="4444668" cy="1600438"/>
          </a:xfrm>
          <a:prstGeom prst="rect">
            <a:avLst/>
          </a:prstGeom>
        </p:spPr>
        <p:txBody>
          <a:bodyPr wrap="square">
            <a:spAutoFit/>
          </a:bodyPr>
          <a:lstStyle/>
          <a:p>
            <a:pPr marL="47625">
              <a:spcBef>
                <a:spcPts val="230"/>
              </a:spcBef>
            </a:pPr>
            <a:r>
              <a:rPr lang="tr-TR" sz="1400" b="0" i="0" u="none" strike="noStrike" dirty="0">
                <a:solidFill>
                  <a:srgbClr val="000000"/>
                </a:solidFill>
                <a:effectLst/>
                <a:latin typeface="Calibri" panose="020F0502020204030204" pitchFamily="34" charset="0"/>
              </a:rPr>
              <a:t>Tuzla’daki İstanbul Okan Üniversitesi Tıp Fakültesi Hastanesi 55 bin metrekare kapalı alanda, 250 yatak kapasitesi, 10 ameliyathane ve pediatrik, erişkin kapsamında yenidoğan 47 yataklı yoğun bakım ünitesi ile tam donanımlı olarak hizmet vermektedir. İstanbul Okan Üniversitesi Hastanesi’nde tüm hastalıkların tanı ve tedavisinde ileri teknoloji cihazlar kullanılmaktadır.</a:t>
            </a:r>
            <a:endParaRPr lang="tr-TR" sz="1400" dirty="0">
              <a:cs typeface="Helvetica" panose="020B0604020202020204" pitchFamily="34" charset="0"/>
            </a:endParaRPr>
          </a:p>
        </p:txBody>
      </p:sp>
      <p:sp>
        <p:nvSpPr>
          <p:cNvPr id="3" name="Metin kutusu 2"/>
          <p:cNvSpPr txBox="1"/>
          <p:nvPr/>
        </p:nvSpPr>
        <p:spPr>
          <a:xfrm>
            <a:off x="4144255" y="6158632"/>
            <a:ext cx="3671008" cy="523220"/>
          </a:xfrm>
          <a:prstGeom prst="rect">
            <a:avLst/>
          </a:prstGeom>
          <a:noFill/>
        </p:spPr>
        <p:txBody>
          <a:bodyPr wrap="square" rtlCol="0">
            <a:spAutoFit/>
          </a:bodyPr>
          <a:lstStyle/>
          <a:p>
            <a:r>
              <a:rPr lang="tr-TR" sz="1400" b="1" i="0" u="none" strike="noStrike" dirty="0">
                <a:effectLst/>
                <a:latin typeface="Calibri" panose="020F0502020204030204" pitchFamily="34" charset="0"/>
              </a:rPr>
              <a:t>Adres:</a:t>
            </a:r>
            <a:r>
              <a:rPr lang="tr-TR" sz="1400" b="0" i="0" u="none" strike="noStrike" dirty="0">
                <a:effectLst/>
                <a:latin typeface="Calibri" panose="020F0502020204030204" pitchFamily="34" charset="0"/>
              </a:rPr>
              <a:t> İçmeler Mahallesi, Aydınlı Yolu Caddesi, No:2, 34947 Tuzla/İstanbul</a:t>
            </a:r>
            <a:endParaRPr lang="tr-TR" sz="1400" dirty="0"/>
          </a:p>
        </p:txBody>
      </p:sp>
      <p:sp>
        <p:nvSpPr>
          <p:cNvPr id="6" name="Dikdörtgen 5">
            <a:extLst>
              <a:ext uri="{FF2B5EF4-FFF2-40B4-BE49-F238E27FC236}">
                <a16:creationId xmlns:a16="http://schemas.microsoft.com/office/drawing/2014/main" id="{BFFE86D3-E9E2-65AB-3B55-D690D61DD31F}"/>
              </a:ext>
            </a:extLst>
          </p:cNvPr>
          <p:cNvSpPr/>
          <p:nvPr/>
        </p:nvSpPr>
        <p:spPr>
          <a:xfrm>
            <a:off x="1201418" y="236200"/>
            <a:ext cx="5056507" cy="861774"/>
          </a:xfrm>
          <a:prstGeom prst="rect">
            <a:avLst/>
          </a:prstGeom>
        </p:spPr>
        <p:txBody>
          <a:bodyPr wrap="square">
            <a:spAutoFit/>
          </a:bodyPr>
          <a:lstStyle/>
          <a:p>
            <a:r>
              <a:rPr lang="tr-TR" sz="2500" dirty="0">
                <a:solidFill>
                  <a:schemeClr val="bg1"/>
                </a:solidFill>
                <a:latin typeface="Helvetica" panose="020B0604020202020204" pitchFamily="34" charset="0"/>
                <a:cs typeface="Helvetica" panose="020B0604020202020204" pitchFamily="34" charset="0"/>
              </a:rPr>
              <a:t>İSTANBUL OKAN ÜNİVERSİTESİ </a:t>
            </a:r>
          </a:p>
          <a:p>
            <a:r>
              <a:rPr lang="tr-TR" sz="2500" dirty="0">
                <a:solidFill>
                  <a:schemeClr val="bg1"/>
                </a:solidFill>
                <a:latin typeface="Helvetica" panose="020B0604020202020204" pitchFamily="34" charset="0"/>
                <a:cs typeface="Helvetica" panose="020B0604020202020204" pitchFamily="34" charset="0"/>
              </a:rPr>
              <a:t>TIP FAKÜLTESİ HASTANESİ</a:t>
            </a:r>
            <a:endParaRPr lang="en-US" sz="2500" dirty="0">
              <a:solidFill>
                <a:schemeClr val="bg1"/>
              </a:solidFill>
              <a:latin typeface="Helvetica" panose="020B0604020202020204" pitchFamily="34" charset="0"/>
              <a:cs typeface="Helvetica" panose="020B0604020202020204" pitchFamily="34" charset="0"/>
            </a:endParaRPr>
          </a:p>
        </p:txBody>
      </p:sp>
      <p:pic>
        <p:nvPicPr>
          <p:cNvPr id="7" name="Resim 6">
            <a:extLst>
              <a:ext uri="{FF2B5EF4-FFF2-40B4-BE49-F238E27FC236}">
                <a16:creationId xmlns:a16="http://schemas.microsoft.com/office/drawing/2014/main" id="{372D2598-76D2-618A-BE96-2E7C30015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38" y="1440804"/>
            <a:ext cx="4664137" cy="3108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Metin kutusu 1">
            <a:extLst>
              <a:ext uri="{FF2B5EF4-FFF2-40B4-BE49-F238E27FC236}">
                <a16:creationId xmlns:a16="http://schemas.microsoft.com/office/drawing/2014/main" id="{283AAB32-A371-E5CB-AFFA-A7B6A594E6ED}"/>
              </a:ext>
            </a:extLst>
          </p:cNvPr>
          <p:cNvSpPr txBox="1"/>
          <p:nvPr/>
        </p:nvSpPr>
        <p:spPr>
          <a:xfrm>
            <a:off x="5369088" y="3155016"/>
            <a:ext cx="4046375" cy="954107"/>
          </a:xfrm>
          <a:prstGeom prst="rect">
            <a:avLst/>
          </a:prstGeom>
          <a:noFill/>
        </p:spPr>
        <p:txBody>
          <a:bodyPr wrap="square">
            <a:spAutoFit/>
          </a:bodyPr>
          <a:lstStyle/>
          <a:p>
            <a:r>
              <a:rPr lang="tr-TR" sz="1400" b="1" i="0" u="none" strike="noStrike" dirty="0">
                <a:solidFill>
                  <a:srgbClr val="002060"/>
                </a:solidFill>
                <a:effectLst/>
                <a:latin typeface="Calibri" panose="020F0502020204030204" pitchFamily="34" charset="0"/>
              </a:rPr>
              <a:t>Tuzla’daki Hastanemiz ve Acıbadem’deki Polikliniğimizde yapılacak muayene ve işlemlerde İstanbul Okan Üniversitesi çalışanlarına ve 1. derece yakınlarına yüzde 30 indirim olanağı bulunmaktadır.</a:t>
            </a:r>
            <a:endParaRPr lang="tr-TR" sz="1400" b="1" dirty="0">
              <a:solidFill>
                <a:srgbClr val="002060"/>
              </a:solidFill>
            </a:endParaRPr>
          </a:p>
        </p:txBody>
      </p:sp>
      <p:pic>
        <p:nvPicPr>
          <p:cNvPr id="8" name="Resim 7">
            <a:extLst>
              <a:ext uri="{FF2B5EF4-FFF2-40B4-BE49-F238E27FC236}">
                <a16:creationId xmlns:a16="http://schemas.microsoft.com/office/drawing/2014/main" id="{9CFB3E27-4784-ABAC-FB63-77AE6126B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387" y="4719937"/>
            <a:ext cx="3529363" cy="1966157"/>
          </a:xfrm>
          <a:prstGeom prst="rect">
            <a:avLst/>
          </a:prstGeom>
        </p:spPr>
      </p:pic>
    </p:spTree>
    <p:extLst>
      <p:ext uri="{BB962C8B-B14F-4D97-AF65-F5344CB8AC3E}">
        <p14:creationId xmlns:p14="http://schemas.microsoft.com/office/powerpoint/2010/main" val="3168858741"/>
      </p:ext>
    </p:extLst>
  </p:cSld>
  <p:clrMapOvr>
    <a:masterClrMapping/>
  </p:clrMapOvr>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eması">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Office Teması">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eması">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TM04033929[[fn=Tablet]]</Template>
  <TotalTime>8834</TotalTime>
  <Words>2475</Words>
  <Application>Microsoft Office PowerPoint</Application>
  <PresentationFormat>A4 Kağıt (210x297 mm)</PresentationFormat>
  <Paragraphs>400</Paragraphs>
  <Slides>45</Slides>
  <Notes>2</Notes>
  <HiddenSlides>0</HiddenSlides>
  <MMClips>0</MMClips>
  <ScaleCrop>false</ScaleCrop>
  <HeadingPairs>
    <vt:vector size="6" baseType="variant">
      <vt:variant>
        <vt:lpstr>Kullanılan Yazı Tipleri</vt:lpstr>
      </vt:variant>
      <vt:variant>
        <vt:i4>11</vt:i4>
      </vt:variant>
      <vt:variant>
        <vt:lpstr>Tema</vt:lpstr>
      </vt:variant>
      <vt:variant>
        <vt:i4>2</vt:i4>
      </vt:variant>
      <vt:variant>
        <vt:lpstr>Slayt Başlıkları</vt:lpstr>
      </vt:variant>
      <vt:variant>
        <vt:i4>45</vt:i4>
      </vt:variant>
    </vt:vector>
  </HeadingPairs>
  <TitlesOfParts>
    <vt:vector size="58" baseType="lpstr">
      <vt:lpstr>Arial</vt:lpstr>
      <vt:lpstr>Arial Narrow</vt:lpstr>
      <vt:lpstr>ARS MaquetteTr Black</vt:lpstr>
      <vt:lpstr>Calibri</vt:lpstr>
      <vt:lpstr>Calibri Light</vt:lpstr>
      <vt:lpstr>Courier New</vt:lpstr>
      <vt:lpstr>Helvetica</vt:lpstr>
      <vt:lpstr>Times New Roman</vt:lpstr>
      <vt:lpstr>Times New Roman Bold</vt:lpstr>
      <vt:lpstr>TR Doors</vt:lpstr>
      <vt:lpstr>Wingdings</vt:lpstr>
      <vt:lpstr>Office Theme</vt:lpstr>
      <vt:lpstr>2_Office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BUSRA ATAS</dc:creator>
  <cp:lastModifiedBy>Ecem Poyraz Yıldırım</cp:lastModifiedBy>
  <cp:revision>934</cp:revision>
  <dcterms:created xsi:type="dcterms:W3CDTF">2016-01-20T07:45:53Z</dcterms:created>
  <dcterms:modified xsi:type="dcterms:W3CDTF">2025-06-13T06:39:07Z</dcterms:modified>
</cp:coreProperties>
</file>