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36FDBB-7A21-446D-BDF2-F7411915BD15}" v="1" dt="2026-10-23T13:01:57.6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94" autoAdjust="0"/>
    <p:restoredTop sz="94660"/>
  </p:normalViewPr>
  <p:slideViewPr>
    <p:cSldViewPr snapToGrid="0" snapToObjects="1">
      <p:cViewPr varScale="1">
        <p:scale>
          <a:sx n="74" d="100"/>
          <a:sy n="74" d="100"/>
        </p:scale>
        <p:origin x="936" y="6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ranur Devecioğlu" userId="bcf574447f6d7ebe" providerId="LiveId" clId="{1D6C86AC-DCF3-4AA4-9A88-959CEA7AF0AE}"/>
    <pc:docChg chg="undo custSel modSld">
      <pc:chgData name="Hiranur Devecioğlu" userId="bcf574447f6d7ebe" providerId="LiveId" clId="{1D6C86AC-DCF3-4AA4-9A88-959CEA7AF0AE}" dt="2026-10-23T13:01:57.608" v="44"/>
      <pc:docMkLst>
        <pc:docMk/>
      </pc:docMkLst>
      <pc:sldChg chg="addSp delSp modSp mod">
        <pc:chgData name="Hiranur Devecioğlu" userId="bcf574447f6d7ebe" providerId="LiveId" clId="{1D6C86AC-DCF3-4AA4-9A88-959CEA7AF0AE}" dt="2026-10-23T13:01:49.101" v="43" actId="1076"/>
        <pc:sldMkLst>
          <pc:docMk/>
          <pc:sldMk cId="0" sldId="277"/>
        </pc:sldMkLst>
        <pc:spChg chg="mod">
          <ac:chgData name="Hiranur Devecioğlu" userId="bcf574447f6d7ebe" providerId="LiveId" clId="{1D6C86AC-DCF3-4AA4-9A88-959CEA7AF0AE}" dt="2026-10-23T13:00:46.721" v="1" actId="1076"/>
          <ac:spMkLst>
            <pc:docMk/>
            <pc:sldMk cId="0" sldId="277"/>
            <ac:spMk id="4" creationId="{00000000-0000-0000-0000-000000000000}"/>
          </ac:spMkLst>
        </pc:spChg>
        <pc:spChg chg="add del mod">
          <ac:chgData name="Hiranur Devecioğlu" userId="bcf574447f6d7ebe" providerId="LiveId" clId="{1D6C86AC-DCF3-4AA4-9A88-959CEA7AF0AE}" dt="2026-10-23T13:01:49.101" v="43" actId="1076"/>
          <ac:spMkLst>
            <pc:docMk/>
            <pc:sldMk cId="0" sldId="277"/>
            <ac:spMk id="5" creationId="{00000000-0000-0000-0000-000000000000}"/>
          </ac:spMkLst>
        </pc:spChg>
        <pc:spChg chg="add del mod">
          <ac:chgData name="Hiranur Devecioğlu" userId="bcf574447f6d7ebe" providerId="LiveId" clId="{1D6C86AC-DCF3-4AA4-9A88-959CEA7AF0AE}" dt="2026-10-23T13:01:36.897" v="38" actId="1076"/>
          <ac:spMkLst>
            <pc:docMk/>
            <pc:sldMk cId="0" sldId="277"/>
            <ac:spMk id="6" creationId="{00000000-0000-0000-0000-000000000000}"/>
          </ac:spMkLst>
        </pc:spChg>
        <pc:spChg chg="add del mod">
          <ac:chgData name="Hiranur Devecioğlu" userId="bcf574447f6d7ebe" providerId="LiveId" clId="{1D6C86AC-DCF3-4AA4-9A88-959CEA7AF0AE}" dt="2026-10-23T13:01:33.637" v="37" actId="1076"/>
          <ac:spMkLst>
            <pc:docMk/>
            <pc:sldMk cId="0" sldId="277"/>
            <ac:spMk id="7" creationId="{00000000-0000-0000-0000-000000000000}"/>
          </ac:spMkLst>
        </pc:spChg>
        <pc:spChg chg="add del mod">
          <ac:chgData name="Hiranur Devecioğlu" userId="bcf574447f6d7ebe" providerId="LiveId" clId="{1D6C86AC-DCF3-4AA4-9A88-959CEA7AF0AE}" dt="2026-10-23T13:01:32.197" v="36" actId="1076"/>
          <ac:spMkLst>
            <pc:docMk/>
            <pc:sldMk cId="0" sldId="277"/>
            <ac:spMk id="8" creationId="{00000000-0000-0000-0000-000000000000}"/>
          </ac:spMkLst>
        </pc:spChg>
        <pc:spChg chg="add del mod">
          <ac:chgData name="Hiranur Devecioğlu" userId="bcf574447f6d7ebe" providerId="LiveId" clId="{1D6C86AC-DCF3-4AA4-9A88-959CEA7AF0AE}" dt="2026-10-23T13:01:29.829" v="35" actId="1076"/>
          <ac:spMkLst>
            <pc:docMk/>
            <pc:sldMk cId="0" sldId="277"/>
            <ac:spMk id="9" creationId="{00000000-0000-0000-0000-000000000000}"/>
          </ac:spMkLst>
        </pc:spChg>
        <pc:spChg chg="add del mod">
          <ac:chgData name="Hiranur Devecioğlu" userId="bcf574447f6d7ebe" providerId="LiveId" clId="{1D6C86AC-DCF3-4AA4-9A88-959CEA7AF0AE}" dt="2026-10-23T13:01:25.793" v="34" actId="1076"/>
          <ac:spMkLst>
            <pc:docMk/>
            <pc:sldMk cId="0" sldId="277"/>
            <ac:spMk id="10" creationId="{00000000-0000-0000-0000-000000000000}"/>
          </ac:spMkLst>
        </pc:spChg>
        <pc:spChg chg="mod">
          <ac:chgData name="Hiranur Devecioğlu" userId="bcf574447f6d7ebe" providerId="LiveId" clId="{1D6C86AC-DCF3-4AA4-9A88-959CEA7AF0AE}" dt="2026-10-23T13:01:23.913" v="33" actId="1076"/>
          <ac:spMkLst>
            <pc:docMk/>
            <pc:sldMk cId="0" sldId="277"/>
            <ac:spMk id="11" creationId="{00000000-0000-0000-0000-000000000000}"/>
          </ac:spMkLst>
        </pc:spChg>
        <pc:spChg chg="mod">
          <ac:chgData name="Hiranur Devecioğlu" userId="bcf574447f6d7ebe" providerId="LiveId" clId="{1D6C86AC-DCF3-4AA4-9A88-959CEA7AF0AE}" dt="2026-10-23T13:01:21.269" v="32" actId="1076"/>
          <ac:spMkLst>
            <pc:docMk/>
            <pc:sldMk cId="0" sldId="277"/>
            <ac:spMk id="12" creationId="{00000000-0000-0000-0000-000000000000}"/>
          </ac:spMkLst>
        </pc:spChg>
        <pc:spChg chg="mod">
          <ac:chgData name="Hiranur Devecioğlu" userId="bcf574447f6d7ebe" providerId="LiveId" clId="{1D6C86AC-DCF3-4AA4-9A88-959CEA7AF0AE}" dt="2026-10-23T13:01:19.549" v="31" actId="1076"/>
          <ac:spMkLst>
            <pc:docMk/>
            <pc:sldMk cId="0" sldId="277"/>
            <ac:spMk id="13" creationId="{00000000-0000-0000-0000-000000000000}"/>
          </ac:spMkLst>
        </pc:spChg>
        <pc:spChg chg="add del mod">
          <ac:chgData name="Hiranur Devecioğlu" userId="bcf574447f6d7ebe" providerId="LiveId" clId="{1D6C86AC-DCF3-4AA4-9A88-959CEA7AF0AE}" dt="2026-10-23T13:01:11.795" v="21" actId="478"/>
          <ac:spMkLst>
            <pc:docMk/>
            <pc:sldMk cId="0" sldId="277"/>
            <ac:spMk id="15" creationId="{1083966C-DDD9-AF43-83B7-CB3F48437346}"/>
          </ac:spMkLst>
        </pc:spChg>
        <pc:spChg chg="add del mod">
          <ac:chgData name="Hiranur Devecioğlu" userId="bcf574447f6d7ebe" providerId="LiveId" clId="{1D6C86AC-DCF3-4AA4-9A88-959CEA7AF0AE}" dt="2026-10-23T13:01:12.247" v="22" actId="478"/>
          <ac:spMkLst>
            <pc:docMk/>
            <pc:sldMk cId="0" sldId="277"/>
            <ac:spMk id="17" creationId="{5EE8F767-6947-165D-CA7C-816E138EFB16}"/>
          </ac:spMkLst>
        </pc:spChg>
        <pc:spChg chg="add del mod">
          <ac:chgData name="Hiranur Devecioğlu" userId="bcf574447f6d7ebe" providerId="LiveId" clId="{1D6C86AC-DCF3-4AA4-9A88-959CEA7AF0AE}" dt="2026-10-23T13:01:12.602" v="23" actId="478"/>
          <ac:spMkLst>
            <pc:docMk/>
            <pc:sldMk cId="0" sldId="277"/>
            <ac:spMk id="19" creationId="{215DB922-3603-787F-4CC1-A5F22BE23759}"/>
          </ac:spMkLst>
        </pc:spChg>
        <pc:spChg chg="add del mod">
          <ac:chgData name="Hiranur Devecioğlu" userId="bcf574447f6d7ebe" providerId="LiveId" clId="{1D6C86AC-DCF3-4AA4-9A88-959CEA7AF0AE}" dt="2026-10-23T13:01:13.023" v="24" actId="478"/>
          <ac:spMkLst>
            <pc:docMk/>
            <pc:sldMk cId="0" sldId="277"/>
            <ac:spMk id="21" creationId="{5090947D-D8A6-C136-7487-4E82B891382D}"/>
          </ac:spMkLst>
        </pc:spChg>
        <pc:spChg chg="add del mod">
          <ac:chgData name="Hiranur Devecioğlu" userId="bcf574447f6d7ebe" providerId="LiveId" clId="{1D6C86AC-DCF3-4AA4-9A88-959CEA7AF0AE}" dt="2026-10-23T13:01:14.649" v="26" actId="478"/>
          <ac:spMkLst>
            <pc:docMk/>
            <pc:sldMk cId="0" sldId="277"/>
            <ac:spMk id="23" creationId="{35331460-E252-CD4D-2596-0C71E9A834D4}"/>
          </ac:spMkLst>
        </pc:spChg>
        <pc:spChg chg="add del mod">
          <ac:chgData name="Hiranur Devecioğlu" userId="bcf574447f6d7ebe" providerId="LiveId" clId="{1D6C86AC-DCF3-4AA4-9A88-959CEA7AF0AE}" dt="2026-10-23T13:01:14.182" v="25" actId="478"/>
          <ac:spMkLst>
            <pc:docMk/>
            <pc:sldMk cId="0" sldId="277"/>
            <ac:spMk id="25" creationId="{B30C88F4-E37A-AB0E-7E2A-5A25147F8564}"/>
          </ac:spMkLst>
        </pc:spChg>
        <pc:spChg chg="add del mod">
          <ac:chgData name="Hiranur Devecioğlu" userId="bcf574447f6d7ebe" providerId="LiveId" clId="{1D6C86AC-DCF3-4AA4-9A88-959CEA7AF0AE}" dt="2026-10-23T13:01:16.464" v="28" actId="478"/>
          <ac:spMkLst>
            <pc:docMk/>
            <pc:sldMk cId="0" sldId="277"/>
            <ac:spMk id="27" creationId="{4D4AA8C4-800D-5358-7E50-CEC3DEB666B0}"/>
          </ac:spMkLst>
        </pc:spChg>
        <pc:spChg chg="add del mod">
          <ac:chgData name="Hiranur Devecioğlu" userId="bcf574447f6d7ebe" providerId="LiveId" clId="{1D6C86AC-DCF3-4AA4-9A88-959CEA7AF0AE}" dt="2026-10-23T13:01:16.967" v="29" actId="478"/>
          <ac:spMkLst>
            <pc:docMk/>
            <pc:sldMk cId="0" sldId="277"/>
            <ac:spMk id="29" creationId="{F3A6B106-33EF-18BD-BA91-273E334663F7}"/>
          </ac:spMkLst>
        </pc:spChg>
        <pc:spChg chg="add del mod">
          <ac:chgData name="Hiranur Devecioğlu" userId="bcf574447f6d7ebe" providerId="LiveId" clId="{1D6C86AC-DCF3-4AA4-9A88-959CEA7AF0AE}" dt="2026-10-23T13:01:17.670" v="30" actId="478"/>
          <ac:spMkLst>
            <pc:docMk/>
            <pc:sldMk cId="0" sldId="277"/>
            <ac:spMk id="31" creationId="{45FA2C18-6DD8-72D2-E313-C4C6088708CF}"/>
          </ac:spMkLst>
        </pc:spChg>
        <pc:spChg chg="add mod">
          <ac:chgData name="Hiranur Devecioğlu" userId="bcf574447f6d7ebe" providerId="LiveId" clId="{1D6C86AC-DCF3-4AA4-9A88-959CEA7AF0AE}" dt="2026-10-23T13:01:47.165" v="42" actId="1076"/>
          <ac:spMkLst>
            <pc:docMk/>
            <pc:sldMk cId="0" sldId="277"/>
            <ac:spMk id="33" creationId="{22FA251D-C0B1-CF94-9EDE-1F72CD6BF0A9}"/>
          </ac:spMkLst>
        </pc:spChg>
        <pc:picChg chg="mod">
          <ac:chgData name="Hiranur Devecioğlu" userId="bcf574447f6d7ebe" providerId="LiveId" clId="{1D6C86AC-DCF3-4AA4-9A88-959CEA7AF0AE}" dt="2026-10-23T13:00:52.371" v="5" actId="1076"/>
          <ac:picMkLst>
            <pc:docMk/>
            <pc:sldMk cId="0" sldId="277"/>
            <ac:picMk id="2" creationId="{00000000-0000-0000-0000-000000000000}"/>
          </ac:picMkLst>
        </pc:picChg>
      </pc:sldChg>
      <pc:sldChg chg="modSp">
        <pc:chgData name="Hiranur Devecioğlu" userId="bcf574447f6d7ebe" providerId="LiveId" clId="{1D6C86AC-DCF3-4AA4-9A88-959CEA7AF0AE}" dt="2026-10-23T13:01:57.608" v="44"/>
        <pc:sldMkLst>
          <pc:docMk/>
          <pc:sldMk cId="0" sldId="278"/>
        </pc:sldMkLst>
        <pc:graphicFrameChg chg="mod">
          <ac:chgData name="Hiranur Devecioğlu" userId="bcf574447f6d7ebe" providerId="LiveId" clId="{1D6C86AC-DCF3-4AA4-9A88-959CEA7AF0AE}" dt="2026-10-23T13:01:57.608" v="44"/>
          <ac:graphicFrameMkLst>
            <pc:docMk/>
            <pc:sldMk cId="0" sldId="278"/>
            <ac:graphicFrameMk id="9" creationId="{00000000-0000-0000-0000-000000000000}"/>
          </ac:graphicFrameMkLst>
        </pc:graphicFrameChg>
      </pc:sldChg>
      <pc:sldChg chg="modSp mod">
        <pc:chgData name="Hiranur Devecioğlu" userId="bcf574447f6d7ebe" providerId="LiveId" clId="{1D6C86AC-DCF3-4AA4-9A88-959CEA7AF0AE}" dt="2026-10-23T12:04:24.662" v="0" actId="20577"/>
        <pc:sldMkLst>
          <pc:docMk/>
          <pc:sldMk cId="0" sldId="283"/>
        </pc:sldMkLst>
        <pc:spChg chg="mod">
          <ac:chgData name="Hiranur Devecioğlu" userId="bcf574447f6d7ebe" providerId="LiveId" clId="{1D6C86AC-DCF3-4AA4-9A88-959CEA7AF0AE}" dt="2026-10-23T12:04:24.662" v="0" actId="20577"/>
          <ac:spMkLst>
            <pc:docMk/>
            <pc:sldMk cId="0" sldId="283"/>
            <ac:spMk id="6"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yokatlas.yok.gov.tr/lisans.php?y=204713056" TargetMode="External"/><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mevzuat.gov.tr/mevzuatmetin/1.3.6283.pdf" TargetMode="External"/><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hyperlink" Target="https://www.resmigazete.gov.tr/eskiler/2014/05/20140522-14.htm" TargetMode="External"/><Relationship Id="rId4" Type="http://schemas.openxmlformats.org/officeDocument/2006/relationships/hyperlink" Target="https://www.resmigazete.gov.tr/eskiler/2010/03/20100308-4.htm"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okan.edu.tr/sbf/sayfa/377/ders-icerikleri/" TargetMode="External"/><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mailto:toplulukhemsirelik@stu.okan.edu.tr" TargetMode="External"/><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hyperlink" Target="https://www.okan.edu.tr/sbf/sayfa/9390/2025-yili-etkinliklerimiz/"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hyperlink" Target="https://www.okan.edu.tr/sbf/sayfa/376/akademik-kadro/" TargetMode="External"/><Relationship Id="rId3" Type="http://schemas.openxmlformats.org/officeDocument/2006/relationships/hyperlink" Target="https://www.okan.edu.tr/sbf/bolum/52/hemsirelik/" TargetMode="External"/><Relationship Id="rId7" Type="http://schemas.openxmlformats.org/officeDocument/2006/relationships/hyperlink" Target="https://www.okan.edu.tr/sbf/sayfa/379/staj-yonergesi/" TargetMode="Externa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hyperlink" Target="https://www.okan.edu.tr/sbf/sayfa/377/ders-icerikleri/" TargetMode="External"/><Relationship Id="rId5" Type="http://schemas.openxmlformats.org/officeDocument/2006/relationships/hyperlink" Target="https://www.okan.edu.tr/sbf/sayfa/2574/ders-plani/" TargetMode="External"/><Relationship Id="rId10" Type="http://schemas.openxmlformats.org/officeDocument/2006/relationships/hyperlink" Target="https://www.okan.edu.tr/sbf/sayfa/5552/ogrenci-basvuru-formlari-sbf/" TargetMode="External"/><Relationship Id="rId4" Type="http://schemas.openxmlformats.org/officeDocument/2006/relationships/hyperlink" Target="https://www.okan.edu.tr/sbf/sayfa/9591/program-amaclari-ve-kazanimlari/" TargetMode="External"/><Relationship Id="rId9" Type="http://schemas.openxmlformats.org/officeDocument/2006/relationships/hyperlink" Target="https://www.okan.edu.tr/sbf/sayfa/8912/hemsirelik-bolumu-danismanliklari/"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_big.png"/>
          <p:cNvPicPr>
            <a:picLocks noChangeAspect="1"/>
          </p:cNvPicPr>
          <p:nvPr/>
        </p:nvPicPr>
        <p:blipFill>
          <a:blip r:embed="rId2"/>
          <a:stretch>
            <a:fillRect/>
          </a:stretch>
        </p:blipFill>
        <p:spPr>
          <a:xfrm>
            <a:off x="5394960" y="228600"/>
            <a:ext cx="1365183" cy="1051560"/>
          </a:xfrm>
          <a:prstGeom prst="rect">
            <a:avLst/>
          </a:prstGeom>
        </p:spPr>
      </p:pic>
      <p:sp>
        <p:nvSpPr>
          <p:cNvPr id="3" name="TextBox 2"/>
          <p:cNvSpPr txBox="1"/>
          <p:nvPr/>
        </p:nvSpPr>
        <p:spPr>
          <a:xfrm>
            <a:off x="1828800" y="1325880"/>
            <a:ext cx="8534095" cy="914400"/>
          </a:xfrm>
          <a:prstGeom prst="rect">
            <a:avLst/>
          </a:prstGeom>
          <a:noFill/>
        </p:spPr>
        <p:txBody>
          <a:bodyPr wrap="square" lIns="45720" rIns="45720" anchor="t">
            <a:spAutoFit/>
          </a:bodyPr>
          <a:lstStyle/>
          <a:p>
            <a:pPr algn="ctr">
              <a:lnSpc>
                <a:spcPct val="110000"/>
              </a:lnSpc>
              <a:spcAft>
                <a:spcPts val="0"/>
              </a:spcAft>
            </a:pPr>
            <a:r>
              <a:rPr sz="2400" b="1" i="0">
                <a:solidFill>
                  <a:srgbClr val="1F3864"/>
                </a:solidFill>
                <a:latin typeface="Times New Roman"/>
              </a:rPr>
              <a:t>FACULTY OF HEALTH SCIENCES</a:t>
            </a:r>
          </a:p>
          <a:p>
            <a:pPr algn="ctr">
              <a:lnSpc>
                <a:spcPct val="110000"/>
              </a:lnSpc>
              <a:spcAft>
                <a:spcPts val="0"/>
              </a:spcAft>
            </a:pPr>
            <a:r>
              <a:rPr sz="2400" b="1" i="0">
                <a:solidFill>
                  <a:srgbClr val="1F3864"/>
                </a:solidFill>
                <a:latin typeface="Times New Roman"/>
              </a:rPr>
              <a:t>DEPARTMENT OF NURSING</a:t>
            </a:r>
          </a:p>
        </p:txBody>
      </p:sp>
      <p:pic>
        <p:nvPicPr>
          <p:cNvPr id="4" name="Picture 3" descr="building_cover.png"/>
          <p:cNvPicPr>
            <a:picLocks noChangeAspect="1"/>
          </p:cNvPicPr>
          <p:nvPr/>
        </p:nvPicPr>
        <p:blipFill>
          <a:blip r:embed="rId3"/>
          <a:stretch>
            <a:fillRect/>
          </a:stretch>
        </p:blipFill>
        <p:spPr>
          <a:xfrm>
            <a:off x="3977639" y="2331720"/>
            <a:ext cx="4251960" cy="2771912"/>
          </a:xfrm>
          <a:prstGeom prst="rect">
            <a:avLst/>
          </a:prstGeom>
        </p:spPr>
      </p:pic>
      <p:sp>
        <p:nvSpPr>
          <p:cNvPr id="5" name="TextBox 4"/>
          <p:cNvSpPr txBox="1"/>
          <p:nvPr/>
        </p:nvSpPr>
        <p:spPr>
          <a:xfrm>
            <a:off x="1828800" y="5257800"/>
            <a:ext cx="8534095" cy="548640"/>
          </a:xfrm>
          <a:prstGeom prst="rect">
            <a:avLst/>
          </a:prstGeom>
          <a:noFill/>
        </p:spPr>
        <p:txBody>
          <a:bodyPr wrap="square" lIns="45720" rIns="45720" anchor="t">
            <a:spAutoFit/>
          </a:bodyPr>
          <a:lstStyle/>
          <a:p>
            <a:pPr algn="ctr">
              <a:lnSpc>
                <a:spcPct val="110000"/>
              </a:lnSpc>
              <a:spcAft>
                <a:spcPts val="600"/>
              </a:spcAft>
            </a:pPr>
            <a:r>
              <a:rPr sz="2200" b="1" i="0">
                <a:solidFill>
                  <a:srgbClr val="1F3864"/>
                </a:solidFill>
                <a:latin typeface="Times New Roman"/>
              </a:rPr>
              <a:t>2026 – 2027 Orientation Booklet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mpus.jpg"/>
          <p:cNvPicPr>
            <a:picLocks noChangeAspect="1"/>
          </p:cNvPicPr>
          <p:nvPr/>
        </p:nvPicPr>
        <p:blipFill>
          <a:blip r:embed="rId2"/>
          <a:stretch>
            <a:fillRect/>
          </a:stretch>
        </p:blipFill>
        <p:spPr>
          <a:xfrm>
            <a:off x="0" y="0"/>
            <a:ext cx="12191695" cy="4184545"/>
          </a:xfrm>
          <a:prstGeom prst="rect">
            <a:avLst/>
          </a:prstGeom>
        </p:spPr>
      </p:pic>
      <p:sp>
        <p:nvSpPr>
          <p:cNvPr id="3" name="TextBox 2"/>
          <p:cNvSpPr txBox="1"/>
          <p:nvPr/>
        </p:nvSpPr>
        <p:spPr>
          <a:xfrm>
            <a:off x="1371600" y="4572000"/>
            <a:ext cx="9448495" cy="1645920"/>
          </a:xfrm>
          <a:prstGeom prst="rect">
            <a:avLst/>
          </a:prstGeom>
          <a:noFill/>
        </p:spPr>
        <p:txBody>
          <a:bodyPr wrap="square" lIns="45720" rIns="45720" anchor="t">
            <a:spAutoFit/>
          </a:bodyPr>
          <a:lstStyle/>
          <a:p>
            <a:pPr algn="ctr">
              <a:lnSpc>
                <a:spcPct val="110000"/>
              </a:lnSpc>
              <a:spcAft>
                <a:spcPts val="400"/>
              </a:spcAft>
            </a:pPr>
            <a:r>
              <a:rPr sz="2000" b="1" i="0">
                <a:solidFill>
                  <a:srgbClr val="1F3864"/>
                </a:solidFill>
                <a:latin typeface="Times New Roman"/>
              </a:rPr>
              <a:t>Istanbul Okan University</a:t>
            </a:r>
          </a:p>
          <a:p>
            <a:pPr algn="ctr">
              <a:lnSpc>
                <a:spcPct val="110000"/>
              </a:lnSpc>
              <a:spcAft>
                <a:spcPts val="400"/>
              </a:spcAft>
            </a:pPr>
            <a:r>
              <a:rPr sz="2000" b="1" i="0">
                <a:solidFill>
                  <a:srgbClr val="1F3864"/>
                </a:solidFill>
                <a:latin typeface="Times New Roman"/>
              </a:rPr>
              <a:t>Tuzla Campus</a:t>
            </a:r>
          </a:p>
          <a:p>
            <a:pPr algn="ctr">
              <a:lnSpc>
                <a:spcPct val="110000"/>
              </a:lnSpc>
              <a:spcAft>
                <a:spcPts val="400"/>
              </a:spcAft>
            </a:pPr>
            <a:r>
              <a:rPr sz="1600" b="0" i="0">
                <a:solidFill>
                  <a:srgbClr val="1F3864"/>
                </a:solidFill>
                <a:latin typeface="Times New Roman"/>
              </a:rPr>
              <a:t>Address: Tuzla Campus, 34959 Akfırat – Tuzla / ISTANBUL, TÜRKİYE</a:t>
            </a:r>
          </a:p>
          <a:p>
            <a:pPr algn="ctr">
              <a:lnSpc>
                <a:spcPct val="110000"/>
              </a:lnSpc>
              <a:spcAft>
                <a:spcPts val="400"/>
              </a:spcAft>
            </a:pPr>
            <a:r>
              <a:rPr sz="1600" b="0" i="0">
                <a:solidFill>
                  <a:srgbClr val="1F3864"/>
                </a:solidFill>
                <a:latin typeface="Times New Roman"/>
              </a:rPr>
              <a:t>Phone: +90 (216) 677 16 30  ·  444 OKAN (6526)  ·  okan@okan.edu.tr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3</a:t>
            </a:r>
          </a:p>
        </p:txBody>
      </p:sp>
      <p:sp>
        <p:nvSpPr>
          <p:cNvPr id="6" name="TextBox 5"/>
          <p:cNvSpPr txBox="1"/>
          <p:nvPr/>
        </p:nvSpPr>
        <p:spPr>
          <a:xfrm>
            <a:off x="1234440" y="256032"/>
            <a:ext cx="10424160" cy="640080"/>
          </a:xfrm>
          <a:prstGeom prst="rect">
            <a:avLst/>
          </a:prstGeom>
          <a:noFill/>
        </p:spPr>
        <p:txBody>
          <a:bodyPr wrap="square" lIns="45720" rIns="45720" anchor="ctr">
            <a:spAutoFit/>
          </a:bodyPr>
          <a:lstStyle/>
          <a:p>
            <a:pPr algn="l">
              <a:lnSpc>
                <a:spcPct val="110000"/>
              </a:lnSpc>
              <a:spcAft>
                <a:spcPts val="600"/>
              </a:spcAft>
            </a:pPr>
            <a:r>
              <a:rPr sz="2800" b="1" i="0">
                <a:solidFill>
                  <a:srgbClr val="1F3864"/>
                </a:solidFill>
                <a:latin typeface="Times New Roman"/>
              </a:rPr>
              <a:t>The Nursing Profession and Our Department</a:t>
            </a:r>
          </a:p>
        </p:txBody>
      </p:sp>
      <p:sp>
        <p:nvSpPr>
          <p:cNvPr id="7" name="Rectangle 6"/>
          <p:cNvSpPr/>
          <p:nvPr/>
        </p:nvSpPr>
        <p:spPr>
          <a:xfrm>
            <a:off x="1280160" y="914400"/>
            <a:ext cx="1097280" cy="3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280160" y="1371600"/>
            <a:ext cx="9875520" cy="4389120"/>
          </a:xfrm>
          <a:prstGeom prst="rect">
            <a:avLst/>
          </a:prstGeom>
          <a:noFill/>
        </p:spPr>
        <p:txBody>
          <a:bodyPr wrap="square" lIns="45720" rIns="45720" anchor="t">
            <a:spAutoFit/>
          </a:bodyPr>
          <a:lstStyle/>
          <a:p>
            <a:pPr algn="l">
              <a:lnSpc>
                <a:spcPct val="115000"/>
              </a:lnSpc>
              <a:spcAft>
                <a:spcPts val="1400"/>
              </a:spcAft>
            </a:pPr>
            <a:r>
              <a:rPr sz="1900" b="0" i="0">
                <a:solidFill>
                  <a:srgbClr val="1A1A1A"/>
                </a:solidFill>
                <a:latin typeface="Times New Roman"/>
              </a:rPr>
              <a:t>In today's healthcare system, the need for nurses is steadily increasing at both national and international levels. Nurses are indispensable members of the healthcare team in protecting and promoting the health of individuals, families and communities, and in restoring health in times of illness.</a:t>
            </a:r>
          </a:p>
          <a:p>
            <a:pPr algn="l">
              <a:lnSpc>
                <a:spcPct val="115000"/>
              </a:lnSpc>
              <a:spcAft>
                <a:spcPts val="1400"/>
              </a:spcAft>
            </a:pPr>
            <a:r>
              <a:rPr sz="1900" b="0" i="0">
                <a:solidFill>
                  <a:srgbClr val="1A1A1A"/>
                </a:solidFill>
                <a:latin typeface="Times New Roman"/>
              </a:rPr>
              <a:t>Our department aims to educate qualified nurses who are aware of their professional, ethical and legal responsibilities, who can think critically and solve problems, who work well in interdisciplinary teams, and who deliver high-quality, evidence-based care.</a:t>
            </a:r>
          </a:p>
          <a:p>
            <a:pPr algn="l">
              <a:lnSpc>
                <a:spcPct val="115000"/>
              </a:lnSpc>
              <a:spcAft>
                <a:spcPts val="1400"/>
              </a:spcAft>
            </a:pPr>
            <a:r>
              <a:rPr sz="1900" b="0" i="0">
                <a:solidFill>
                  <a:srgbClr val="1A1A1A"/>
                </a:solidFill>
                <a:latin typeface="Times New Roman"/>
              </a:rPr>
              <a:t>Undergraduate Nursing programs are offered at many universities in Türkiye under the Council of Higher Education (YÖK). The most up-to-date information about our program is available on YÖK Atlas:</a:t>
            </a:r>
          </a:p>
          <a:p>
            <a:pPr algn="l">
              <a:lnSpc>
                <a:spcPct val="115000"/>
              </a:lnSpc>
              <a:spcAft>
                <a:spcPts val="1400"/>
              </a:spcAft>
            </a:pPr>
            <a:r>
              <a:rPr sz="1900" b="0" i="0">
                <a:solidFill>
                  <a:srgbClr val="1F3864"/>
                </a:solidFill>
                <a:latin typeface="Times New Roman"/>
              </a:rPr>
              <a:t>➢ </a:t>
            </a:r>
            <a:r>
              <a:rPr sz="1900" b="0" i="0" u="sng">
                <a:solidFill>
                  <a:srgbClr val="2E5C9E"/>
                </a:solidFill>
                <a:latin typeface="Times New Roman"/>
                <a:hlinkClick r:id="rId3"/>
              </a:rPr>
              <a:t>yokatlas.yok.gov.tr/lisans.php?y=204713056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4</a:t>
            </a:r>
          </a:p>
        </p:txBody>
      </p:sp>
      <p:pic>
        <p:nvPicPr>
          <p:cNvPr id="6" name="Picture 5" descr="building.jpg"/>
          <p:cNvPicPr>
            <a:picLocks noChangeAspect="1"/>
          </p:cNvPicPr>
          <p:nvPr/>
        </p:nvPicPr>
        <p:blipFill>
          <a:blip r:embed="rId3"/>
          <a:stretch>
            <a:fillRect/>
          </a:stretch>
        </p:blipFill>
        <p:spPr>
          <a:xfrm>
            <a:off x="548640" y="1097280"/>
            <a:ext cx="6568039" cy="4846320"/>
          </a:xfrm>
          <a:prstGeom prst="rect">
            <a:avLst/>
          </a:prstGeom>
        </p:spPr>
      </p:pic>
      <p:sp>
        <p:nvSpPr>
          <p:cNvPr id="7" name="TextBox 6"/>
          <p:cNvSpPr txBox="1"/>
          <p:nvPr/>
        </p:nvSpPr>
        <p:spPr>
          <a:xfrm>
            <a:off x="7315200" y="1097280"/>
            <a:ext cx="4480560" cy="5120640"/>
          </a:xfrm>
          <a:prstGeom prst="rect">
            <a:avLst/>
          </a:prstGeom>
          <a:noFill/>
        </p:spPr>
        <p:txBody>
          <a:bodyPr wrap="square" lIns="45720" rIns="45720" anchor="t">
            <a:spAutoFit/>
          </a:bodyPr>
          <a:lstStyle/>
          <a:p>
            <a:pPr algn="l">
              <a:lnSpc>
                <a:spcPct val="110000"/>
              </a:lnSpc>
              <a:spcAft>
                <a:spcPts val="1200"/>
              </a:spcAft>
            </a:pPr>
            <a:r>
              <a:rPr sz="1700" b="1" i="0">
                <a:solidFill>
                  <a:srgbClr val="1F3864"/>
                </a:solidFill>
                <a:latin typeface="Times New Roman"/>
              </a:rPr>
              <a:t>Istanbul Okan University, Faculty of Health Sciences, Department of Nursing</a:t>
            </a:r>
          </a:p>
          <a:p>
            <a:pPr algn="l">
              <a:lnSpc>
                <a:spcPct val="110000"/>
              </a:lnSpc>
              <a:spcAft>
                <a:spcPts val="1200"/>
              </a:spcAft>
            </a:pPr>
            <a:r>
              <a:rPr sz="1700" b="0" i="0">
                <a:solidFill>
                  <a:srgbClr val="1A1A1A"/>
                </a:solidFill>
                <a:latin typeface="Times New Roman"/>
              </a:rPr>
              <a:t>has been providing education grounded in the scientific and ethical foundations of the nursing profession since 2009.</a:t>
            </a:r>
          </a:p>
          <a:p>
            <a:pPr algn="l">
              <a:lnSpc>
                <a:spcPct val="110000"/>
              </a:lnSpc>
              <a:spcAft>
                <a:spcPts val="1200"/>
              </a:spcAft>
            </a:pPr>
            <a:r>
              <a:rPr sz="1700" b="0" i="0">
                <a:solidFill>
                  <a:srgbClr val="1A1A1A"/>
                </a:solidFill>
                <a:latin typeface="Times New Roman"/>
              </a:rPr>
              <a:t>The program lasts 4 years (8 semesters) and consists of a total of 246 ECTS credits.</a:t>
            </a:r>
          </a:p>
          <a:p>
            <a:pPr algn="l">
              <a:lnSpc>
                <a:spcPct val="110000"/>
              </a:lnSpc>
              <a:spcAft>
                <a:spcPts val="1200"/>
              </a:spcAft>
            </a:pPr>
            <a:r>
              <a:rPr sz="1700" b="0" i="0">
                <a:solidFill>
                  <a:srgbClr val="1A1A1A"/>
                </a:solidFill>
                <a:latin typeface="Times New Roman"/>
              </a:rPr>
              <a:t>Students are admitted to our department with the </a:t>
            </a:r>
            <a:r>
              <a:rPr sz="1700" b="1" i="0">
                <a:solidFill>
                  <a:srgbClr val="1A1A1A"/>
                </a:solidFill>
                <a:latin typeface="Times New Roman"/>
              </a:rPr>
              <a:t>YKS–SAY</a:t>
            </a:r>
            <a:r>
              <a:rPr sz="1700" b="0" i="0">
                <a:solidFill>
                  <a:srgbClr val="1A1A1A"/>
                </a:solidFill>
                <a:latin typeface="Times New Roman"/>
              </a:rPr>
              <a:t> (numerical) score type.</a:t>
            </a:r>
          </a:p>
          <a:p>
            <a:pPr algn="l">
              <a:lnSpc>
                <a:spcPct val="110000"/>
              </a:lnSpc>
              <a:spcAft>
                <a:spcPts val="1200"/>
              </a:spcAft>
            </a:pPr>
            <a:r>
              <a:rPr sz="1700" b="0" i="0">
                <a:solidFill>
                  <a:srgbClr val="1A1A1A"/>
                </a:solidFill>
                <a:latin typeface="Times New Roman"/>
              </a:rPr>
              <a:t>Master's and doctoral programs in Nursing are also offered within the </a:t>
            </a:r>
            <a:r>
              <a:rPr sz="1700" b="1" i="0">
                <a:solidFill>
                  <a:srgbClr val="1A1A1A"/>
                </a:solidFill>
                <a:latin typeface="Times New Roman"/>
              </a:rPr>
              <a:t>Institute of Graduate Studies</a:t>
            </a:r>
            <a:r>
              <a:rPr sz="1700" b="0" i="0">
                <a:solidFill>
                  <a:srgbClr val="1A1A1A"/>
                </a:solidFill>
                <a:latin typeface="Times New Roman"/>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5</a:t>
            </a:r>
          </a:p>
        </p:txBody>
      </p:sp>
      <p:sp>
        <p:nvSpPr>
          <p:cNvPr id="6" name="TextBox 5"/>
          <p:cNvSpPr txBox="1"/>
          <p:nvPr/>
        </p:nvSpPr>
        <p:spPr>
          <a:xfrm>
            <a:off x="1234440" y="256032"/>
            <a:ext cx="10424160" cy="640080"/>
          </a:xfrm>
          <a:prstGeom prst="rect">
            <a:avLst/>
          </a:prstGeom>
          <a:noFill/>
        </p:spPr>
        <p:txBody>
          <a:bodyPr wrap="square" lIns="45720" rIns="45720" anchor="ctr">
            <a:spAutoFit/>
          </a:bodyPr>
          <a:lstStyle/>
          <a:p>
            <a:pPr algn="l">
              <a:lnSpc>
                <a:spcPct val="110000"/>
              </a:lnSpc>
              <a:spcAft>
                <a:spcPts val="600"/>
              </a:spcAft>
            </a:pPr>
            <a:r>
              <a:rPr sz="2800" b="1" i="0">
                <a:solidFill>
                  <a:srgbClr val="1F3864"/>
                </a:solidFill>
                <a:latin typeface="Times New Roman"/>
              </a:rPr>
              <a:t>Program Objective</a:t>
            </a:r>
          </a:p>
        </p:txBody>
      </p:sp>
      <p:sp>
        <p:nvSpPr>
          <p:cNvPr id="7" name="Rectangle 6"/>
          <p:cNvSpPr/>
          <p:nvPr/>
        </p:nvSpPr>
        <p:spPr>
          <a:xfrm>
            <a:off x="1280160" y="914400"/>
            <a:ext cx="1097280" cy="3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1280160" y="1463040"/>
            <a:ext cx="9692640" cy="3291840"/>
          </a:xfrm>
          <a:prstGeom prst="rect">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1280160" y="1463040"/>
            <a:ext cx="109728" cy="3291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645920" y="1645920"/>
            <a:ext cx="9144000" cy="3017520"/>
          </a:xfrm>
          <a:prstGeom prst="rect">
            <a:avLst/>
          </a:prstGeom>
          <a:noFill/>
        </p:spPr>
        <p:txBody>
          <a:bodyPr wrap="square" lIns="45720" rIns="45720" anchor="ctr">
            <a:spAutoFit/>
          </a:bodyPr>
          <a:lstStyle/>
          <a:p>
            <a:pPr algn="just">
              <a:lnSpc>
                <a:spcPct val="125000"/>
              </a:lnSpc>
              <a:spcAft>
                <a:spcPts val="600"/>
              </a:spcAft>
            </a:pPr>
            <a:r>
              <a:rPr sz="2100" b="0" i="0">
                <a:solidFill>
                  <a:srgbClr val="1A1A1A"/>
                </a:solidFill>
                <a:latin typeface="Times New Roman"/>
              </a:rPr>
              <a:t>To educate nurses who plan, organize, implement and evaluate nursing services aimed at protecting and promoting the health of individuals, families and communities and restoring health in illness; who train those who will deliver these services; who can serve as researchers, counselors and managers; and who can work in interdisciplinary teams.</a:t>
            </a:r>
          </a:p>
        </p:txBody>
      </p:sp>
      <p:sp>
        <p:nvSpPr>
          <p:cNvPr id="11" name="TextBox 10"/>
          <p:cNvSpPr txBox="1"/>
          <p:nvPr/>
        </p:nvSpPr>
        <p:spPr>
          <a:xfrm>
            <a:off x="1280160" y="5029200"/>
            <a:ext cx="9692640" cy="1097280"/>
          </a:xfrm>
          <a:prstGeom prst="rect">
            <a:avLst/>
          </a:prstGeom>
          <a:noFill/>
        </p:spPr>
        <p:txBody>
          <a:bodyPr wrap="square" lIns="45720" rIns="45720" anchor="t">
            <a:spAutoFit/>
          </a:bodyPr>
          <a:lstStyle/>
          <a:p>
            <a:pPr algn="l">
              <a:lnSpc>
                <a:spcPct val="110000"/>
              </a:lnSpc>
              <a:spcAft>
                <a:spcPts val="600"/>
              </a:spcAft>
            </a:pPr>
            <a:r>
              <a:rPr sz="1700" b="0" i="0">
                <a:solidFill>
                  <a:srgbClr val="595959"/>
                </a:solidFill>
                <a:latin typeface="Times New Roman"/>
              </a:rPr>
              <a:t>Our education follows a holistic approach through theory, skills laboratory practice, clinical practice and internships.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6</a:t>
            </a:r>
          </a:p>
        </p:txBody>
      </p:sp>
      <p:sp>
        <p:nvSpPr>
          <p:cNvPr id="6" name="TextBox 5"/>
          <p:cNvSpPr txBox="1"/>
          <p:nvPr/>
        </p:nvSpPr>
        <p:spPr>
          <a:xfrm>
            <a:off x="1234440" y="256032"/>
            <a:ext cx="10424160" cy="640080"/>
          </a:xfrm>
          <a:prstGeom prst="rect">
            <a:avLst/>
          </a:prstGeom>
          <a:noFill/>
        </p:spPr>
        <p:txBody>
          <a:bodyPr wrap="square" lIns="45720" rIns="45720" anchor="ctr">
            <a:spAutoFit/>
          </a:bodyPr>
          <a:lstStyle/>
          <a:p>
            <a:pPr algn="l">
              <a:lnSpc>
                <a:spcPct val="110000"/>
              </a:lnSpc>
              <a:spcAft>
                <a:spcPts val="600"/>
              </a:spcAft>
            </a:pPr>
            <a:r>
              <a:rPr sz="2800" b="1" i="0">
                <a:solidFill>
                  <a:srgbClr val="1F3864"/>
                </a:solidFill>
                <a:latin typeface="Times New Roman"/>
              </a:rPr>
              <a:t>Program Outcomes</a:t>
            </a:r>
          </a:p>
        </p:txBody>
      </p:sp>
      <p:sp>
        <p:nvSpPr>
          <p:cNvPr id="7" name="Rectangle 6"/>
          <p:cNvSpPr/>
          <p:nvPr/>
        </p:nvSpPr>
        <p:spPr>
          <a:xfrm>
            <a:off x="1280160" y="914400"/>
            <a:ext cx="1097280" cy="3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234440" y="1005840"/>
            <a:ext cx="10424160" cy="457200"/>
          </a:xfrm>
          <a:prstGeom prst="rect">
            <a:avLst/>
          </a:prstGeom>
          <a:noFill/>
        </p:spPr>
        <p:txBody>
          <a:bodyPr wrap="square" lIns="45720" rIns="45720" anchor="t">
            <a:spAutoFit/>
          </a:bodyPr>
          <a:lstStyle/>
          <a:p>
            <a:pPr algn="l">
              <a:lnSpc>
                <a:spcPct val="110000"/>
              </a:lnSpc>
              <a:spcAft>
                <a:spcPts val="600"/>
              </a:spcAft>
            </a:pPr>
            <a:r>
              <a:rPr sz="1500" b="0" i="0">
                <a:solidFill>
                  <a:srgbClr val="595959"/>
                </a:solidFill>
                <a:latin typeface="Times New Roman"/>
              </a:rPr>
              <a:t>Our graduates…</a:t>
            </a:r>
          </a:p>
        </p:txBody>
      </p:sp>
      <p:sp>
        <p:nvSpPr>
          <p:cNvPr id="9" name="Oval 8"/>
          <p:cNvSpPr/>
          <p:nvPr/>
        </p:nvSpPr>
        <p:spPr>
          <a:xfrm>
            <a:off x="1280160" y="1554480"/>
            <a:ext cx="502920" cy="502920"/>
          </a:xfrm>
          <a:prstGeom prst="ellipse">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1500" b="1" i="0">
                <a:solidFill>
                  <a:srgbClr val="FFFFFF"/>
                </a:solidFill>
                <a:latin typeface="Times New Roman"/>
              </a:rPr>
              <a:t>1</a:t>
            </a:r>
          </a:p>
        </p:txBody>
      </p:sp>
      <p:sp>
        <p:nvSpPr>
          <p:cNvPr id="10" name="TextBox 9"/>
          <p:cNvSpPr txBox="1"/>
          <p:nvPr/>
        </p:nvSpPr>
        <p:spPr>
          <a:xfrm>
            <a:off x="1920240" y="1508760"/>
            <a:ext cx="4297680" cy="868680"/>
          </a:xfrm>
          <a:prstGeom prst="rect">
            <a:avLst/>
          </a:prstGeom>
          <a:noFill/>
        </p:spPr>
        <p:txBody>
          <a:bodyPr wrap="square" lIns="45720" rIns="45720" anchor="ctr">
            <a:spAutoFit/>
          </a:bodyPr>
          <a:lstStyle/>
          <a:p>
            <a:pPr algn="l">
              <a:lnSpc>
                <a:spcPct val="110000"/>
              </a:lnSpc>
              <a:spcAft>
                <a:spcPts val="0"/>
              </a:spcAft>
            </a:pPr>
            <a:r>
              <a:rPr sz="1450" b="0" i="0">
                <a:solidFill>
                  <a:srgbClr val="1A1A1A"/>
                </a:solidFill>
                <a:latin typeface="Times New Roman"/>
              </a:rPr>
              <a:t>Plan, implement and evaluate nursing care in accordance with ethical principles and legal regulations.</a:t>
            </a:r>
          </a:p>
        </p:txBody>
      </p:sp>
      <p:sp>
        <p:nvSpPr>
          <p:cNvPr id="11" name="Oval 10"/>
          <p:cNvSpPr/>
          <p:nvPr/>
        </p:nvSpPr>
        <p:spPr>
          <a:xfrm>
            <a:off x="1280160" y="2496312"/>
            <a:ext cx="502920" cy="502920"/>
          </a:xfrm>
          <a:prstGeom prst="ellipse">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1500" b="1" i="0">
                <a:solidFill>
                  <a:srgbClr val="FFFFFF"/>
                </a:solidFill>
                <a:latin typeface="Times New Roman"/>
              </a:rPr>
              <a:t>2</a:t>
            </a:r>
          </a:p>
        </p:txBody>
      </p:sp>
      <p:sp>
        <p:nvSpPr>
          <p:cNvPr id="12" name="TextBox 11"/>
          <p:cNvSpPr txBox="1"/>
          <p:nvPr/>
        </p:nvSpPr>
        <p:spPr>
          <a:xfrm>
            <a:off x="1920240" y="2450592"/>
            <a:ext cx="4297680" cy="868680"/>
          </a:xfrm>
          <a:prstGeom prst="rect">
            <a:avLst/>
          </a:prstGeom>
          <a:noFill/>
        </p:spPr>
        <p:txBody>
          <a:bodyPr wrap="square" lIns="45720" rIns="45720" anchor="ctr">
            <a:spAutoFit/>
          </a:bodyPr>
          <a:lstStyle/>
          <a:p>
            <a:pPr algn="l">
              <a:lnSpc>
                <a:spcPct val="110000"/>
              </a:lnSpc>
              <a:spcAft>
                <a:spcPts val="0"/>
              </a:spcAft>
            </a:pPr>
            <a:r>
              <a:rPr sz="1450" b="0" i="0">
                <a:solidFill>
                  <a:srgbClr val="1A1A1A"/>
                </a:solidFill>
                <a:latin typeface="Times New Roman"/>
              </a:rPr>
              <a:t>Analyze theoretical knowledge in clinical practice and translate it into appropriate nursing interventions.</a:t>
            </a:r>
          </a:p>
        </p:txBody>
      </p:sp>
      <p:sp>
        <p:nvSpPr>
          <p:cNvPr id="13" name="Oval 12"/>
          <p:cNvSpPr/>
          <p:nvPr/>
        </p:nvSpPr>
        <p:spPr>
          <a:xfrm>
            <a:off x="1280160" y="3438144"/>
            <a:ext cx="502920" cy="502920"/>
          </a:xfrm>
          <a:prstGeom prst="ellipse">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1500" b="1" i="0">
                <a:solidFill>
                  <a:srgbClr val="FFFFFF"/>
                </a:solidFill>
                <a:latin typeface="Times New Roman"/>
              </a:rPr>
              <a:t>3</a:t>
            </a:r>
          </a:p>
        </p:txBody>
      </p:sp>
      <p:sp>
        <p:nvSpPr>
          <p:cNvPr id="14" name="TextBox 13"/>
          <p:cNvSpPr txBox="1"/>
          <p:nvPr/>
        </p:nvSpPr>
        <p:spPr>
          <a:xfrm>
            <a:off x="1920240" y="3392424"/>
            <a:ext cx="4297680" cy="868680"/>
          </a:xfrm>
          <a:prstGeom prst="rect">
            <a:avLst/>
          </a:prstGeom>
          <a:noFill/>
        </p:spPr>
        <p:txBody>
          <a:bodyPr wrap="square" lIns="45720" rIns="45720" anchor="ctr">
            <a:spAutoFit/>
          </a:bodyPr>
          <a:lstStyle/>
          <a:p>
            <a:pPr algn="l">
              <a:lnSpc>
                <a:spcPct val="110000"/>
              </a:lnSpc>
              <a:spcAft>
                <a:spcPts val="0"/>
              </a:spcAft>
            </a:pPr>
            <a:r>
              <a:rPr sz="1450" b="0" i="0">
                <a:solidFill>
                  <a:srgbClr val="1A1A1A"/>
                </a:solidFill>
                <a:latin typeface="Times New Roman"/>
              </a:rPr>
              <a:t>Perform core nursing psychomotor skills correctly and safely in clinical settings.</a:t>
            </a:r>
          </a:p>
        </p:txBody>
      </p:sp>
      <p:sp>
        <p:nvSpPr>
          <p:cNvPr id="15" name="Oval 14"/>
          <p:cNvSpPr/>
          <p:nvPr/>
        </p:nvSpPr>
        <p:spPr>
          <a:xfrm>
            <a:off x="1280160" y="4379976"/>
            <a:ext cx="502920" cy="502920"/>
          </a:xfrm>
          <a:prstGeom prst="ellipse">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1500" b="1" i="0">
                <a:solidFill>
                  <a:srgbClr val="FFFFFF"/>
                </a:solidFill>
                <a:latin typeface="Times New Roman"/>
              </a:rPr>
              <a:t>4</a:t>
            </a:r>
          </a:p>
        </p:txBody>
      </p:sp>
      <p:sp>
        <p:nvSpPr>
          <p:cNvPr id="16" name="TextBox 15"/>
          <p:cNvSpPr txBox="1"/>
          <p:nvPr/>
        </p:nvSpPr>
        <p:spPr>
          <a:xfrm>
            <a:off x="1920240" y="4334256"/>
            <a:ext cx="4297680" cy="868680"/>
          </a:xfrm>
          <a:prstGeom prst="rect">
            <a:avLst/>
          </a:prstGeom>
          <a:noFill/>
        </p:spPr>
        <p:txBody>
          <a:bodyPr wrap="square" lIns="45720" rIns="45720" anchor="ctr">
            <a:spAutoFit/>
          </a:bodyPr>
          <a:lstStyle/>
          <a:p>
            <a:pPr algn="l">
              <a:lnSpc>
                <a:spcPct val="110000"/>
              </a:lnSpc>
              <a:spcAft>
                <a:spcPts val="0"/>
              </a:spcAft>
            </a:pPr>
            <a:r>
              <a:rPr sz="1450" b="0" i="0">
                <a:solidFill>
                  <a:srgbClr val="1A1A1A"/>
                </a:solidFill>
                <a:latin typeface="Times New Roman"/>
              </a:rPr>
              <a:t>Communicate effectively, verbally and in writing, with individuals, families, team members and other stakeholders.</a:t>
            </a:r>
          </a:p>
        </p:txBody>
      </p:sp>
      <p:sp>
        <p:nvSpPr>
          <p:cNvPr id="17" name="Oval 16"/>
          <p:cNvSpPr/>
          <p:nvPr/>
        </p:nvSpPr>
        <p:spPr>
          <a:xfrm>
            <a:off x="1280160" y="5321808"/>
            <a:ext cx="502920" cy="502920"/>
          </a:xfrm>
          <a:prstGeom prst="ellipse">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1500" b="1" i="0">
                <a:solidFill>
                  <a:srgbClr val="FFFFFF"/>
                </a:solidFill>
                <a:latin typeface="Times New Roman"/>
              </a:rPr>
              <a:t>5</a:t>
            </a:r>
          </a:p>
        </p:txBody>
      </p:sp>
      <p:sp>
        <p:nvSpPr>
          <p:cNvPr id="18" name="TextBox 17"/>
          <p:cNvSpPr txBox="1"/>
          <p:nvPr/>
        </p:nvSpPr>
        <p:spPr>
          <a:xfrm>
            <a:off x="1920240" y="5276088"/>
            <a:ext cx="4297680" cy="868680"/>
          </a:xfrm>
          <a:prstGeom prst="rect">
            <a:avLst/>
          </a:prstGeom>
          <a:noFill/>
        </p:spPr>
        <p:txBody>
          <a:bodyPr wrap="square" lIns="45720" rIns="45720" anchor="ctr">
            <a:spAutoFit/>
          </a:bodyPr>
          <a:lstStyle/>
          <a:p>
            <a:pPr algn="l">
              <a:lnSpc>
                <a:spcPct val="110000"/>
              </a:lnSpc>
              <a:spcAft>
                <a:spcPts val="0"/>
              </a:spcAft>
            </a:pPr>
            <a:r>
              <a:rPr sz="1450" b="0" i="0">
                <a:solidFill>
                  <a:srgbClr val="1A1A1A"/>
                </a:solidFill>
                <a:latin typeface="Times New Roman"/>
              </a:rPr>
              <a:t>Assess the health needs of individuals, families and communities and fulfil the appropriate nursing roles and functions.</a:t>
            </a:r>
          </a:p>
        </p:txBody>
      </p:sp>
      <p:sp>
        <p:nvSpPr>
          <p:cNvPr id="19" name="Oval 18"/>
          <p:cNvSpPr/>
          <p:nvPr/>
        </p:nvSpPr>
        <p:spPr>
          <a:xfrm>
            <a:off x="6355079" y="1554480"/>
            <a:ext cx="502920" cy="502920"/>
          </a:xfrm>
          <a:prstGeom prst="ellipse">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1500" b="1" i="0">
                <a:solidFill>
                  <a:srgbClr val="FFFFFF"/>
                </a:solidFill>
                <a:latin typeface="Times New Roman"/>
              </a:rPr>
              <a:t>6</a:t>
            </a:r>
          </a:p>
        </p:txBody>
      </p:sp>
      <p:sp>
        <p:nvSpPr>
          <p:cNvPr id="20" name="TextBox 19"/>
          <p:cNvSpPr txBox="1"/>
          <p:nvPr/>
        </p:nvSpPr>
        <p:spPr>
          <a:xfrm>
            <a:off x="6995159" y="1508760"/>
            <a:ext cx="4297680" cy="868680"/>
          </a:xfrm>
          <a:prstGeom prst="rect">
            <a:avLst/>
          </a:prstGeom>
          <a:noFill/>
        </p:spPr>
        <p:txBody>
          <a:bodyPr wrap="square" lIns="45720" rIns="45720" anchor="ctr">
            <a:spAutoFit/>
          </a:bodyPr>
          <a:lstStyle/>
          <a:p>
            <a:pPr algn="l">
              <a:lnSpc>
                <a:spcPct val="110000"/>
              </a:lnSpc>
              <a:spcAft>
                <a:spcPts val="0"/>
              </a:spcAft>
            </a:pPr>
            <a:r>
              <a:rPr sz="1450" b="0" i="0">
                <a:solidFill>
                  <a:srgbClr val="1A1A1A"/>
                </a:solidFill>
                <a:latin typeface="Times New Roman"/>
              </a:rPr>
              <a:t>Contribute to the development of health policies by sharing their views.</a:t>
            </a:r>
          </a:p>
        </p:txBody>
      </p:sp>
      <p:sp>
        <p:nvSpPr>
          <p:cNvPr id="21" name="Oval 20"/>
          <p:cNvSpPr/>
          <p:nvPr/>
        </p:nvSpPr>
        <p:spPr>
          <a:xfrm>
            <a:off x="6355079" y="2496312"/>
            <a:ext cx="502920" cy="502920"/>
          </a:xfrm>
          <a:prstGeom prst="ellipse">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1500" b="1" i="0">
                <a:solidFill>
                  <a:srgbClr val="FFFFFF"/>
                </a:solidFill>
                <a:latin typeface="Times New Roman"/>
              </a:rPr>
              <a:t>7</a:t>
            </a:r>
          </a:p>
        </p:txBody>
      </p:sp>
      <p:sp>
        <p:nvSpPr>
          <p:cNvPr id="22" name="TextBox 21"/>
          <p:cNvSpPr txBox="1"/>
          <p:nvPr/>
        </p:nvSpPr>
        <p:spPr>
          <a:xfrm>
            <a:off x="6995159" y="2450592"/>
            <a:ext cx="4297680" cy="868680"/>
          </a:xfrm>
          <a:prstGeom prst="rect">
            <a:avLst/>
          </a:prstGeom>
          <a:noFill/>
        </p:spPr>
        <p:txBody>
          <a:bodyPr wrap="square" lIns="45720" rIns="45720" anchor="ctr">
            <a:spAutoFit/>
          </a:bodyPr>
          <a:lstStyle/>
          <a:p>
            <a:pPr algn="l">
              <a:lnSpc>
                <a:spcPct val="110000"/>
              </a:lnSpc>
              <a:spcAft>
                <a:spcPts val="0"/>
              </a:spcAft>
            </a:pPr>
            <a:r>
              <a:rPr sz="1450" b="0" i="0">
                <a:solidFill>
                  <a:srgbClr val="1A1A1A"/>
                </a:solidFill>
                <a:latin typeface="Times New Roman"/>
              </a:rPr>
              <a:t>Take an active role and responsibility in nursing practice, both individually and as team members.</a:t>
            </a:r>
          </a:p>
        </p:txBody>
      </p:sp>
      <p:sp>
        <p:nvSpPr>
          <p:cNvPr id="23" name="Oval 22"/>
          <p:cNvSpPr/>
          <p:nvPr/>
        </p:nvSpPr>
        <p:spPr>
          <a:xfrm>
            <a:off x="6355079" y="3438144"/>
            <a:ext cx="502920" cy="502920"/>
          </a:xfrm>
          <a:prstGeom prst="ellipse">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1500" b="1" i="0">
                <a:solidFill>
                  <a:srgbClr val="FFFFFF"/>
                </a:solidFill>
                <a:latin typeface="Times New Roman"/>
              </a:rPr>
              <a:t>8</a:t>
            </a:r>
          </a:p>
        </p:txBody>
      </p:sp>
      <p:sp>
        <p:nvSpPr>
          <p:cNvPr id="24" name="TextBox 23"/>
          <p:cNvSpPr txBox="1"/>
          <p:nvPr/>
        </p:nvSpPr>
        <p:spPr>
          <a:xfrm>
            <a:off x="6995159" y="3392424"/>
            <a:ext cx="4297680" cy="868680"/>
          </a:xfrm>
          <a:prstGeom prst="rect">
            <a:avLst/>
          </a:prstGeom>
          <a:noFill/>
        </p:spPr>
        <p:txBody>
          <a:bodyPr wrap="square" lIns="45720" rIns="45720" anchor="ctr">
            <a:spAutoFit/>
          </a:bodyPr>
          <a:lstStyle/>
          <a:p>
            <a:pPr algn="l">
              <a:lnSpc>
                <a:spcPct val="110000"/>
              </a:lnSpc>
              <a:spcAft>
                <a:spcPts val="0"/>
              </a:spcAft>
            </a:pPr>
            <a:r>
              <a:rPr sz="1450" b="0" i="0">
                <a:solidFill>
                  <a:srgbClr val="1A1A1A"/>
                </a:solidFill>
                <a:latin typeface="Times New Roman"/>
              </a:rPr>
              <a:t>Use appropriate health informatics systems effectively in the care process.</a:t>
            </a:r>
          </a:p>
        </p:txBody>
      </p:sp>
      <p:sp>
        <p:nvSpPr>
          <p:cNvPr id="25" name="Oval 24"/>
          <p:cNvSpPr/>
          <p:nvPr/>
        </p:nvSpPr>
        <p:spPr>
          <a:xfrm>
            <a:off x="6355079" y="4379976"/>
            <a:ext cx="502920" cy="502920"/>
          </a:xfrm>
          <a:prstGeom prst="ellipse">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1500" b="1" i="0">
                <a:solidFill>
                  <a:srgbClr val="FFFFFF"/>
                </a:solidFill>
                <a:latin typeface="Times New Roman"/>
              </a:rPr>
              <a:t>9</a:t>
            </a:r>
          </a:p>
        </p:txBody>
      </p:sp>
      <p:sp>
        <p:nvSpPr>
          <p:cNvPr id="26" name="TextBox 25"/>
          <p:cNvSpPr txBox="1"/>
          <p:nvPr/>
        </p:nvSpPr>
        <p:spPr>
          <a:xfrm>
            <a:off x="6995159" y="4334256"/>
            <a:ext cx="4297680" cy="868680"/>
          </a:xfrm>
          <a:prstGeom prst="rect">
            <a:avLst/>
          </a:prstGeom>
          <a:noFill/>
        </p:spPr>
        <p:txBody>
          <a:bodyPr wrap="square" lIns="45720" rIns="45720" anchor="ctr">
            <a:spAutoFit/>
          </a:bodyPr>
          <a:lstStyle/>
          <a:p>
            <a:pPr algn="l">
              <a:lnSpc>
                <a:spcPct val="110000"/>
              </a:lnSpc>
              <a:spcAft>
                <a:spcPts val="0"/>
              </a:spcAft>
            </a:pPr>
            <a:r>
              <a:rPr sz="1450" b="0" i="0">
                <a:solidFill>
                  <a:srgbClr val="1A1A1A"/>
                </a:solidFill>
                <a:latin typeface="Times New Roman"/>
              </a:rPr>
              <a:t>Explain the current social and cultural knowledge required for contemporary nursing practice.</a:t>
            </a:r>
          </a:p>
        </p:txBody>
      </p:sp>
      <p:sp>
        <p:nvSpPr>
          <p:cNvPr id="27" name="Oval 26"/>
          <p:cNvSpPr/>
          <p:nvPr/>
        </p:nvSpPr>
        <p:spPr>
          <a:xfrm>
            <a:off x="6355079" y="5321808"/>
            <a:ext cx="502920" cy="502920"/>
          </a:xfrm>
          <a:prstGeom prst="ellipse">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1500" b="1" i="0">
                <a:solidFill>
                  <a:srgbClr val="FFFFFF"/>
                </a:solidFill>
                <a:latin typeface="Times New Roman"/>
              </a:rPr>
              <a:t>10</a:t>
            </a:r>
          </a:p>
        </p:txBody>
      </p:sp>
      <p:sp>
        <p:nvSpPr>
          <p:cNvPr id="28" name="TextBox 27"/>
          <p:cNvSpPr txBox="1"/>
          <p:nvPr/>
        </p:nvSpPr>
        <p:spPr>
          <a:xfrm>
            <a:off x="6995159" y="5276088"/>
            <a:ext cx="4297680" cy="868680"/>
          </a:xfrm>
          <a:prstGeom prst="rect">
            <a:avLst/>
          </a:prstGeom>
          <a:noFill/>
        </p:spPr>
        <p:txBody>
          <a:bodyPr wrap="square" lIns="45720" rIns="45720" anchor="ctr">
            <a:spAutoFit/>
          </a:bodyPr>
          <a:lstStyle/>
          <a:p>
            <a:pPr algn="l">
              <a:lnSpc>
                <a:spcPct val="110000"/>
              </a:lnSpc>
              <a:spcAft>
                <a:spcPts val="0"/>
              </a:spcAft>
            </a:pPr>
            <a:r>
              <a:rPr sz="1450" b="0" i="0">
                <a:solidFill>
                  <a:srgbClr val="1A1A1A"/>
                </a:solidFill>
                <a:latin typeface="Times New Roman"/>
              </a:rPr>
              <a:t>Take part in community-based projects and activities in collaboration with other disciplines.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7</a:t>
            </a:r>
          </a:p>
        </p:txBody>
      </p:sp>
      <p:sp>
        <p:nvSpPr>
          <p:cNvPr id="6" name="TextBox 5"/>
          <p:cNvSpPr txBox="1"/>
          <p:nvPr/>
        </p:nvSpPr>
        <p:spPr>
          <a:xfrm>
            <a:off x="1234440" y="256032"/>
            <a:ext cx="10424160" cy="640080"/>
          </a:xfrm>
          <a:prstGeom prst="rect">
            <a:avLst/>
          </a:prstGeom>
          <a:noFill/>
        </p:spPr>
        <p:txBody>
          <a:bodyPr wrap="square" lIns="45720" rIns="45720" anchor="ctr">
            <a:spAutoFit/>
          </a:bodyPr>
          <a:lstStyle/>
          <a:p>
            <a:pPr algn="l">
              <a:lnSpc>
                <a:spcPct val="110000"/>
              </a:lnSpc>
              <a:spcAft>
                <a:spcPts val="600"/>
              </a:spcAft>
            </a:pPr>
            <a:r>
              <a:rPr sz="2800" b="1" i="0">
                <a:solidFill>
                  <a:srgbClr val="1F3864"/>
                </a:solidFill>
                <a:latin typeface="Times New Roman"/>
              </a:rPr>
              <a:t>A nurse</a:t>
            </a:r>
          </a:p>
        </p:txBody>
      </p:sp>
      <p:sp>
        <p:nvSpPr>
          <p:cNvPr id="7" name="Rectangle 6"/>
          <p:cNvSpPr/>
          <p:nvPr/>
        </p:nvSpPr>
        <p:spPr>
          <a:xfrm>
            <a:off x="1280160" y="914400"/>
            <a:ext cx="1097280" cy="3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280160" y="1280160"/>
            <a:ext cx="9875520" cy="2103120"/>
          </a:xfrm>
          <a:prstGeom prst="rect">
            <a:avLst/>
          </a:prstGeom>
          <a:noFill/>
        </p:spPr>
        <p:txBody>
          <a:bodyPr wrap="square" lIns="45720" rIns="45720" anchor="t">
            <a:spAutoFit/>
          </a:bodyPr>
          <a:lstStyle/>
          <a:p>
            <a:pPr algn="just">
              <a:lnSpc>
                <a:spcPct val="120000"/>
              </a:lnSpc>
              <a:spcAft>
                <a:spcPts val="600"/>
              </a:spcAft>
            </a:pPr>
            <a:r>
              <a:rPr sz="2000" b="0" i="0">
                <a:solidFill>
                  <a:srgbClr val="1A1A1A"/>
                </a:solidFill>
                <a:latin typeface="Times New Roman"/>
              </a:rPr>
              <a:t>is a professional who has completed undergraduate nursing education and holds a diploma; who identifies the health needs of individuals, families and communities; who plans, implements and evaluates care based on nursing diagnoses; who carries out the diagnostic and treatment procedures planned by the physician; and who provides health education and counseling.</a:t>
            </a:r>
          </a:p>
        </p:txBody>
      </p:sp>
      <p:sp>
        <p:nvSpPr>
          <p:cNvPr id="9" name="TextBox 8"/>
          <p:cNvSpPr txBox="1"/>
          <p:nvPr/>
        </p:nvSpPr>
        <p:spPr>
          <a:xfrm>
            <a:off x="1280160" y="3520440"/>
            <a:ext cx="9875520" cy="457200"/>
          </a:xfrm>
          <a:prstGeom prst="rect">
            <a:avLst/>
          </a:prstGeom>
          <a:noFill/>
        </p:spPr>
        <p:txBody>
          <a:bodyPr wrap="square" lIns="45720" rIns="45720" anchor="t">
            <a:spAutoFit/>
          </a:bodyPr>
          <a:lstStyle/>
          <a:p>
            <a:pPr algn="l">
              <a:lnSpc>
                <a:spcPct val="110000"/>
              </a:lnSpc>
              <a:spcAft>
                <a:spcPts val="600"/>
              </a:spcAft>
            </a:pPr>
            <a:r>
              <a:rPr sz="1700" b="1" i="0">
                <a:solidFill>
                  <a:srgbClr val="1F3864"/>
                </a:solidFill>
                <a:latin typeface="Times New Roman"/>
              </a:rPr>
              <a:t>The duties, authority and responsibilities of our profession are defined by the following legislation:</a:t>
            </a:r>
          </a:p>
        </p:txBody>
      </p:sp>
      <p:sp>
        <p:nvSpPr>
          <p:cNvPr id="10" name="TextBox 9"/>
          <p:cNvSpPr txBox="1"/>
          <p:nvPr/>
        </p:nvSpPr>
        <p:spPr>
          <a:xfrm>
            <a:off x="1280160" y="3977639"/>
            <a:ext cx="9875520" cy="2377440"/>
          </a:xfrm>
          <a:prstGeom prst="rect">
            <a:avLst/>
          </a:prstGeom>
          <a:noFill/>
        </p:spPr>
        <p:txBody>
          <a:bodyPr wrap="square" lIns="45720" rIns="45720" anchor="t">
            <a:spAutoFit/>
          </a:bodyPr>
          <a:lstStyle/>
          <a:p>
            <a:pPr algn="l">
              <a:lnSpc>
                <a:spcPct val="110000"/>
              </a:lnSpc>
              <a:spcAft>
                <a:spcPts val="200"/>
              </a:spcAft>
            </a:pPr>
            <a:r>
              <a:rPr sz="1500" b="1" i="0">
                <a:solidFill>
                  <a:srgbClr val="1F3864"/>
                </a:solidFill>
                <a:latin typeface="Times New Roman"/>
              </a:rPr>
              <a:t>▪ </a:t>
            </a:r>
            <a:r>
              <a:rPr sz="1500" b="1" i="0">
                <a:solidFill>
                  <a:srgbClr val="1A1A1A"/>
                </a:solidFill>
                <a:latin typeface="Times New Roman"/>
              </a:rPr>
              <a:t>Nursing Law No. 6283</a:t>
            </a:r>
          </a:p>
          <a:p>
            <a:pPr algn="l">
              <a:lnSpc>
                <a:spcPct val="110000"/>
              </a:lnSpc>
              <a:spcAft>
                <a:spcPts val="200"/>
              </a:spcAft>
            </a:pPr>
            <a:r>
              <a:rPr sz="1500" b="0" i="0">
                <a:solidFill>
                  <a:srgbClr val="1A1A1A"/>
                </a:solidFill>
                <a:latin typeface="Times New Roman"/>
              </a:rPr>
              <a:t>    </a:t>
            </a:r>
            <a:r>
              <a:rPr sz="1200" b="0" i="0" u="sng">
                <a:solidFill>
                  <a:srgbClr val="2E5C9E"/>
                </a:solidFill>
                <a:latin typeface="Times New Roman"/>
                <a:hlinkClick r:id="rId3"/>
              </a:rPr>
              <a:t>https://www.mevzuat.gov.tr/mevzuatmetin/1.3.6283.pdf</a:t>
            </a:r>
          </a:p>
          <a:p>
            <a:pPr algn="l">
              <a:lnSpc>
                <a:spcPct val="110000"/>
              </a:lnSpc>
              <a:spcAft>
                <a:spcPts val="200"/>
              </a:spcAft>
            </a:pPr>
            <a:r>
              <a:rPr sz="1500" b="1" i="0">
                <a:solidFill>
                  <a:srgbClr val="1F3864"/>
                </a:solidFill>
                <a:latin typeface="Times New Roman"/>
              </a:rPr>
              <a:t>▪ </a:t>
            </a:r>
            <a:r>
              <a:rPr sz="1500" b="1" i="0">
                <a:solidFill>
                  <a:srgbClr val="1A1A1A"/>
                </a:solidFill>
                <a:latin typeface="Times New Roman"/>
              </a:rPr>
              <a:t>Nursing Regulation (Official Gazette, 08.03.2010 / 27515)</a:t>
            </a:r>
          </a:p>
          <a:p>
            <a:pPr algn="l">
              <a:lnSpc>
                <a:spcPct val="110000"/>
              </a:lnSpc>
              <a:spcAft>
                <a:spcPts val="200"/>
              </a:spcAft>
            </a:pPr>
            <a:r>
              <a:rPr sz="1500" b="0" i="0">
                <a:solidFill>
                  <a:srgbClr val="1A1A1A"/>
                </a:solidFill>
                <a:latin typeface="Times New Roman"/>
              </a:rPr>
              <a:t>    </a:t>
            </a:r>
            <a:r>
              <a:rPr sz="1200" b="0" i="0" u="sng">
                <a:solidFill>
                  <a:srgbClr val="2E5C9E"/>
                </a:solidFill>
                <a:latin typeface="Times New Roman"/>
                <a:hlinkClick r:id="rId4"/>
              </a:rPr>
              <a:t>https://www.resmigazete.gov.tr/eskiler/2010/03/20100308-4.htm</a:t>
            </a:r>
          </a:p>
          <a:p>
            <a:pPr algn="l">
              <a:lnSpc>
                <a:spcPct val="110000"/>
              </a:lnSpc>
              <a:spcAft>
                <a:spcPts val="200"/>
              </a:spcAft>
            </a:pPr>
            <a:r>
              <a:rPr sz="1500" b="1" i="0">
                <a:solidFill>
                  <a:srgbClr val="1F3864"/>
                </a:solidFill>
                <a:latin typeface="Times New Roman"/>
              </a:rPr>
              <a:t>▪ </a:t>
            </a:r>
            <a:r>
              <a:rPr sz="1500" b="1" i="0">
                <a:solidFill>
                  <a:srgbClr val="1A1A1A"/>
                </a:solidFill>
                <a:latin typeface="Times New Roman"/>
              </a:rPr>
              <a:t>Regulation on the Job and Duty Descriptions of Health Professionals and Other Professionals Working in Health Services (Official Gazette, 22.05.2014 / 29007)</a:t>
            </a:r>
          </a:p>
          <a:p>
            <a:pPr algn="l">
              <a:lnSpc>
                <a:spcPct val="110000"/>
              </a:lnSpc>
              <a:spcAft>
                <a:spcPts val="200"/>
              </a:spcAft>
            </a:pPr>
            <a:r>
              <a:rPr sz="1500" b="0" i="0">
                <a:solidFill>
                  <a:srgbClr val="1A1A1A"/>
                </a:solidFill>
                <a:latin typeface="Times New Roman"/>
              </a:rPr>
              <a:t>    </a:t>
            </a:r>
            <a:r>
              <a:rPr sz="1200" b="0" i="0" u="sng">
                <a:solidFill>
                  <a:srgbClr val="2E5C9E"/>
                </a:solidFill>
                <a:latin typeface="Times New Roman"/>
                <a:hlinkClick r:id="rId5"/>
              </a:rPr>
              <a:t>https://www.resmigazete.gov.tr/eskiler/2014/05/20140522-14.htm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8</a:t>
            </a:r>
          </a:p>
        </p:txBody>
      </p:sp>
      <p:sp>
        <p:nvSpPr>
          <p:cNvPr id="6" name="TextBox 5"/>
          <p:cNvSpPr txBox="1"/>
          <p:nvPr/>
        </p:nvSpPr>
        <p:spPr>
          <a:xfrm>
            <a:off x="1234440" y="256032"/>
            <a:ext cx="10424160" cy="640080"/>
          </a:xfrm>
          <a:prstGeom prst="rect">
            <a:avLst/>
          </a:prstGeom>
          <a:noFill/>
        </p:spPr>
        <p:txBody>
          <a:bodyPr wrap="square" lIns="45720" rIns="45720" anchor="ctr">
            <a:spAutoFit/>
          </a:bodyPr>
          <a:lstStyle/>
          <a:p>
            <a:pPr algn="l">
              <a:lnSpc>
                <a:spcPct val="110000"/>
              </a:lnSpc>
              <a:spcAft>
                <a:spcPts val="600"/>
              </a:spcAft>
            </a:pPr>
            <a:r>
              <a:rPr sz="2800" b="1" i="0">
                <a:solidFill>
                  <a:srgbClr val="1F3864"/>
                </a:solidFill>
                <a:latin typeface="Times New Roman"/>
              </a:rPr>
              <a:t>Duties, Authority and Responsibilities of the Nurse</a:t>
            </a:r>
          </a:p>
        </p:txBody>
      </p:sp>
      <p:sp>
        <p:nvSpPr>
          <p:cNvPr id="7" name="Rectangle 6"/>
          <p:cNvSpPr/>
          <p:nvPr/>
        </p:nvSpPr>
        <p:spPr>
          <a:xfrm>
            <a:off x="1280160" y="914400"/>
            <a:ext cx="1097280" cy="3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234440" y="1005840"/>
            <a:ext cx="10424160" cy="457200"/>
          </a:xfrm>
          <a:prstGeom prst="rect">
            <a:avLst/>
          </a:prstGeom>
          <a:noFill/>
        </p:spPr>
        <p:txBody>
          <a:bodyPr wrap="square" lIns="45720" rIns="45720" anchor="t">
            <a:spAutoFit/>
          </a:bodyPr>
          <a:lstStyle/>
          <a:p>
            <a:pPr algn="l">
              <a:lnSpc>
                <a:spcPct val="110000"/>
              </a:lnSpc>
              <a:spcAft>
                <a:spcPts val="600"/>
              </a:spcAft>
            </a:pPr>
            <a:r>
              <a:rPr sz="1500" b="0" i="0">
                <a:solidFill>
                  <a:srgbClr val="595959"/>
                </a:solidFill>
                <a:latin typeface="Times New Roman"/>
              </a:rPr>
              <a:t>In summary, under the relevant legislation, the nurse:</a:t>
            </a:r>
          </a:p>
        </p:txBody>
      </p:sp>
      <p:sp>
        <p:nvSpPr>
          <p:cNvPr id="9" name="TextBox 8"/>
          <p:cNvSpPr txBox="1"/>
          <p:nvPr/>
        </p:nvSpPr>
        <p:spPr>
          <a:xfrm>
            <a:off x="1280160" y="1554480"/>
            <a:ext cx="9966960" cy="4754880"/>
          </a:xfrm>
          <a:prstGeom prst="rect">
            <a:avLst/>
          </a:prstGeom>
          <a:noFill/>
        </p:spPr>
        <p:txBody>
          <a:bodyPr wrap="square" lIns="45720" rIns="45720" anchor="t">
            <a:spAutoFit/>
          </a:bodyPr>
          <a:lstStyle/>
          <a:p>
            <a:pPr algn="l">
              <a:lnSpc>
                <a:spcPct val="110000"/>
              </a:lnSpc>
              <a:spcAft>
                <a:spcPts val="900"/>
              </a:spcAft>
            </a:pPr>
            <a:r>
              <a:rPr sz="1700" b="1" i="0">
                <a:solidFill>
                  <a:srgbClr val="1F3864"/>
                </a:solidFill>
                <a:latin typeface="Times New Roman"/>
              </a:rPr>
              <a:t>✓ </a:t>
            </a:r>
            <a:r>
              <a:rPr sz="1700" b="0" i="0">
                <a:solidFill>
                  <a:srgbClr val="1A1A1A"/>
                </a:solidFill>
                <a:latin typeface="Times New Roman"/>
              </a:rPr>
              <a:t>Identifies the health needs of individuals, families and communities through data collection and makes nursing diagnoses.</a:t>
            </a:r>
          </a:p>
          <a:p>
            <a:pPr algn="l">
              <a:lnSpc>
                <a:spcPct val="110000"/>
              </a:lnSpc>
              <a:spcAft>
                <a:spcPts val="900"/>
              </a:spcAft>
            </a:pPr>
            <a:r>
              <a:rPr sz="1700" b="1" i="0">
                <a:solidFill>
                  <a:srgbClr val="1F3864"/>
                </a:solidFill>
                <a:latin typeface="Times New Roman"/>
              </a:rPr>
              <a:t>✓ </a:t>
            </a:r>
            <a:r>
              <a:rPr sz="1700" b="0" i="0">
                <a:solidFill>
                  <a:srgbClr val="1A1A1A"/>
                </a:solidFill>
                <a:latin typeface="Times New Roman"/>
              </a:rPr>
              <a:t>Plans, implements, evaluates and documents evidence-based nursing care.</a:t>
            </a:r>
          </a:p>
          <a:p>
            <a:pPr algn="l">
              <a:lnSpc>
                <a:spcPct val="110000"/>
              </a:lnSpc>
              <a:spcAft>
                <a:spcPts val="900"/>
              </a:spcAft>
            </a:pPr>
            <a:r>
              <a:rPr sz="1700" b="1" i="0">
                <a:solidFill>
                  <a:srgbClr val="1F3864"/>
                </a:solidFill>
                <a:latin typeface="Times New Roman"/>
              </a:rPr>
              <a:t>✓ </a:t>
            </a:r>
            <a:r>
              <a:rPr sz="1700" b="0" i="0">
                <a:solidFill>
                  <a:srgbClr val="1A1A1A"/>
                </a:solidFill>
                <a:latin typeface="Times New Roman"/>
              </a:rPr>
              <a:t>Safely carries out diagnostic and treatment procedures planned by the physician.</a:t>
            </a:r>
          </a:p>
          <a:p>
            <a:pPr algn="l">
              <a:lnSpc>
                <a:spcPct val="110000"/>
              </a:lnSpc>
              <a:spcAft>
                <a:spcPts val="900"/>
              </a:spcAft>
            </a:pPr>
            <a:r>
              <a:rPr sz="1700" b="1" i="0">
                <a:solidFill>
                  <a:srgbClr val="1F3864"/>
                </a:solidFill>
                <a:latin typeface="Times New Roman"/>
              </a:rPr>
              <a:t>✓ </a:t>
            </a:r>
            <a:r>
              <a:rPr sz="1700" b="0" i="0">
                <a:solidFill>
                  <a:srgbClr val="1A1A1A"/>
                </a:solidFill>
                <a:latin typeface="Times New Roman"/>
              </a:rPr>
              <a:t>Ensures patient safety and infection control, and provides first response in emergencies.</a:t>
            </a:r>
          </a:p>
          <a:p>
            <a:pPr algn="l">
              <a:lnSpc>
                <a:spcPct val="110000"/>
              </a:lnSpc>
              <a:spcAft>
                <a:spcPts val="900"/>
              </a:spcAft>
            </a:pPr>
            <a:r>
              <a:rPr sz="1700" b="1" i="0">
                <a:solidFill>
                  <a:srgbClr val="1F3864"/>
                </a:solidFill>
                <a:latin typeface="Times New Roman"/>
              </a:rPr>
              <a:t>✓ </a:t>
            </a:r>
            <a:r>
              <a:rPr sz="1700" b="0" i="0">
                <a:solidFill>
                  <a:srgbClr val="1A1A1A"/>
                </a:solidFill>
                <a:latin typeface="Times New Roman"/>
              </a:rPr>
              <a:t>Provides health education and counseling to individuals, families and communities.</a:t>
            </a:r>
          </a:p>
          <a:p>
            <a:pPr algn="l">
              <a:lnSpc>
                <a:spcPct val="110000"/>
              </a:lnSpc>
              <a:spcAft>
                <a:spcPts val="900"/>
              </a:spcAft>
            </a:pPr>
            <a:r>
              <a:rPr sz="1700" b="1" i="0">
                <a:solidFill>
                  <a:srgbClr val="1F3864"/>
                </a:solidFill>
                <a:latin typeface="Times New Roman"/>
              </a:rPr>
              <a:t>✓ </a:t>
            </a:r>
            <a:r>
              <a:rPr sz="1700" b="0" i="0">
                <a:solidFill>
                  <a:srgbClr val="1A1A1A"/>
                </a:solidFill>
                <a:latin typeface="Times New Roman"/>
              </a:rPr>
              <a:t>Respects patient rights, privacy and professional ethics, and acts as the patient's advocate.</a:t>
            </a:r>
          </a:p>
          <a:p>
            <a:pPr algn="l">
              <a:lnSpc>
                <a:spcPct val="110000"/>
              </a:lnSpc>
              <a:spcAft>
                <a:spcPts val="900"/>
              </a:spcAft>
            </a:pPr>
            <a:r>
              <a:rPr sz="1700" b="1" i="0">
                <a:solidFill>
                  <a:srgbClr val="1F3864"/>
                </a:solidFill>
                <a:latin typeface="Times New Roman"/>
              </a:rPr>
              <a:t>✓ </a:t>
            </a:r>
            <a:r>
              <a:rPr sz="1700" b="0" i="0">
                <a:solidFill>
                  <a:srgbClr val="1A1A1A"/>
                </a:solidFill>
                <a:latin typeface="Times New Roman"/>
              </a:rPr>
              <a:t>Takes part in the management of nursing services, quality improvement and research.</a:t>
            </a:r>
          </a:p>
          <a:p>
            <a:pPr algn="l">
              <a:lnSpc>
                <a:spcPct val="110000"/>
              </a:lnSpc>
              <a:spcAft>
                <a:spcPts val="900"/>
              </a:spcAft>
            </a:pPr>
            <a:r>
              <a:rPr sz="1700" b="1" i="0">
                <a:solidFill>
                  <a:srgbClr val="1F3864"/>
                </a:solidFill>
                <a:latin typeface="Times New Roman"/>
              </a:rPr>
              <a:t>✓ </a:t>
            </a:r>
            <a:r>
              <a:rPr sz="1700" b="0" i="0">
                <a:solidFill>
                  <a:srgbClr val="1A1A1A"/>
                </a:solidFill>
                <a:latin typeface="Times New Roman"/>
              </a:rPr>
              <a:t>Collaborates with other members of the healthcare team and pursues lifelong professional development.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9</a:t>
            </a:r>
          </a:p>
        </p:txBody>
      </p:sp>
      <p:sp>
        <p:nvSpPr>
          <p:cNvPr id="6" name="TextBox 5"/>
          <p:cNvSpPr txBox="1"/>
          <p:nvPr/>
        </p:nvSpPr>
        <p:spPr>
          <a:xfrm>
            <a:off x="1234440" y="256032"/>
            <a:ext cx="10424160" cy="640080"/>
          </a:xfrm>
          <a:prstGeom prst="rect">
            <a:avLst/>
          </a:prstGeom>
          <a:noFill/>
        </p:spPr>
        <p:txBody>
          <a:bodyPr wrap="square" lIns="45720" rIns="45720" anchor="ctr">
            <a:spAutoFit/>
          </a:bodyPr>
          <a:lstStyle/>
          <a:p>
            <a:pPr algn="l">
              <a:lnSpc>
                <a:spcPct val="110000"/>
              </a:lnSpc>
              <a:spcAft>
                <a:spcPts val="600"/>
              </a:spcAft>
            </a:pPr>
            <a:r>
              <a:rPr sz="2800" b="1" i="0">
                <a:solidFill>
                  <a:srgbClr val="1F3864"/>
                </a:solidFill>
                <a:latin typeface="Times New Roman"/>
              </a:rPr>
              <a:t>Our Curriculum</a:t>
            </a:r>
          </a:p>
        </p:txBody>
      </p:sp>
      <p:sp>
        <p:nvSpPr>
          <p:cNvPr id="7" name="Rectangle 6"/>
          <p:cNvSpPr/>
          <p:nvPr/>
        </p:nvSpPr>
        <p:spPr>
          <a:xfrm>
            <a:off x="1280160" y="914400"/>
            <a:ext cx="1097280" cy="3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234440" y="1005840"/>
            <a:ext cx="10424160" cy="457200"/>
          </a:xfrm>
          <a:prstGeom prst="rect">
            <a:avLst/>
          </a:prstGeom>
          <a:noFill/>
        </p:spPr>
        <p:txBody>
          <a:bodyPr wrap="square" lIns="45720" rIns="45720" anchor="t">
            <a:spAutoFit/>
          </a:bodyPr>
          <a:lstStyle/>
          <a:p>
            <a:pPr algn="l">
              <a:lnSpc>
                <a:spcPct val="110000"/>
              </a:lnSpc>
              <a:spcAft>
                <a:spcPts val="600"/>
              </a:spcAft>
            </a:pPr>
            <a:r>
              <a:rPr sz="1500" b="0" i="0">
                <a:solidFill>
                  <a:srgbClr val="595959"/>
                </a:solidFill>
                <a:latin typeface="Times New Roman"/>
              </a:rPr>
              <a:t>4 years · 8 semesters · 159 credits · 246 ECTS</a:t>
            </a:r>
          </a:p>
        </p:txBody>
      </p:sp>
      <p:sp>
        <p:nvSpPr>
          <p:cNvPr id="9" name="Rectangle 8"/>
          <p:cNvSpPr/>
          <p:nvPr/>
        </p:nvSpPr>
        <p:spPr>
          <a:xfrm>
            <a:off x="685800" y="1828800"/>
            <a:ext cx="2011680" cy="3291840"/>
          </a:xfrm>
          <a:prstGeom prst="rect">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685800" y="1828800"/>
            <a:ext cx="2011680" cy="914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95528" y="2103120"/>
            <a:ext cx="1792224" cy="822960"/>
          </a:xfrm>
          <a:prstGeom prst="rect">
            <a:avLst/>
          </a:prstGeom>
          <a:noFill/>
        </p:spPr>
        <p:txBody>
          <a:bodyPr wrap="square" lIns="45720" rIns="45720" anchor="t">
            <a:spAutoFit/>
          </a:bodyPr>
          <a:lstStyle/>
          <a:p>
            <a:pPr algn="l">
              <a:lnSpc>
                <a:spcPct val="110000"/>
              </a:lnSpc>
              <a:spcAft>
                <a:spcPts val="600"/>
              </a:spcAft>
            </a:pPr>
            <a:r>
              <a:rPr sz="1800" b="1" i="0">
                <a:solidFill>
                  <a:srgbClr val="1F3864"/>
                </a:solidFill>
                <a:latin typeface="Times New Roman"/>
              </a:rPr>
              <a:t>Theoretical Education</a:t>
            </a:r>
          </a:p>
        </p:txBody>
      </p:sp>
      <p:sp>
        <p:nvSpPr>
          <p:cNvPr id="12" name="TextBox 11"/>
          <p:cNvSpPr txBox="1"/>
          <p:nvPr/>
        </p:nvSpPr>
        <p:spPr>
          <a:xfrm>
            <a:off x="795528" y="2971800"/>
            <a:ext cx="1792224" cy="2011680"/>
          </a:xfrm>
          <a:prstGeom prst="rect">
            <a:avLst/>
          </a:prstGeom>
          <a:noFill/>
        </p:spPr>
        <p:txBody>
          <a:bodyPr wrap="square" lIns="45720" rIns="45720" anchor="t">
            <a:spAutoFit/>
          </a:bodyPr>
          <a:lstStyle/>
          <a:p>
            <a:pPr algn="l">
              <a:lnSpc>
                <a:spcPct val="110000"/>
              </a:lnSpc>
              <a:spcAft>
                <a:spcPts val="600"/>
              </a:spcAft>
            </a:pPr>
            <a:r>
              <a:rPr sz="1500" b="0" i="0">
                <a:solidFill>
                  <a:srgbClr val="1A1A1A"/>
                </a:solidFill>
                <a:latin typeface="Times New Roman"/>
              </a:rPr>
              <a:t>Delivered face-to-face and interactively in classrooms.</a:t>
            </a:r>
          </a:p>
        </p:txBody>
      </p:sp>
      <p:sp>
        <p:nvSpPr>
          <p:cNvPr id="13" name="Rectangle 12"/>
          <p:cNvSpPr/>
          <p:nvPr/>
        </p:nvSpPr>
        <p:spPr>
          <a:xfrm>
            <a:off x="2880360" y="1828800"/>
            <a:ext cx="2011680" cy="3291840"/>
          </a:xfrm>
          <a:prstGeom prst="rect">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2880360" y="1828800"/>
            <a:ext cx="2011680" cy="914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2990088" y="2103120"/>
            <a:ext cx="1792224" cy="822960"/>
          </a:xfrm>
          <a:prstGeom prst="rect">
            <a:avLst/>
          </a:prstGeom>
          <a:noFill/>
        </p:spPr>
        <p:txBody>
          <a:bodyPr wrap="square" lIns="45720" rIns="45720" anchor="t">
            <a:spAutoFit/>
          </a:bodyPr>
          <a:lstStyle/>
          <a:p>
            <a:pPr algn="l">
              <a:lnSpc>
                <a:spcPct val="110000"/>
              </a:lnSpc>
              <a:spcAft>
                <a:spcPts val="600"/>
              </a:spcAft>
            </a:pPr>
            <a:r>
              <a:rPr sz="1800" b="1" i="0">
                <a:solidFill>
                  <a:srgbClr val="1F3864"/>
                </a:solidFill>
                <a:latin typeface="Times New Roman"/>
              </a:rPr>
              <a:t>Skills Laboratory</a:t>
            </a:r>
          </a:p>
        </p:txBody>
      </p:sp>
      <p:sp>
        <p:nvSpPr>
          <p:cNvPr id="16" name="TextBox 15"/>
          <p:cNvSpPr txBox="1"/>
          <p:nvPr/>
        </p:nvSpPr>
        <p:spPr>
          <a:xfrm>
            <a:off x="2990088" y="2971800"/>
            <a:ext cx="1792224" cy="2011680"/>
          </a:xfrm>
          <a:prstGeom prst="rect">
            <a:avLst/>
          </a:prstGeom>
          <a:noFill/>
        </p:spPr>
        <p:txBody>
          <a:bodyPr wrap="square" lIns="45720" rIns="45720" anchor="t">
            <a:spAutoFit/>
          </a:bodyPr>
          <a:lstStyle/>
          <a:p>
            <a:pPr algn="l">
              <a:lnSpc>
                <a:spcPct val="110000"/>
              </a:lnSpc>
              <a:spcAft>
                <a:spcPts val="600"/>
              </a:spcAft>
            </a:pPr>
            <a:r>
              <a:rPr sz="1500" b="0" i="0">
                <a:solidFill>
                  <a:srgbClr val="1A1A1A"/>
                </a:solidFill>
                <a:latin typeface="Times New Roman"/>
              </a:rPr>
              <a:t>Practice with manikins and scenarios in the Simulation Center Nursing Laboratory.</a:t>
            </a:r>
          </a:p>
        </p:txBody>
      </p:sp>
      <p:sp>
        <p:nvSpPr>
          <p:cNvPr id="17" name="Rectangle 16"/>
          <p:cNvSpPr/>
          <p:nvPr/>
        </p:nvSpPr>
        <p:spPr>
          <a:xfrm>
            <a:off x="5074920" y="1828800"/>
            <a:ext cx="2011680" cy="3291840"/>
          </a:xfrm>
          <a:prstGeom prst="rect">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5074920" y="1828800"/>
            <a:ext cx="2011680" cy="914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5184648" y="2103120"/>
            <a:ext cx="1792224" cy="822960"/>
          </a:xfrm>
          <a:prstGeom prst="rect">
            <a:avLst/>
          </a:prstGeom>
          <a:noFill/>
        </p:spPr>
        <p:txBody>
          <a:bodyPr wrap="square" lIns="45720" rIns="45720" anchor="t">
            <a:spAutoFit/>
          </a:bodyPr>
          <a:lstStyle/>
          <a:p>
            <a:pPr algn="l">
              <a:lnSpc>
                <a:spcPct val="110000"/>
              </a:lnSpc>
              <a:spcAft>
                <a:spcPts val="600"/>
              </a:spcAft>
            </a:pPr>
            <a:r>
              <a:rPr sz="1800" b="1" i="0">
                <a:solidFill>
                  <a:srgbClr val="1F3864"/>
                </a:solidFill>
                <a:latin typeface="Times New Roman"/>
              </a:rPr>
              <a:t>Clinical Practice</a:t>
            </a:r>
          </a:p>
        </p:txBody>
      </p:sp>
      <p:sp>
        <p:nvSpPr>
          <p:cNvPr id="20" name="TextBox 19"/>
          <p:cNvSpPr txBox="1"/>
          <p:nvPr/>
        </p:nvSpPr>
        <p:spPr>
          <a:xfrm>
            <a:off x="5184648" y="2971800"/>
            <a:ext cx="1792224" cy="2011680"/>
          </a:xfrm>
          <a:prstGeom prst="rect">
            <a:avLst/>
          </a:prstGeom>
          <a:noFill/>
        </p:spPr>
        <p:txBody>
          <a:bodyPr wrap="square" lIns="45720" rIns="45720" anchor="t">
            <a:spAutoFit/>
          </a:bodyPr>
          <a:lstStyle/>
          <a:p>
            <a:pPr algn="l">
              <a:lnSpc>
                <a:spcPct val="110000"/>
              </a:lnSpc>
              <a:spcAft>
                <a:spcPts val="600"/>
              </a:spcAft>
            </a:pPr>
            <a:r>
              <a:rPr sz="1500" b="0" i="0">
                <a:solidFill>
                  <a:srgbClr val="1A1A1A"/>
                </a:solidFill>
                <a:latin typeface="Times New Roman"/>
              </a:rPr>
              <a:t>In-semester practice in hospitals and the field for core nursing courses.</a:t>
            </a:r>
          </a:p>
        </p:txBody>
      </p:sp>
      <p:sp>
        <p:nvSpPr>
          <p:cNvPr id="21" name="Rectangle 20"/>
          <p:cNvSpPr/>
          <p:nvPr/>
        </p:nvSpPr>
        <p:spPr>
          <a:xfrm>
            <a:off x="7269479" y="1828800"/>
            <a:ext cx="2011680" cy="3291840"/>
          </a:xfrm>
          <a:prstGeom prst="rect">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7269479" y="1828800"/>
            <a:ext cx="2011680" cy="914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379207" y="2103120"/>
            <a:ext cx="1792224" cy="822960"/>
          </a:xfrm>
          <a:prstGeom prst="rect">
            <a:avLst/>
          </a:prstGeom>
          <a:noFill/>
        </p:spPr>
        <p:txBody>
          <a:bodyPr wrap="square" lIns="45720" rIns="45720" anchor="t">
            <a:spAutoFit/>
          </a:bodyPr>
          <a:lstStyle/>
          <a:p>
            <a:pPr algn="l">
              <a:lnSpc>
                <a:spcPct val="110000"/>
              </a:lnSpc>
              <a:spcAft>
                <a:spcPts val="600"/>
              </a:spcAft>
            </a:pPr>
            <a:r>
              <a:rPr sz="1800" b="1" i="0">
                <a:solidFill>
                  <a:srgbClr val="1F3864"/>
                </a:solidFill>
                <a:latin typeface="Times New Roman"/>
              </a:rPr>
              <a:t>Summer Internships</a:t>
            </a:r>
          </a:p>
        </p:txBody>
      </p:sp>
      <p:sp>
        <p:nvSpPr>
          <p:cNvPr id="24" name="TextBox 23"/>
          <p:cNvSpPr txBox="1"/>
          <p:nvPr/>
        </p:nvSpPr>
        <p:spPr>
          <a:xfrm>
            <a:off x="7379207" y="2971800"/>
            <a:ext cx="1792224" cy="2011680"/>
          </a:xfrm>
          <a:prstGeom prst="rect">
            <a:avLst/>
          </a:prstGeom>
          <a:noFill/>
        </p:spPr>
        <p:txBody>
          <a:bodyPr wrap="square" lIns="45720" rIns="45720" anchor="t">
            <a:spAutoFit/>
          </a:bodyPr>
          <a:lstStyle/>
          <a:p>
            <a:pPr algn="l">
              <a:lnSpc>
                <a:spcPct val="110000"/>
              </a:lnSpc>
              <a:spcAft>
                <a:spcPts val="600"/>
              </a:spcAft>
            </a:pPr>
            <a:r>
              <a:rPr sz="1500" b="0" i="0">
                <a:solidFill>
                  <a:srgbClr val="1A1A1A"/>
                </a:solidFill>
                <a:latin typeface="Times New Roman"/>
              </a:rPr>
              <a:t>Mandatory summer internships at the end of the 2nd, 4th and 6th semesters.</a:t>
            </a:r>
          </a:p>
        </p:txBody>
      </p:sp>
      <p:sp>
        <p:nvSpPr>
          <p:cNvPr id="25" name="Rectangle 24"/>
          <p:cNvSpPr/>
          <p:nvPr/>
        </p:nvSpPr>
        <p:spPr>
          <a:xfrm>
            <a:off x="9464040" y="1828800"/>
            <a:ext cx="2011680" cy="3291840"/>
          </a:xfrm>
          <a:prstGeom prst="rect">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9464040" y="1828800"/>
            <a:ext cx="2011680" cy="914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573768" y="2103120"/>
            <a:ext cx="1792224" cy="822960"/>
          </a:xfrm>
          <a:prstGeom prst="rect">
            <a:avLst/>
          </a:prstGeom>
          <a:noFill/>
        </p:spPr>
        <p:txBody>
          <a:bodyPr wrap="square" lIns="45720" rIns="45720" anchor="t">
            <a:spAutoFit/>
          </a:bodyPr>
          <a:lstStyle/>
          <a:p>
            <a:pPr algn="l">
              <a:lnSpc>
                <a:spcPct val="110000"/>
              </a:lnSpc>
              <a:spcAft>
                <a:spcPts val="600"/>
              </a:spcAft>
            </a:pPr>
            <a:r>
              <a:rPr sz="1800" b="1" i="0">
                <a:solidFill>
                  <a:srgbClr val="1F3864"/>
                </a:solidFill>
                <a:latin typeface="Times New Roman"/>
              </a:rPr>
              <a:t>Internship Program</a:t>
            </a:r>
          </a:p>
        </p:txBody>
      </p:sp>
      <p:sp>
        <p:nvSpPr>
          <p:cNvPr id="28" name="TextBox 27"/>
          <p:cNvSpPr txBox="1"/>
          <p:nvPr/>
        </p:nvSpPr>
        <p:spPr>
          <a:xfrm>
            <a:off x="9573768" y="2971800"/>
            <a:ext cx="1792224" cy="2011680"/>
          </a:xfrm>
          <a:prstGeom prst="rect">
            <a:avLst/>
          </a:prstGeom>
          <a:noFill/>
        </p:spPr>
        <p:txBody>
          <a:bodyPr wrap="square" lIns="45720" rIns="45720" anchor="t">
            <a:spAutoFit/>
          </a:bodyPr>
          <a:lstStyle/>
          <a:p>
            <a:pPr algn="l">
              <a:lnSpc>
                <a:spcPct val="110000"/>
              </a:lnSpc>
              <a:spcAft>
                <a:spcPts val="600"/>
              </a:spcAft>
            </a:pPr>
            <a:r>
              <a:rPr sz="1500" b="0" i="0">
                <a:solidFill>
                  <a:srgbClr val="1A1A1A"/>
                </a:solidFill>
                <a:latin typeface="Times New Roman"/>
              </a:rPr>
              <a:t>Comprehensive clinical practice in the 8th semester that prepares the transition into the profession.</a:t>
            </a:r>
          </a:p>
        </p:txBody>
      </p:sp>
      <p:sp>
        <p:nvSpPr>
          <p:cNvPr id="29" name="TextBox 28"/>
          <p:cNvSpPr txBox="1"/>
          <p:nvPr/>
        </p:nvSpPr>
        <p:spPr>
          <a:xfrm>
            <a:off x="685800" y="5394960"/>
            <a:ext cx="10789920" cy="822960"/>
          </a:xfrm>
          <a:prstGeom prst="rect">
            <a:avLst/>
          </a:prstGeom>
          <a:noFill/>
        </p:spPr>
        <p:txBody>
          <a:bodyPr wrap="square" lIns="45720" rIns="45720" anchor="t">
            <a:spAutoFit/>
          </a:bodyPr>
          <a:lstStyle/>
          <a:p>
            <a:pPr algn="l">
              <a:lnSpc>
                <a:spcPct val="110000"/>
              </a:lnSpc>
              <a:spcAft>
                <a:spcPts val="600"/>
              </a:spcAft>
            </a:pPr>
            <a:r>
              <a:rPr sz="1400" b="0" i="0">
                <a:solidFill>
                  <a:srgbClr val="595959"/>
                </a:solidFill>
                <a:latin typeface="Times New Roman"/>
              </a:rPr>
              <a:t>First-year students may not perform on patients any procedure they have not first practised on a manikin in the laboratory; laboratory work is therefore a prerequisite for clinical practice.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10</a:t>
            </a:r>
          </a:p>
        </p:txBody>
      </p:sp>
      <p:sp>
        <p:nvSpPr>
          <p:cNvPr id="6" name="TextBox 5"/>
          <p:cNvSpPr txBox="1"/>
          <p:nvPr/>
        </p:nvSpPr>
        <p:spPr>
          <a:xfrm>
            <a:off x="1234440" y="310102"/>
            <a:ext cx="10424160" cy="531940"/>
          </a:xfrm>
          <a:prstGeom prst="rect">
            <a:avLst/>
          </a:prstGeom>
          <a:noFill/>
        </p:spPr>
        <p:txBody>
          <a:bodyPr wrap="square" lIns="45720" rIns="45720" anchor="ctr">
            <a:spAutoFit/>
          </a:bodyPr>
          <a:lstStyle/>
          <a:p>
            <a:pPr algn="l">
              <a:lnSpc>
                <a:spcPct val="110000"/>
              </a:lnSpc>
              <a:spcAft>
                <a:spcPts val="600"/>
              </a:spcAft>
            </a:pPr>
            <a:r>
              <a:rPr lang="tr-TR" sz="2800" b="1" i="0" dirty="0">
                <a:solidFill>
                  <a:srgbClr val="1F3864"/>
                </a:solidFill>
                <a:latin typeface="Times New Roman"/>
              </a:rPr>
              <a:t>IN-SEMESTER CLINICAL PRACTICE</a:t>
            </a:r>
            <a:endParaRPr sz="2800" b="1" i="0" dirty="0">
              <a:solidFill>
                <a:srgbClr val="1F3864"/>
              </a:solidFill>
              <a:latin typeface="Times New Roman"/>
            </a:endParaRPr>
          </a:p>
        </p:txBody>
      </p:sp>
      <p:sp>
        <p:nvSpPr>
          <p:cNvPr id="7" name="Rectangle 6"/>
          <p:cNvSpPr/>
          <p:nvPr/>
        </p:nvSpPr>
        <p:spPr>
          <a:xfrm>
            <a:off x="1280160" y="914400"/>
            <a:ext cx="1097280" cy="3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234440" y="1005840"/>
            <a:ext cx="10424160" cy="457200"/>
          </a:xfrm>
          <a:prstGeom prst="rect">
            <a:avLst/>
          </a:prstGeom>
          <a:noFill/>
        </p:spPr>
        <p:txBody>
          <a:bodyPr wrap="square" lIns="45720" rIns="45720" anchor="t">
            <a:spAutoFit/>
          </a:bodyPr>
          <a:lstStyle/>
          <a:p>
            <a:pPr algn="l">
              <a:lnSpc>
                <a:spcPct val="110000"/>
              </a:lnSpc>
              <a:spcAft>
                <a:spcPts val="600"/>
              </a:spcAft>
            </a:pPr>
            <a:r>
              <a:rPr sz="1500" b="0" i="0">
                <a:solidFill>
                  <a:srgbClr val="595959"/>
                </a:solidFill>
                <a:latin typeface="Times New Roman"/>
              </a:rPr>
              <a:t>The current curriculum and course descriptions are available on the department website.</a:t>
            </a:r>
          </a:p>
        </p:txBody>
      </p:sp>
      <p:graphicFrame>
        <p:nvGraphicFramePr>
          <p:cNvPr id="9" name="Table 8"/>
          <p:cNvGraphicFramePr>
            <a:graphicFrameLocks noGrp="1"/>
          </p:cNvGraphicFramePr>
          <p:nvPr>
            <p:extLst>
              <p:ext uri="{D42A27DB-BD31-4B8C-83A1-F6EECF244321}">
                <p14:modId xmlns:p14="http://schemas.microsoft.com/office/powerpoint/2010/main" val="3575400102"/>
              </p:ext>
            </p:extLst>
          </p:nvPr>
        </p:nvGraphicFramePr>
        <p:xfrm>
          <a:off x="685799" y="1600200"/>
          <a:ext cx="10072697" cy="2490216"/>
        </p:xfrm>
        <a:graphic>
          <a:graphicData uri="http://schemas.openxmlformats.org/drawingml/2006/table">
            <a:tbl>
              <a:tblPr firstRow="1" bandRow="1">
                <a:tableStyleId>{5C22544A-7EE6-4342-B048-85BDC9FD1C3A}</a:tableStyleId>
              </a:tblPr>
              <a:tblGrid>
                <a:gridCol w="1233742">
                  <a:extLst>
                    <a:ext uri="{9D8B030D-6E8A-4147-A177-3AD203B41FA5}">
                      <a16:colId xmlns:a16="http://schemas.microsoft.com/office/drawing/2014/main" val="3926046035"/>
                    </a:ext>
                  </a:extLst>
                </a:gridCol>
                <a:gridCol w="2031434">
                  <a:extLst>
                    <a:ext uri="{9D8B030D-6E8A-4147-A177-3AD203B41FA5}">
                      <a16:colId xmlns:a16="http://schemas.microsoft.com/office/drawing/2014/main" val="20000"/>
                    </a:ext>
                  </a:extLst>
                </a:gridCol>
                <a:gridCol w="1761911">
                  <a:extLst>
                    <a:ext uri="{9D8B030D-6E8A-4147-A177-3AD203B41FA5}">
                      <a16:colId xmlns:a16="http://schemas.microsoft.com/office/drawing/2014/main" val="20001"/>
                    </a:ext>
                  </a:extLst>
                </a:gridCol>
                <a:gridCol w="2563272">
                  <a:extLst>
                    <a:ext uri="{9D8B030D-6E8A-4147-A177-3AD203B41FA5}">
                      <a16:colId xmlns:a16="http://schemas.microsoft.com/office/drawing/2014/main" val="20002"/>
                    </a:ext>
                  </a:extLst>
                </a:gridCol>
                <a:gridCol w="2482338">
                  <a:extLst>
                    <a:ext uri="{9D8B030D-6E8A-4147-A177-3AD203B41FA5}">
                      <a16:colId xmlns:a16="http://schemas.microsoft.com/office/drawing/2014/main" val="20003"/>
                    </a:ext>
                  </a:extLst>
                </a:gridCol>
              </a:tblGrid>
              <a:tr h="566928">
                <a:tc>
                  <a:txBody>
                    <a:bodyPr/>
                    <a:lstStyle/>
                    <a:p>
                      <a:r>
                        <a:rPr lang="tr-TR" sz="1700" b="1" i="0" dirty="0">
                          <a:solidFill>
                            <a:srgbClr val="FFFFFF"/>
                          </a:solidFill>
                          <a:latin typeface="Times New Roman"/>
                        </a:rPr>
                        <a:t>Semester</a:t>
                      </a:r>
                      <a:endParaRPr sz="1700" b="1" i="0" dirty="0">
                        <a:solidFill>
                          <a:srgbClr val="FFFFFF"/>
                        </a:solidFill>
                        <a:latin typeface="Times New Roman"/>
                      </a:endParaRPr>
                    </a:p>
                  </a:txBody>
                  <a:tcPr marL="73152" marR="73152" marT="27432" marB="27432" anchor="ctr">
                    <a:solidFill>
                      <a:srgbClr val="1F3864"/>
                    </a:solidFill>
                  </a:tcPr>
                </a:tc>
                <a:tc>
                  <a:txBody>
                    <a:bodyPr/>
                    <a:lstStyle/>
                    <a:p>
                      <a:r>
                        <a:rPr sz="1700" b="1" i="0" dirty="0">
                          <a:solidFill>
                            <a:srgbClr val="FFFFFF"/>
                          </a:solidFill>
                          <a:latin typeface="Times New Roman"/>
                        </a:rPr>
                        <a:t>1st Year</a:t>
                      </a:r>
                    </a:p>
                  </a:txBody>
                  <a:tcPr marL="73152" marR="73152" marT="27432" marB="27432" anchor="ctr">
                    <a:solidFill>
                      <a:srgbClr val="1F3864"/>
                    </a:solidFill>
                  </a:tcPr>
                </a:tc>
                <a:tc>
                  <a:txBody>
                    <a:bodyPr/>
                    <a:lstStyle/>
                    <a:p>
                      <a:r>
                        <a:rPr sz="1700" b="1" i="0">
                          <a:solidFill>
                            <a:srgbClr val="FFFFFF"/>
                          </a:solidFill>
                          <a:latin typeface="Times New Roman"/>
                        </a:rPr>
                        <a:t>2nd Year</a:t>
                      </a:r>
                    </a:p>
                  </a:txBody>
                  <a:tcPr marL="73152" marR="73152" marT="27432" marB="27432" anchor="ctr">
                    <a:solidFill>
                      <a:srgbClr val="1F3864"/>
                    </a:solidFill>
                  </a:tcPr>
                </a:tc>
                <a:tc>
                  <a:txBody>
                    <a:bodyPr/>
                    <a:lstStyle/>
                    <a:p>
                      <a:r>
                        <a:rPr sz="1700" b="1" i="0">
                          <a:solidFill>
                            <a:srgbClr val="FFFFFF"/>
                          </a:solidFill>
                          <a:latin typeface="Times New Roman"/>
                        </a:rPr>
                        <a:t>3rd Year</a:t>
                      </a:r>
                    </a:p>
                  </a:txBody>
                  <a:tcPr marL="73152" marR="73152" marT="27432" marB="27432" anchor="ctr">
                    <a:solidFill>
                      <a:srgbClr val="1F3864"/>
                    </a:solidFill>
                  </a:tcPr>
                </a:tc>
                <a:tc>
                  <a:txBody>
                    <a:bodyPr/>
                    <a:lstStyle/>
                    <a:p>
                      <a:r>
                        <a:rPr sz="1700" b="1" i="0">
                          <a:solidFill>
                            <a:srgbClr val="FFFFFF"/>
                          </a:solidFill>
                          <a:latin typeface="Times New Roman"/>
                        </a:rPr>
                        <a:t>4th Year</a:t>
                      </a:r>
                    </a:p>
                  </a:txBody>
                  <a:tcPr marL="73152" marR="73152" marT="27432" marB="27432" anchor="ctr">
                    <a:solidFill>
                      <a:srgbClr val="1F3864"/>
                    </a:solidFill>
                  </a:tcPr>
                </a:tc>
                <a:extLst>
                  <a:ext uri="{0D108BD9-81ED-4DB2-BD59-A6C34878D82A}">
                    <a16:rowId xmlns:a16="http://schemas.microsoft.com/office/drawing/2014/main" val="10000"/>
                  </a:ext>
                </a:extLst>
              </a:tr>
              <a:tr h="566928">
                <a:tc>
                  <a:txBody>
                    <a:bodyPr/>
                    <a:lstStyle/>
                    <a:p>
                      <a:r>
                        <a:rPr lang="tr-TR" sz="1700" b="0" i="0" dirty="0">
                          <a:solidFill>
                            <a:srgbClr val="1A1A1A"/>
                          </a:solidFill>
                          <a:latin typeface="Times New Roman"/>
                        </a:rPr>
                        <a:t>Fall Semester</a:t>
                      </a:r>
                      <a:endParaRPr sz="1700" b="0" i="0" dirty="0">
                        <a:solidFill>
                          <a:srgbClr val="1A1A1A"/>
                        </a:solidFill>
                        <a:latin typeface="Times New Roman"/>
                      </a:endParaRPr>
                    </a:p>
                  </a:txBody>
                  <a:tcPr marL="73152" marR="73152" marT="27432" marB="27432" anchor="ctr">
                    <a:solidFill>
                      <a:schemeClr val="accent1">
                        <a:lumMod val="20000"/>
                        <a:lumOff val="80000"/>
                      </a:schemeClr>
                    </a:solidFill>
                  </a:tcPr>
                </a:tc>
                <a:tc>
                  <a:txBody>
                    <a:bodyPr/>
                    <a:lstStyle/>
                    <a:p>
                      <a:pPr algn="l"/>
                      <a:r>
                        <a:rPr lang="tr-TR" sz="1700" b="0" i="0" dirty="0">
                          <a:solidFill>
                            <a:srgbClr val="1A1A1A"/>
                          </a:solidFill>
                          <a:latin typeface="Times New Roman"/>
                        </a:rPr>
                        <a:t>None</a:t>
                      </a:r>
                      <a:endParaRPr sz="1700" b="0" i="0" dirty="0">
                        <a:solidFill>
                          <a:srgbClr val="1A1A1A"/>
                        </a:solidFill>
                        <a:latin typeface="Times New Roman"/>
                      </a:endParaRPr>
                    </a:p>
                  </a:txBody>
                  <a:tcPr marL="73152" marR="73152" marT="27432" marB="27432" anchor="ctr">
                    <a:solidFill>
                      <a:schemeClr val="accent1">
                        <a:lumMod val="20000"/>
                        <a:lumOff val="80000"/>
                      </a:schemeClr>
                    </a:solidFill>
                  </a:tcPr>
                </a:tc>
                <a:tc>
                  <a:txBody>
                    <a:bodyPr/>
                    <a:lstStyle/>
                    <a:p>
                      <a:r>
                        <a:rPr sz="1700" b="0" i="0" dirty="0" err="1">
                          <a:solidFill>
                            <a:srgbClr val="1A1A1A"/>
                          </a:solidFill>
                          <a:latin typeface="Times New Roman"/>
                        </a:rPr>
                        <a:t>Internal Medicine Nursing</a:t>
                      </a:r>
                      <a:endParaRPr sz="1700" b="0" i="0" dirty="0">
                        <a:solidFill>
                          <a:srgbClr val="1A1A1A"/>
                        </a:solidFill>
                        <a:latin typeface="Times New Roman"/>
                      </a:endParaRPr>
                    </a:p>
                  </a:txBody>
                  <a:tcPr marL="73152" marR="73152" marT="27432" marB="27432" anchor="ctr">
                    <a:solidFill>
                      <a:schemeClr val="accent1">
                        <a:lumMod val="20000"/>
                        <a:lumOff val="80000"/>
                      </a:schemeClr>
                    </a:solidFill>
                  </a:tcPr>
                </a:tc>
                <a:tc>
                  <a:txBody>
                    <a:bodyPr/>
                    <a:lstStyle/>
                    <a:p>
                      <a:r>
                        <a:rPr sz="1700" b="0" i="0" dirty="0" err="1">
                          <a:solidFill>
                            <a:srgbClr val="1A1A1A"/>
                          </a:solidFill>
                          <a:latin typeface="Times New Roman"/>
                        </a:rPr>
                        <a:t>Obstetrics and Gynecology Nursing</a:t>
                      </a:r>
                      <a:endParaRPr sz="1700" b="0" i="0" dirty="0">
                        <a:solidFill>
                          <a:srgbClr val="1A1A1A"/>
                        </a:solidFill>
                        <a:latin typeface="Times New Roman"/>
                      </a:endParaRPr>
                    </a:p>
                  </a:txBody>
                  <a:tcPr marL="73152" marR="73152" marT="27432" marB="27432" anchor="ctr">
                    <a:solidFill>
                      <a:schemeClr val="accent1">
                        <a:lumMod val="20000"/>
                        <a:lumOff val="80000"/>
                      </a:schemeClr>
                    </a:solidFill>
                  </a:tcPr>
                </a:tc>
                <a:tc>
                  <a:txBody>
                    <a:bodyPr/>
                    <a:lstStyle/>
                    <a:p>
                      <a:r>
                        <a:rPr lang="tr-TR" sz="1700" b="0" i="0" dirty="0">
                          <a:solidFill>
                            <a:srgbClr val="1A1A1A"/>
                          </a:solidFill>
                          <a:latin typeface="Times New Roman"/>
                        </a:rPr>
                        <a:t>-</a:t>
                      </a:r>
                      <a:r>
                        <a:rPr sz="1700" b="0" i="0" dirty="0">
                          <a:solidFill>
                            <a:srgbClr val="1A1A1A"/>
                          </a:solidFill>
                          <a:latin typeface="Times New Roman"/>
                        </a:rPr>
                        <a:t>Public Health Nursing</a:t>
                      </a:r>
                      <a:endParaRPr lang="tr-TR" sz="1700" b="0" i="0" dirty="0">
                        <a:solidFill>
                          <a:srgbClr val="1A1A1A"/>
                        </a:solidFill>
                        <a:latin typeface="Times New Roman"/>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tr-TR" sz="1700" b="0" i="0" kern="1200" dirty="0">
                          <a:solidFill>
                            <a:srgbClr val="1A1A1A"/>
                          </a:solidFill>
                          <a:latin typeface="Times New Roman"/>
                          <a:ea typeface="+mn-ea"/>
                          <a:cs typeface="+mn-cs"/>
                        </a:rPr>
                        <a:t>-Nursing Services Management</a:t>
                      </a:r>
                    </a:p>
                  </a:txBody>
                  <a:tcPr marL="73152" marR="73152" marT="27432" marB="27432" anchor="ctr">
                    <a:solidFill>
                      <a:schemeClr val="accent1">
                        <a:lumMod val="20000"/>
                        <a:lumOff val="80000"/>
                      </a:schemeClr>
                    </a:solidFill>
                  </a:tcPr>
                </a:tc>
                <a:extLst>
                  <a:ext uri="{0D108BD9-81ED-4DB2-BD59-A6C34878D82A}">
                    <a16:rowId xmlns:a16="http://schemas.microsoft.com/office/drawing/2014/main" val="10001"/>
                  </a:ext>
                </a:extLst>
              </a:tr>
              <a:tr h="566928">
                <a:tc>
                  <a:txBody>
                    <a:bodyPr/>
                    <a:lstStyle/>
                    <a:p>
                      <a:pPr marL="0" algn="l" defTabSz="457200" rtl="0" eaLnBrk="1" latinLnBrk="0" hangingPunct="1"/>
                      <a:r>
                        <a:rPr lang="tr-TR" sz="1700" b="0" i="0" kern="1200" dirty="0">
                          <a:solidFill>
                            <a:srgbClr val="1A1A1A"/>
                          </a:solidFill>
                          <a:latin typeface="Times New Roman"/>
                          <a:ea typeface="+mn-ea"/>
                          <a:cs typeface="+mn-cs"/>
                        </a:rPr>
                        <a:t>Spring Semester</a:t>
                      </a:r>
                      <a:endParaRPr sz="1700" b="0" i="0" kern="1200" dirty="0">
                        <a:solidFill>
                          <a:srgbClr val="1A1A1A"/>
                        </a:solidFill>
                        <a:latin typeface="Times New Roman"/>
                        <a:ea typeface="+mn-ea"/>
                        <a:cs typeface="+mn-cs"/>
                      </a:endParaRPr>
                    </a:p>
                  </a:txBody>
                  <a:tcPr marL="73152" marR="73152" marT="27432" marB="27432" anchor="ctr">
                    <a:solidFill>
                      <a:schemeClr val="accent1">
                        <a:lumMod val="20000"/>
                        <a:lumOff val="80000"/>
                      </a:schemeClr>
                    </a:solidFill>
                  </a:tcPr>
                </a:tc>
                <a:tc>
                  <a:txBody>
                    <a:bodyPr/>
                    <a:lstStyle/>
                    <a:p>
                      <a:pPr marL="0" algn="l" defTabSz="457200" rtl="0" eaLnBrk="1" latinLnBrk="0" hangingPunct="1"/>
                      <a:r>
                        <a:rPr sz="1700" b="0" i="0" kern="1200" dirty="0" err="1">
                          <a:solidFill>
                            <a:srgbClr val="1A1A1A"/>
                          </a:solidFill>
                          <a:latin typeface="Times New Roman"/>
                          <a:ea typeface="+mn-ea"/>
                          <a:cs typeface="+mn-cs"/>
                        </a:rPr>
                        <a:t>Fundamentals of Nursing</a:t>
                      </a:r>
                      <a:endParaRPr sz="1700" b="0" i="0" kern="1200" dirty="0">
                        <a:solidFill>
                          <a:srgbClr val="1A1A1A"/>
                        </a:solidFill>
                        <a:latin typeface="Times New Roman"/>
                        <a:ea typeface="+mn-ea"/>
                        <a:cs typeface="+mn-cs"/>
                      </a:endParaRPr>
                    </a:p>
                  </a:txBody>
                  <a:tcPr marL="73152" marR="73152" marT="27432" marB="27432" anchor="ctr">
                    <a:solidFill>
                      <a:schemeClr val="accent1">
                        <a:lumMod val="20000"/>
                        <a:lumOff val="80000"/>
                      </a:schemeClr>
                    </a:solidFill>
                  </a:tcPr>
                </a:tc>
                <a:tc>
                  <a:txBody>
                    <a:bodyPr/>
                    <a:lstStyle/>
                    <a:p>
                      <a:pPr marL="0" algn="l" defTabSz="457200" rtl="0" eaLnBrk="1" latinLnBrk="0" hangingPunct="1"/>
                      <a:r>
                        <a:rPr sz="1700" b="0" i="0" kern="1200" dirty="0" err="1">
                          <a:solidFill>
                            <a:srgbClr val="1A1A1A"/>
                          </a:solidFill>
                          <a:latin typeface="Times New Roman"/>
                          <a:ea typeface="+mn-ea"/>
                          <a:cs typeface="+mn-cs"/>
                        </a:rPr>
                        <a:t>Surgical Nursing</a:t>
                      </a:r>
                      <a:endParaRPr sz="1700" b="0" i="0" kern="1200" dirty="0">
                        <a:solidFill>
                          <a:srgbClr val="1A1A1A"/>
                        </a:solidFill>
                        <a:latin typeface="Times New Roman"/>
                        <a:ea typeface="+mn-ea"/>
                        <a:cs typeface="+mn-cs"/>
                      </a:endParaRPr>
                    </a:p>
                  </a:txBody>
                  <a:tcPr marL="73152" marR="73152" marT="27432" marB="27432" anchor="ctr">
                    <a:solidFill>
                      <a:schemeClr val="accent1">
                        <a:lumMod val="20000"/>
                        <a:lumOff val="80000"/>
                      </a:schemeClr>
                    </a:solidFill>
                  </a:tcPr>
                </a:tc>
                <a:tc>
                  <a:txBody>
                    <a:bodyPr/>
                    <a:lstStyle/>
                    <a:p>
                      <a:pPr marL="0" algn="l" defTabSz="457200" rtl="0" eaLnBrk="1" latinLnBrk="0" hangingPunct="1"/>
                      <a:r>
                        <a:rPr lang="tr-TR" sz="1700" b="0" i="0" kern="1200" dirty="0">
                          <a:solidFill>
                            <a:srgbClr val="1A1A1A"/>
                          </a:solidFill>
                          <a:latin typeface="Times New Roman"/>
                          <a:ea typeface="+mn-ea"/>
                          <a:cs typeface="+mn-cs"/>
                        </a:rPr>
                        <a:t>-</a:t>
                      </a:r>
                      <a:r>
                        <a:rPr sz="1700" b="0" i="0" kern="1200" dirty="0" err="1">
                          <a:solidFill>
                            <a:srgbClr val="1A1A1A"/>
                          </a:solidFill>
                          <a:latin typeface="Times New Roman"/>
                          <a:ea typeface="+mn-ea"/>
                          <a:cs typeface="+mn-cs"/>
                        </a:rPr>
                        <a:t>Pediatric Nursing</a:t>
                      </a:r>
                      <a:endParaRPr lang="tr-TR" sz="1700" b="0" i="0" kern="1200" dirty="0">
                        <a:solidFill>
                          <a:srgbClr val="1A1A1A"/>
                        </a:solidFill>
                        <a:latin typeface="Times New Roman"/>
                        <a:ea typeface="+mn-ea"/>
                        <a:cs typeface="+mn-cs"/>
                      </a:endParaRPr>
                    </a:p>
                    <a:p>
                      <a:pPr marL="0" algn="l" defTabSz="457200" rtl="0" eaLnBrk="1" latinLnBrk="0" hangingPunct="1"/>
                      <a:r>
                        <a:rPr lang="tr-TR" sz="1700" b="0" i="0" kern="1200" dirty="0">
                          <a:solidFill>
                            <a:srgbClr val="1A1A1A"/>
                          </a:solidFill>
                          <a:latin typeface="Times New Roman"/>
                          <a:ea typeface="+mn-ea"/>
                          <a:cs typeface="+mn-cs"/>
                        </a:rPr>
                        <a:t>-Psychiatric and Mental Health Nursing</a:t>
                      </a:r>
                      <a:endParaRPr sz="1700" b="0" i="0" kern="1200" dirty="0">
                        <a:solidFill>
                          <a:srgbClr val="1A1A1A"/>
                        </a:solidFill>
                        <a:latin typeface="Times New Roman"/>
                        <a:ea typeface="+mn-ea"/>
                        <a:cs typeface="+mn-cs"/>
                      </a:endParaRPr>
                    </a:p>
                  </a:txBody>
                  <a:tcPr marL="73152" marR="73152" marT="27432" marB="27432" anchor="ctr">
                    <a:solidFill>
                      <a:schemeClr val="accent1">
                        <a:lumMod val="20000"/>
                        <a:lumOff val="80000"/>
                      </a:schemeClr>
                    </a:solidFill>
                  </a:tcPr>
                </a:tc>
                <a:tc>
                  <a:txBody>
                    <a:bodyPr/>
                    <a:lstStyle/>
                    <a:p>
                      <a:pPr marL="0" algn="l" defTabSz="457200" rtl="0" eaLnBrk="1" latinLnBrk="0" hangingPunct="1"/>
                      <a:r>
                        <a:rPr lang="tr-TR" sz="1700" b="0" i="0" kern="1200" dirty="0" err="1">
                          <a:solidFill>
                            <a:srgbClr val="1A1A1A"/>
                          </a:solidFill>
                          <a:latin typeface="Times New Roman"/>
                          <a:ea typeface="+mn-ea"/>
                          <a:cs typeface="+mn-cs"/>
                        </a:rPr>
                        <a:t>Internship</a:t>
                      </a:r>
                      <a:endParaRPr sz="1700" b="0" i="0" kern="1200" dirty="0">
                        <a:solidFill>
                          <a:srgbClr val="1A1A1A"/>
                        </a:solidFill>
                        <a:latin typeface="Times New Roman"/>
                        <a:ea typeface="+mn-ea"/>
                        <a:cs typeface="+mn-cs"/>
                      </a:endParaRPr>
                    </a:p>
                  </a:txBody>
                  <a:tcPr marL="73152" marR="73152" marT="27432" marB="27432" anchor="ctr">
                    <a:solidFill>
                      <a:schemeClr val="accent1">
                        <a:lumMod val="20000"/>
                        <a:lumOff val="80000"/>
                      </a:schemeClr>
                    </a:solidFill>
                  </a:tcPr>
                </a:tc>
                <a:extLst>
                  <a:ext uri="{0D108BD9-81ED-4DB2-BD59-A6C34878D82A}">
                    <a16:rowId xmlns:a16="http://schemas.microsoft.com/office/drawing/2014/main" val="10002"/>
                  </a:ext>
                </a:extLst>
              </a:tr>
            </a:tbl>
          </a:graphicData>
        </a:graphic>
      </p:graphicFrame>
      <p:sp>
        <p:nvSpPr>
          <p:cNvPr id="10" name="TextBox 9"/>
          <p:cNvSpPr txBox="1"/>
          <p:nvPr/>
        </p:nvSpPr>
        <p:spPr>
          <a:xfrm>
            <a:off x="685799" y="4770120"/>
            <a:ext cx="10789920" cy="548640"/>
          </a:xfrm>
          <a:prstGeom prst="rect">
            <a:avLst/>
          </a:prstGeom>
          <a:noFill/>
        </p:spPr>
        <p:txBody>
          <a:bodyPr wrap="square" lIns="45720" rIns="45720" anchor="t">
            <a:spAutoFit/>
          </a:bodyPr>
          <a:lstStyle/>
          <a:p>
            <a:pPr algn="l">
              <a:lnSpc>
                <a:spcPct val="110000"/>
              </a:lnSpc>
              <a:spcAft>
                <a:spcPts val="600"/>
              </a:spcAft>
            </a:pPr>
            <a:r>
              <a:rPr sz="1300" b="1" i="0" dirty="0">
                <a:solidFill>
                  <a:srgbClr val="1A1A1A"/>
                </a:solidFill>
                <a:latin typeface="Times New Roman"/>
              </a:rPr>
              <a:t>Curriculum: okan.edu.tr/sbf/sayfa/2574/ders-plani     Course Descriptions: okan.edu.tr/sbf/sayfa/377/ders-icerikleri</a:t>
            </a:r>
            <a:endParaRPr sz="1300" b="0" i="0" u="sng" dirty="0">
              <a:solidFill>
                <a:srgbClr val="2E5C9E"/>
              </a:solidFill>
              <a:latin typeface="Times New Roman"/>
              <a:hlinkClick r:id="rId3"/>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11</a:t>
            </a:r>
          </a:p>
        </p:txBody>
      </p:sp>
      <p:sp>
        <p:nvSpPr>
          <p:cNvPr id="6" name="TextBox 5"/>
          <p:cNvSpPr txBox="1"/>
          <p:nvPr/>
        </p:nvSpPr>
        <p:spPr>
          <a:xfrm>
            <a:off x="1234440" y="256032"/>
            <a:ext cx="10424160" cy="640080"/>
          </a:xfrm>
          <a:prstGeom prst="rect">
            <a:avLst/>
          </a:prstGeom>
          <a:noFill/>
        </p:spPr>
        <p:txBody>
          <a:bodyPr wrap="square" lIns="45720" rIns="45720" anchor="ctr">
            <a:spAutoFit/>
          </a:bodyPr>
          <a:lstStyle/>
          <a:p>
            <a:pPr algn="l">
              <a:lnSpc>
                <a:spcPct val="110000"/>
              </a:lnSpc>
              <a:spcAft>
                <a:spcPts val="600"/>
              </a:spcAft>
            </a:pPr>
            <a:r>
              <a:rPr sz="2800" b="1" i="0">
                <a:solidFill>
                  <a:srgbClr val="1F3864"/>
                </a:solidFill>
                <a:latin typeface="Times New Roman"/>
              </a:rPr>
              <a:t>Sample Departmental Elective Courses</a:t>
            </a:r>
          </a:p>
        </p:txBody>
      </p:sp>
      <p:sp>
        <p:nvSpPr>
          <p:cNvPr id="7" name="Rectangle 6"/>
          <p:cNvSpPr/>
          <p:nvPr/>
        </p:nvSpPr>
        <p:spPr>
          <a:xfrm>
            <a:off x="1280160" y="914400"/>
            <a:ext cx="1097280" cy="3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234440" y="1005840"/>
            <a:ext cx="10424160" cy="457200"/>
          </a:xfrm>
          <a:prstGeom prst="rect">
            <a:avLst/>
          </a:prstGeom>
          <a:noFill/>
        </p:spPr>
        <p:txBody>
          <a:bodyPr wrap="square" lIns="45720" rIns="45720" anchor="t">
            <a:spAutoFit/>
          </a:bodyPr>
          <a:lstStyle/>
          <a:p>
            <a:pPr algn="l">
              <a:lnSpc>
                <a:spcPct val="110000"/>
              </a:lnSpc>
              <a:spcAft>
                <a:spcPts val="600"/>
              </a:spcAft>
            </a:pPr>
            <a:r>
              <a:rPr sz="1500" b="0" i="0">
                <a:solidFill>
                  <a:srgbClr val="595959"/>
                </a:solidFill>
                <a:latin typeface="Times New Roman"/>
              </a:rPr>
              <a:t>Options to develop yourself according to your interests</a:t>
            </a:r>
          </a:p>
        </p:txBody>
      </p:sp>
      <p:sp>
        <p:nvSpPr>
          <p:cNvPr id="9" name="TextBox 8"/>
          <p:cNvSpPr txBox="1"/>
          <p:nvPr/>
        </p:nvSpPr>
        <p:spPr>
          <a:xfrm>
            <a:off x="822960" y="1645920"/>
            <a:ext cx="3474720" cy="4572000"/>
          </a:xfrm>
          <a:prstGeom prst="rect">
            <a:avLst/>
          </a:prstGeom>
          <a:noFill/>
        </p:spPr>
        <p:txBody>
          <a:bodyPr wrap="square" lIns="45720" rIns="45720" anchor="t">
            <a:spAutoFit/>
          </a:bodyPr>
          <a:lstStyle/>
          <a:p>
            <a:pPr algn="l">
              <a:lnSpc>
                <a:spcPct val="110000"/>
              </a:lnSpc>
              <a:spcAft>
                <a:spcPts val="1000"/>
              </a:spcAft>
            </a:pPr>
            <a:r>
              <a:rPr sz="1600" b="1" i="0">
                <a:solidFill>
                  <a:srgbClr val="1F3864"/>
                </a:solidFill>
                <a:latin typeface="Times New Roman"/>
              </a:rPr>
              <a:t>✓ </a:t>
            </a:r>
            <a:r>
              <a:rPr sz="1600" b="0" i="0">
                <a:solidFill>
                  <a:srgbClr val="1A1A1A"/>
                </a:solidFill>
                <a:latin typeface="Times New Roman"/>
              </a:rPr>
              <a:t>Transcultural Nursing</a:t>
            </a:r>
          </a:p>
          <a:p>
            <a:pPr algn="l">
              <a:lnSpc>
                <a:spcPct val="110000"/>
              </a:lnSpc>
              <a:spcAft>
                <a:spcPts val="1000"/>
              </a:spcAft>
            </a:pPr>
            <a:r>
              <a:rPr sz="1600" b="1" i="0">
                <a:solidFill>
                  <a:srgbClr val="1F3864"/>
                </a:solidFill>
                <a:latin typeface="Times New Roman"/>
              </a:rPr>
              <a:t>✓ </a:t>
            </a:r>
            <a:r>
              <a:rPr sz="1600" b="0" i="0">
                <a:solidFill>
                  <a:srgbClr val="1A1A1A"/>
                </a:solidFill>
                <a:latin typeface="Times New Roman"/>
              </a:rPr>
              <a:t>Working with Individuals with Disabilities</a:t>
            </a:r>
          </a:p>
          <a:p>
            <a:pPr algn="l">
              <a:lnSpc>
                <a:spcPct val="110000"/>
              </a:lnSpc>
              <a:spcAft>
                <a:spcPts val="1000"/>
              </a:spcAft>
            </a:pPr>
            <a:r>
              <a:rPr sz="1600" b="1" i="0">
                <a:solidFill>
                  <a:srgbClr val="1F3864"/>
                </a:solidFill>
                <a:latin typeface="Times New Roman"/>
              </a:rPr>
              <a:t>✓ </a:t>
            </a:r>
            <a:r>
              <a:rPr sz="1600" b="0" i="0">
                <a:solidFill>
                  <a:srgbClr val="1A1A1A"/>
                </a:solidFill>
                <a:latin typeface="Times New Roman"/>
              </a:rPr>
              <a:t>Sign Language</a:t>
            </a:r>
          </a:p>
          <a:p>
            <a:pPr algn="l">
              <a:lnSpc>
                <a:spcPct val="110000"/>
              </a:lnSpc>
              <a:spcAft>
                <a:spcPts val="1000"/>
              </a:spcAft>
            </a:pPr>
            <a:r>
              <a:rPr sz="1600" b="1" i="0">
                <a:solidFill>
                  <a:srgbClr val="1F3864"/>
                </a:solidFill>
                <a:latin typeface="Times New Roman"/>
              </a:rPr>
              <a:t>✓ </a:t>
            </a:r>
            <a:r>
              <a:rPr sz="1600" b="0" i="0">
                <a:solidFill>
                  <a:srgbClr val="1A1A1A"/>
                </a:solidFill>
                <a:latin typeface="Times New Roman"/>
              </a:rPr>
              <a:t>Sexual Health / Reproductive Health</a:t>
            </a:r>
          </a:p>
          <a:p>
            <a:pPr algn="l">
              <a:lnSpc>
                <a:spcPct val="110000"/>
              </a:lnSpc>
              <a:spcAft>
                <a:spcPts val="1000"/>
              </a:spcAft>
            </a:pPr>
            <a:r>
              <a:rPr sz="1600" b="1" i="0">
                <a:solidFill>
                  <a:srgbClr val="1F3864"/>
                </a:solidFill>
                <a:latin typeface="Times New Roman"/>
              </a:rPr>
              <a:t>✓ </a:t>
            </a:r>
            <a:r>
              <a:rPr sz="1600" b="0" i="0">
                <a:solidFill>
                  <a:srgbClr val="1A1A1A"/>
                </a:solidFill>
                <a:latin typeface="Times New Roman"/>
              </a:rPr>
              <a:t>Health Assessment and Physical Examination I–II</a:t>
            </a:r>
          </a:p>
          <a:p>
            <a:pPr algn="l">
              <a:lnSpc>
                <a:spcPct val="110000"/>
              </a:lnSpc>
              <a:spcAft>
                <a:spcPts val="1000"/>
              </a:spcAft>
            </a:pPr>
            <a:r>
              <a:rPr sz="1600" b="1" i="0">
                <a:solidFill>
                  <a:srgbClr val="1F3864"/>
                </a:solidFill>
                <a:latin typeface="Times New Roman"/>
              </a:rPr>
              <a:t>✓ </a:t>
            </a:r>
            <a:r>
              <a:rPr sz="1600" b="0" i="0">
                <a:solidFill>
                  <a:srgbClr val="1A1A1A"/>
                </a:solidFill>
                <a:latin typeface="Times New Roman"/>
              </a:rPr>
              <a:t>Nursing Process Workshop</a:t>
            </a:r>
          </a:p>
          <a:p>
            <a:pPr algn="l">
              <a:lnSpc>
                <a:spcPct val="110000"/>
              </a:lnSpc>
              <a:spcAft>
                <a:spcPts val="1000"/>
              </a:spcAft>
            </a:pPr>
            <a:r>
              <a:rPr sz="1600" b="1" i="0">
                <a:solidFill>
                  <a:srgbClr val="1F3864"/>
                </a:solidFill>
                <a:latin typeface="Times New Roman"/>
              </a:rPr>
              <a:t>✓ </a:t>
            </a:r>
            <a:r>
              <a:rPr sz="1600" b="0" i="0">
                <a:solidFill>
                  <a:srgbClr val="1A1A1A"/>
                </a:solidFill>
                <a:latin typeface="Times New Roman"/>
              </a:rPr>
              <a:t>Patient Safety Practices</a:t>
            </a:r>
          </a:p>
        </p:txBody>
      </p:sp>
      <p:sp>
        <p:nvSpPr>
          <p:cNvPr id="10" name="TextBox 9"/>
          <p:cNvSpPr txBox="1"/>
          <p:nvPr/>
        </p:nvSpPr>
        <p:spPr>
          <a:xfrm>
            <a:off x="4480560" y="1645920"/>
            <a:ext cx="3474720" cy="4572000"/>
          </a:xfrm>
          <a:prstGeom prst="rect">
            <a:avLst/>
          </a:prstGeom>
          <a:noFill/>
        </p:spPr>
        <p:txBody>
          <a:bodyPr wrap="square" lIns="45720" rIns="45720" anchor="t">
            <a:spAutoFit/>
          </a:bodyPr>
          <a:lstStyle/>
          <a:p>
            <a:pPr algn="l">
              <a:lnSpc>
                <a:spcPct val="110000"/>
              </a:lnSpc>
              <a:spcAft>
                <a:spcPts val="1000"/>
              </a:spcAft>
            </a:pPr>
            <a:r>
              <a:rPr sz="1600" b="1" i="0">
                <a:solidFill>
                  <a:srgbClr val="1F3864"/>
                </a:solidFill>
                <a:latin typeface="Times New Roman"/>
              </a:rPr>
              <a:t>✓ </a:t>
            </a:r>
            <a:r>
              <a:rPr sz="1600" b="0" i="0">
                <a:solidFill>
                  <a:srgbClr val="1A1A1A"/>
                </a:solidFill>
                <a:latin typeface="Times New Roman"/>
              </a:rPr>
              <a:t>Operating Room Nursing</a:t>
            </a:r>
          </a:p>
          <a:p>
            <a:pPr algn="l">
              <a:lnSpc>
                <a:spcPct val="110000"/>
              </a:lnSpc>
              <a:spcAft>
                <a:spcPts val="1000"/>
              </a:spcAft>
            </a:pPr>
            <a:r>
              <a:rPr sz="1600" b="1" i="0">
                <a:solidFill>
                  <a:srgbClr val="1F3864"/>
                </a:solidFill>
                <a:latin typeface="Times New Roman"/>
              </a:rPr>
              <a:t>✓ </a:t>
            </a:r>
            <a:r>
              <a:rPr sz="1600" b="0" i="0">
                <a:solidFill>
                  <a:srgbClr val="1A1A1A"/>
                </a:solidFill>
                <a:latin typeface="Times New Roman"/>
              </a:rPr>
              <a:t>Forensic Nursing</a:t>
            </a:r>
          </a:p>
          <a:p>
            <a:pPr algn="l">
              <a:lnSpc>
                <a:spcPct val="110000"/>
              </a:lnSpc>
              <a:spcAft>
                <a:spcPts val="1000"/>
              </a:spcAft>
            </a:pPr>
            <a:r>
              <a:rPr sz="1600" b="1" i="0">
                <a:solidFill>
                  <a:srgbClr val="1F3864"/>
                </a:solidFill>
                <a:latin typeface="Times New Roman"/>
              </a:rPr>
              <a:t>✓ </a:t>
            </a:r>
            <a:r>
              <a:rPr sz="1600" b="0" i="0">
                <a:solidFill>
                  <a:srgbClr val="1A1A1A"/>
                </a:solidFill>
                <a:latin typeface="Times New Roman"/>
              </a:rPr>
              <a:t>Home Care Nursing</a:t>
            </a:r>
          </a:p>
          <a:p>
            <a:pPr algn="l">
              <a:lnSpc>
                <a:spcPct val="110000"/>
              </a:lnSpc>
              <a:spcAft>
                <a:spcPts val="1000"/>
              </a:spcAft>
            </a:pPr>
            <a:r>
              <a:rPr sz="1600" b="1" i="0">
                <a:solidFill>
                  <a:srgbClr val="1F3864"/>
                </a:solidFill>
                <a:latin typeface="Times New Roman"/>
              </a:rPr>
              <a:t>✓ </a:t>
            </a:r>
            <a:r>
              <a:rPr sz="1600" b="0" i="0">
                <a:solidFill>
                  <a:srgbClr val="1A1A1A"/>
                </a:solidFill>
                <a:latin typeface="Times New Roman"/>
              </a:rPr>
              <a:t>Geriatric Nursing</a:t>
            </a:r>
          </a:p>
          <a:p>
            <a:pPr algn="l">
              <a:lnSpc>
                <a:spcPct val="110000"/>
              </a:lnSpc>
              <a:spcAft>
                <a:spcPts val="1000"/>
              </a:spcAft>
            </a:pPr>
            <a:r>
              <a:rPr sz="1600" b="1" i="0">
                <a:solidFill>
                  <a:srgbClr val="1F3864"/>
                </a:solidFill>
                <a:latin typeface="Times New Roman"/>
              </a:rPr>
              <a:t>✓ </a:t>
            </a:r>
            <a:r>
              <a:rPr sz="1600" b="0" i="0">
                <a:solidFill>
                  <a:srgbClr val="1A1A1A"/>
                </a:solidFill>
                <a:latin typeface="Times New Roman"/>
              </a:rPr>
              <a:t>Nursing and the Leadership Process</a:t>
            </a:r>
          </a:p>
          <a:p>
            <a:pPr algn="l">
              <a:lnSpc>
                <a:spcPct val="110000"/>
              </a:lnSpc>
              <a:spcAft>
                <a:spcPts val="1000"/>
              </a:spcAft>
            </a:pPr>
            <a:r>
              <a:rPr sz="1600" b="1" i="0">
                <a:solidFill>
                  <a:srgbClr val="1F3864"/>
                </a:solidFill>
                <a:latin typeface="Times New Roman"/>
              </a:rPr>
              <a:t>✓ </a:t>
            </a:r>
            <a:r>
              <a:rPr sz="1600" b="0" i="0">
                <a:solidFill>
                  <a:srgbClr val="1A1A1A"/>
                </a:solidFill>
                <a:latin typeface="Times New Roman"/>
              </a:rPr>
              <a:t>Psychosocial Problems and Nursing</a:t>
            </a:r>
          </a:p>
          <a:p>
            <a:pPr algn="l">
              <a:lnSpc>
                <a:spcPct val="110000"/>
              </a:lnSpc>
              <a:spcAft>
                <a:spcPts val="1000"/>
              </a:spcAft>
            </a:pPr>
            <a:r>
              <a:rPr sz="1600" b="1" i="0">
                <a:solidFill>
                  <a:srgbClr val="1F3864"/>
                </a:solidFill>
                <a:latin typeface="Times New Roman"/>
              </a:rPr>
              <a:t>✓ </a:t>
            </a:r>
            <a:r>
              <a:rPr sz="1600" b="0" i="0">
                <a:solidFill>
                  <a:srgbClr val="1A1A1A"/>
                </a:solidFill>
                <a:latin typeface="Times New Roman"/>
              </a:rPr>
              <a:t>Critical Thinking Practices</a:t>
            </a:r>
          </a:p>
        </p:txBody>
      </p:sp>
      <p:sp>
        <p:nvSpPr>
          <p:cNvPr id="11" name="TextBox 10"/>
          <p:cNvSpPr txBox="1"/>
          <p:nvPr/>
        </p:nvSpPr>
        <p:spPr>
          <a:xfrm>
            <a:off x="8138160" y="1645920"/>
            <a:ext cx="3474720" cy="4572000"/>
          </a:xfrm>
          <a:prstGeom prst="rect">
            <a:avLst/>
          </a:prstGeom>
          <a:noFill/>
        </p:spPr>
        <p:txBody>
          <a:bodyPr wrap="square" lIns="45720" rIns="45720" anchor="t">
            <a:spAutoFit/>
          </a:bodyPr>
          <a:lstStyle/>
          <a:p>
            <a:pPr algn="l">
              <a:lnSpc>
                <a:spcPct val="110000"/>
              </a:lnSpc>
              <a:spcAft>
                <a:spcPts val="1000"/>
              </a:spcAft>
            </a:pPr>
            <a:r>
              <a:rPr sz="1600" b="1" i="0">
                <a:solidFill>
                  <a:srgbClr val="1F3864"/>
                </a:solidFill>
                <a:latin typeface="Times New Roman"/>
              </a:rPr>
              <a:t>✓ </a:t>
            </a:r>
            <a:r>
              <a:rPr sz="1600" b="0" i="0">
                <a:solidFill>
                  <a:srgbClr val="1A1A1A"/>
                </a:solidFill>
                <a:latin typeface="Times New Roman"/>
              </a:rPr>
              <a:t>Critical Care Practices</a:t>
            </a:r>
          </a:p>
          <a:p>
            <a:pPr algn="l">
              <a:lnSpc>
                <a:spcPct val="110000"/>
              </a:lnSpc>
              <a:spcAft>
                <a:spcPts val="1000"/>
              </a:spcAft>
            </a:pPr>
            <a:r>
              <a:rPr sz="1600" b="1" i="0">
                <a:solidFill>
                  <a:srgbClr val="1F3864"/>
                </a:solidFill>
                <a:latin typeface="Times New Roman"/>
              </a:rPr>
              <a:t>✓ </a:t>
            </a:r>
            <a:r>
              <a:rPr sz="1600" b="0" i="0">
                <a:solidFill>
                  <a:srgbClr val="1A1A1A"/>
                </a:solidFill>
                <a:latin typeface="Times New Roman"/>
              </a:rPr>
              <a:t>Nursing Informatics</a:t>
            </a:r>
          </a:p>
          <a:p>
            <a:pPr algn="l">
              <a:lnSpc>
                <a:spcPct val="110000"/>
              </a:lnSpc>
              <a:spcAft>
                <a:spcPts val="1000"/>
              </a:spcAft>
            </a:pPr>
            <a:r>
              <a:rPr sz="1600" b="1" i="0">
                <a:solidFill>
                  <a:srgbClr val="1F3864"/>
                </a:solidFill>
                <a:latin typeface="Times New Roman"/>
              </a:rPr>
              <a:t>✓ </a:t>
            </a:r>
            <a:r>
              <a:rPr sz="1600" b="0" i="0">
                <a:solidFill>
                  <a:srgbClr val="1A1A1A"/>
                </a:solidFill>
                <a:latin typeface="Times New Roman"/>
              </a:rPr>
              <a:t>Health Promotion</a:t>
            </a:r>
          </a:p>
          <a:p>
            <a:pPr algn="l">
              <a:lnSpc>
                <a:spcPct val="110000"/>
              </a:lnSpc>
              <a:spcAft>
                <a:spcPts val="1000"/>
              </a:spcAft>
            </a:pPr>
            <a:r>
              <a:rPr sz="1600" b="1" i="0">
                <a:solidFill>
                  <a:srgbClr val="1F3864"/>
                </a:solidFill>
                <a:latin typeface="Times New Roman"/>
              </a:rPr>
              <a:t>✓ </a:t>
            </a:r>
            <a:r>
              <a:rPr sz="1600" b="0" i="0">
                <a:solidFill>
                  <a:srgbClr val="1A1A1A"/>
                </a:solidFill>
                <a:latin typeface="Times New Roman"/>
              </a:rPr>
              <a:t>Health Tourism and Nursing</a:t>
            </a:r>
          </a:p>
          <a:p>
            <a:pPr algn="l">
              <a:lnSpc>
                <a:spcPct val="110000"/>
              </a:lnSpc>
              <a:spcAft>
                <a:spcPts val="1000"/>
              </a:spcAft>
            </a:pPr>
            <a:r>
              <a:rPr sz="1600" b="1" i="0">
                <a:solidFill>
                  <a:srgbClr val="1F3864"/>
                </a:solidFill>
                <a:latin typeface="Times New Roman"/>
              </a:rPr>
              <a:t>✓ </a:t>
            </a:r>
            <a:r>
              <a:rPr sz="1600" b="0" i="0">
                <a:solidFill>
                  <a:srgbClr val="1A1A1A"/>
                </a:solidFill>
                <a:latin typeface="Times New Roman"/>
              </a:rPr>
              <a:t>Medical Ethics and Patient Rights</a:t>
            </a:r>
          </a:p>
          <a:p>
            <a:pPr algn="l">
              <a:lnSpc>
                <a:spcPct val="110000"/>
              </a:lnSpc>
              <a:spcAft>
                <a:spcPts val="1000"/>
              </a:spcAft>
            </a:pPr>
            <a:r>
              <a:rPr sz="1600" b="1" i="0">
                <a:solidFill>
                  <a:srgbClr val="1F3864"/>
                </a:solidFill>
                <a:latin typeface="Times New Roman"/>
              </a:rPr>
              <a:t>✓ </a:t>
            </a:r>
            <a:r>
              <a:rPr sz="1600" b="0" i="0">
                <a:solidFill>
                  <a:srgbClr val="1A1A1A"/>
                </a:solidFill>
                <a:latin typeface="Times New Roman"/>
              </a:rPr>
              <a:t>Quality Management in Health Services</a:t>
            </a:r>
          </a:p>
          <a:p>
            <a:pPr algn="l">
              <a:lnSpc>
                <a:spcPct val="110000"/>
              </a:lnSpc>
              <a:spcAft>
                <a:spcPts val="1000"/>
              </a:spcAft>
            </a:pPr>
            <a:r>
              <a:rPr sz="1600" b="1" i="0">
                <a:solidFill>
                  <a:srgbClr val="1F3864"/>
                </a:solidFill>
                <a:latin typeface="Times New Roman"/>
              </a:rPr>
              <a:t>✓ </a:t>
            </a:r>
            <a:r>
              <a:rPr sz="1600" b="0" i="0">
                <a:solidFill>
                  <a:srgbClr val="1A1A1A"/>
                </a:solidFill>
                <a:latin typeface="Times New Roman"/>
              </a:rPr>
              <a:t>Evidence-Based Practice in Health Sciences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12</a:t>
            </a:r>
          </a:p>
        </p:txBody>
      </p:sp>
      <p:sp>
        <p:nvSpPr>
          <p:cNvPr id="6" name="TextBox 5"/>
          <p:cNvSpPr txBox="1"/>
          <p:nvPr/>
        </p:nvSpPr>
        <p:spPr>
          <a:xfrm>
            <a:off x="1234440" y="256032"/>
            <a:ext cx="10424160" cy="640080"/>
          </a:xfrm>
          <a:prstGeom prst="rect">
            <a:avLst/>
          </a:prstGeom>
          <a:noFill/>
        </p:spPr>
        <p:txBody>
          <a:bodyPr wrap="square" lIns="45720" rIns="45720" anchor="ctr">
            <a:spAutoFit/>
          </a:bodyPr>
          <a:lstStyle/>
          <a:p>
            <a:pPr algn="l">
              <a:lnSpc>
                <a:spcPct val="110000"/>
              </a:lnSpc>
              <a:spcAft>
                <a:spcPts val="600"/>
              </a:spcAft>
            </a:pPr>
            <a:r>
              <a:rPr sz="2800" b="1" i="0">
                <a:solidFill>
                  <a:srgbClr val="1F3864"/>
                </a:solidFill>
                <a:latin typeface="Times New Roman"/>
              </a:rPr>
              <a:t>Our Education</a:t>
            </a:r>
          </a:p>
        </p:txBody>
      </p:sp>
      <p:sp>
        <p:nvSpPr>
          <p:cNvPr id="7" name="Rectangle 6"/>
          <p:cNvSpPr/>
          <p:nvPr/>
        </p:nvSpPr>
        <p:spPr>
          <a:xfrm>
            <a:off x="1280160" y="914400"/>
            <a:ext cx="1097280" cy="3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280160" y="1371600"/>
            <a:ext cx="9875520" cy="4846320"/>
          </a:xfrm>
          <a:prstGeom prst="rect">
            <a:avLst/>
          </a:prstGeom>
          <a:noFill/>
        </p:spPr>
        <p:txBody>
          <a:bodyPr wrap="square" lIns="45720" rIns="45720" anchor="t">
            <a:spAutoFit/>
          </a:bodyPr>
          <a:lstStyle/>
          <a:p>
            <a:pPr algn="just">
              <a:lnSpc>
                <a:spcPct val="115000"/>
              </a:lnSpc>
              <a:spcAft>
                <a:spcPts val="1600"/>
              </a:spcAft>
            </a:pPr>
            <a:r>
              <a:rPr sz="1900" b="0" i="0">
                <a:solidFill>
                  <a:srgbClr val="1A1A1A"/>
                </a:solidFill>
                <a:latin typeface="Times New Roman"/>
              </a:rPr>
              <a:t>consists of theoretical and practical components. Theoretical education is delivered face-to-face and interactively in classrooms.</a:t>
            </a:r>
          </a:p>
          <a:p>
            <a:pPr algn="just">
              <a:lnSpc>
                <a:spcPct val="115000"/>
              </a:lnSpc>
              <a:spcAft>
                <a:spcPts val="1600"/>
              </a:spcAft>
            </a:pPr>
            <a:r>
              <a:rPr sz="1900" b="0" i="0">
                <a:solidFill>
                  <a:srgbClr val="1A1A1A"/>
                </a:solidFill>
                <a:latin typeface="Times New Roman"/>
              </a:rPr>
              <a:t>Practical education takes place in the </a:t>
            </a:r>
            <a:r>
              <a:rPr sz="1900" b="1" i="0">
                <a:solidFill>
                  <a:srgbClr val="1A1A1A"/>
                </a:solidFill>
                <a:latin typeface="Times New Roman"/>
              </a:rPr>
              <a:t>Simulation Center Nursing Laboratory</a:t>
            </a:r>
            <a:r>
              <a:rPr sz="1900" b="0" i="0">
                <a:solidFill>
                  <a:srgbClr val="1A1A1A"/>
                </a:solidFill>
                <a:latin typeface="Times New Roman"/>
              </a:rPr>
              <a:t>, at </a:t>
            </a:r>
            <a:r>
              <a:rPr sz="1900" b="1" i="0">
                <a:solidFill>
                  <a:srgbClr val="1A1A1A"/>
                </a:solidFill>
                <a:latin typeface="Times New Roman"/>
              </a:rPr>
              <a:t>Istanbul Okan University Hospital</a:t>
            </a:r>
            <a:r>
              <a:rPr sz="1900" b="0" i="0">
                <a:solidFill>
                  <a:srgbClr val="1A1A1A"/>
                </a:solidFill>
                <a:latin typeface="Times New Roman"/>
              </a:rPr>
              <a:t> and in public, foundation and private healthcare institutions designated by the Internship Committee.</a:t>
            </a:r>
          </a:p>
          <a:p>
            <a:pPr algn="just">
              <a:lnSpc>
                <a:spcPct val="115000"/>
              </a:lnSpc>
              <a:spcAft>
                <a:spcPts val="1600"/>
              </a:spcAft>
            </a:pPr>
            <a:r>
              <a:rPr sz="1900" b="0" i="0">
                <a:solidFill>
                  <a:srgbClr val="1A1A1A"/>
                </a:solidFill>
                <a:latin typeface="Times New Roman"/>
              </a:rPr>
              <a:t>For summer internships, students may apply by following the periods announced on </a:t>
            </a:r>
            <a:r>
              <a:rPr sz="1900" b="1" i="0">
                <a:solidFill>
                  <a:srgbClr val="1A1A1A"/>
                </a:solidFill>
                <a:latin typeface="Times New Roman"/>
              </a:rPr>
              <a:t>Kariyer Kapısı (Career Gateway)</a:t>
            </a:r>
            <a:r>
              <a:rPr sz="1900" b="0" i="0">
                <a:solidFill>
                  <a:srgbClr val="1A1A1A"/>
                </a:solidFill>
                <a:latin typeface="Times New Roman"/>
              </a:rPr>
              <a:t>, or arrange their own internship placement with the approval of the Head of Department.</a:t>
            </a:r>
          </a:p>
          <a:p>
            <a:pPr algn="just">
              <a:lnSpc>
                <a:spcPct val="115000"/>
              </a:lnSpc>
              <a:spcAft>
                <a:spcPts val="1600"/>
              </a:spcAft>
            </a:pPr>
            <a:r>
              <a:rPr sz="1900" b="0" i="0">
                <a:solidFill>
                  <a:srgbClr val="1A1A1A"/>
                </a:solidFill>
                <a:latin typeface="Times New Roman"/>
              </a:rPr>
              <a:t>The schedule for in-semester clinical practice is announced to students at the start of each semester; assigned faculty members supervise students in the clinic.</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13</a:t>
            </a:r>
          </a:p>
        </p:txBody>
      </p:sp>
      <p:sp>
        <p:nvSpPr>
          <p:cNvPr id="6" name="TextBox 5"/>
          <p:cNvSpPr txBox="1"/>
          <p:nvPr/>
        </p:nvSpPr>
        <p:spPr>
          <a:xfrm>
            <a:off x="1234440" y="256032"/>
            <a:ext cx="10424160" cy="640080"/>
          </a:xfrm>
          <a:prstGeom prst="rect">
            <a:avLst/>
          </a:prstGeom>
          <a:noFill/>
        </p:spPr>
        <p:txBody>
          <a:bodyPr wrap="square" lIns="45720" rIns="45720" anchor="ctr">
            <a:spAutoFit/>
          </a:bodyPr>
          <a:lstStyle/>
          <a:p>
            <a:pPr algn="l">
              <a:lnSpc>
                <a:spcPct val="110000"/>
              </a:lnSpc>
              <a:spcAft>
                <a:spcPts val="600"/>
              </a:spcAft>
            </a:pPr>
            <a:r>
              <a:rPr sz="2800" b="1" i="0">
                <a:solidFill>
                  <a:srgbClr val="1F3864"/>
                </a:solidFill>
                <a:latin typeface="Times New Roman"/>
              </a:rPr>
              <a:t>Simulation Center</a:t>
            </a:r>
          </a:p>
        </p:txBody>
      </p:sp>
      <p:sp>
        <p:nvSpPr>
          <p:cNvPr id="7" name="Rectangle 6"/>
          <p:cNvSpPr/>
          <p:nvPr/>
        </p:nvSpPr>
        <p:spPr>
          <a:xfrm>
            <a:off x="1280160" y="914400"/>
            <a:ext cx="1097280" cy="3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234440" y="1005840"/>
            <a:ext cx="10424160" cy="457200"/>
          </a:xfrm>
          <a:prstGeom prst="rect">
            <a:avLst/>
          </a:prstGeom>
          <a:noFill/>
        </p:spPr>
        <p:txBody>
          <a:bodyPr wrap="square" lIns="45720" rIns="45720" anchor="t">
            <a:spAutoFit/>
          </a:bodyPr>
          <a:lstStyle/>
          <a:p>
            <a:pPr algn="l">
              <a:lnSpc>
                <a:spcPct val="110000"/>
              </a:lnSpc>
              <a:spcAft>
                <a:spcPts val="600"/>
              </a:spcAft>
            </a:pPr>
            <a:r>
              <a:rPr sz="1500" b="0" i="0">
                <a:solidFill>
                  <a:srgbClr val="595959"/>
                </a:solidFill>
                <a:latin typeface="Times New Roman"/>
              </a:rPr>
              <a:t>700 m² area · 8 practice stations</a:t>
            </a:r>
          </a:p>
        </p:txBody>
      </p:sp>
      <p:sp>
        <p:nvSpPr>
          <p:cNvPr id="9" name="Rounded Rectangle 8"/>
          <p:cNvSpPr/>
          <p:nvPr/>
        </p:nvSpPr>
        <p:spPr>
          <a:xfrm>
            <a:off x="822960" y="1737360"/>
            <a:ext cx="2514600" cy="960120"/>
          </a:xfrm>
          <a:prstGeom prst="roundRect">
            <a:avLst/>
          </a:prstGeom>
          <a:solidFill>
            <a:srgbClr val="EEF2F8"/>
          </a:solidFill>
          <a:ln w="12700">
            <a:solidFill>
              <a:srgbClr val="1F3864"/>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i="0">
                <a:solidFill>
                  <a:srgbClr val="1F3864"/>
                </a:solidFill>
                <a:latin typeface="Times New Roman"/>
              </a:rPr>
              <a:t>Medical (Basic) Skills Laboratory</a:t>
            </a:r>
          </a:p>
        </p:txBody>
      </p:sp>
      <p:sp>
        <p:nvSpPr>
          <p:cNvPr id="10" name="Rounded Rectangle 9"/>
          <p:cNvSpPr/>
          <p:nvPr/>
        </p:nvSpPr>
        <p:spPr>
          <a:xfrm>
            <a:off x="3520440" y="1737360"/>
            <a:ext cx="2514600" cy="960120"/>
          </a:xfrm>
          <a:prstGeom prst="roundRect">
            <a:avLst/>
          </a:prstGeom>
          <a:solidFill>
            <a:srgbClr val="EEF2F8"/>
          </a:solidFill>
          <a:ln w="12700">
            <a:solidFill>
              <a:srgbClr val="1F3864"/>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i="0">
                <a:solidFill>
                  <a:srgbClr val="1F3864"/>
                </a:solidFill>
                <a:latin typeface="Times New Roman"/>
              </a:rPr>
              <a:t>Nursing Room</a:t>
            </a:r>
          </a:p>
        </p:txBody>
      </p:sp>
      <p:sp>
        <p:nvSpPr>
          <p:cNvPr id="11" name="Rounded Rectangle 10"/>
          <p:cNvSpPr/>
          <p:nvPr/>
        </p:nvSpPr>
        <p:spPr>
          <a:xfrm>
            <a:off x="6217920" y="1737360"/>
            <a:ext cx="2514600" cy="960120"/>
          </a:xfrm>
          <a:prstGeom prst="roundRect">
            <a:avLst/>
          </a:prstGeom>
          <a:solidFill>
            <a:srgbClr val="EEF2F8"/>
          </a:solidFill>
          <a:ln w="12700">
            <a:solidFill>
              <a:srgbClr val="1F3864"/>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i="0">
                <a:solidFill>
                  <a:srgbClr val="1F3864"/>
                </a:solidFill>
                <a:latin typeface="Times New Roman"/>
              </a:rPr>
              <a:t>Emergency Department</a:t>
            </a:r>
          </a:p>
        </p:txBody>
      </p:sp>
      <p:sp>
        <p:nvSpPr>
          <p:cNvPr id="12" name="Rounded Rectangle 11"/>
          <p:cNvSpPr/>
          <p:nvPr/>
        </p:nvSpPr>
        <p:spPr>
          <a:xfrm>
            <a:off x="8915400" y="1737360"/>
            <a:ext cx="2514600" cy="960120"/>
          </a:xfrm>
          <a:prstGeom prst="roundRect">
            <a:avLst/>
          </a:prstGeom>
          <a:solidFill>
            <a:srgbClr val="EEF2F8"/>
          </a:solidFill>
          <a:ln w="12700">
            <a:solidFill>
              <a:srgbClr val="1F3864"/>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i="0">
                <a:solidFill>
                  <a:srgbClr val="1F3864"/>
                </a:solidFill>
                <a:latin typeface="Times New Roman"/>
              </a:rPr>
              <a:t>Delivery Room</a:t>
            </a:r>
          </a:p>
        </p:txBody>
      </p:sp>
      <p:sp>
        <p:nvSpPr>
          <p:cNvPr id="13" name="Rounded Rectangle 12"/>
          <p:cNvSpPr/>
          <p:nvPr/>
        </p:nvSpPr>
        <p:spPr>
          <a:xfrm>
            <a:off x="822960" y="2926080"/>
            <a:ext cx="2514600" cy="960120"/>
          </a:xfrm>
          <a:prstGeom prst="roundRect">
            <a:avLst/>
          </a:prstGeom>
          <a:solidFill>
            <a:srgbClr val="EEF2F8"/>
          </a:solidFill>
          <a:ln w="12700">
            <a:solidFill>
              <a:srgbClr val="1F3864"/>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i="0">
                <a:solidFill>
                  <a:srgbClr val="1F3864"/>
                </a:solidFill>
                <a:latin typeface="Times New Roman"/>
              </a:rPr>
              <a:t>Intensive Care</a:t>
            </a:r>
          </a:p>
        </p:txBody>
      </p:sp>
      <p:sp>
        <p:nvSpPr>
          <p:cNvPr id="14" name="Rounded Rectangle 13"/>
          <p:cNvSpPr/>
          <p:nvPr/>
        </p:nvSpPr>
        <p:spPr>
          <a:xfrm>
            <a:off x="3520440" y="2926080"/>
            <a:ext cx="2514600" cy="960120"/>
          </a:xfrm>
          <a:prstGeom prst="roundRect">
            <a:avLst/>
          </a:prstGeom>
          <a:solidFill>
            <a:srgbClr val="EEF2F8"/>
          </a:solidFill>
          <a:ln w="12700">
            <a:solidFill>
              <a:srgbClr val="1F3864"/>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i="0">
                <a:solidFill>
                  <a:srgbClr val="1F3864"/>
                </a:solidFill>
                <a:latin typeface="Times New Roman"/>
              </a:rPr>
              <a:t>Operating Room</a:t>
            </a:r>
          </a:p>
        </p:txBody>
      </p:sp>
      <p:sp>
        <p:nvSpPr>
          <p:cNvPr id="15" name="Rounded Rectangle 14"/>
          <p:cNvSpPr/>
          <p:nvPr/>
        </p:nvSpPr>
        <p:spPr>
          <a:xfrm>
            <a:off x="6217920" y="2926080"/>
            <a:ext cx="2514600" cy="960120"/>
          </a:xfrm>
          <a:prstGeom prst="roundRect">
            <a:avLst/>
          </a:prstGeom>
          <a:solidFill>
            <a:srgbClr val="EEF2F8"/>
          </a:solidFill>
          <a:ln w="12700">
            <a:solidFill>
              <a:srgbClr val="1F3864"/>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i="0">
                <a:solidFill>
                  <a:srgbClr val="1F3864"/>
                </a:solidFill>
                <a:latin typeface="Times New Roman"/>
              </a:rPr>
              <a:t>Outpatient Clinics</a:t>
            </a:r>
          </a:p>
        </p:txBody>
      </p:sp>
      <p:sp>
        <p:nvSpPr>
          <p:cNvPr id="17" name="TextBox 16"/>
          <p:cNvSpPr txBox="1"/>
          <p:nvPr/>
        </p:nvSpPr>
        <p:spPr>
          <a:xfrm>
            <a:off x="822960" y="4343400"/>
            <a:ext cx="10607040" cy="1920240"/>
          </a:xfrm>
          <a:prstGeom prst="rect">
            <a:avLst/>
          </a:prstGeom>
          <a:noFill/>
        </p:spPr>
        <p:txBody>
          <a:bodyPr wrap="square" lIns="45720" rIns="45720" anchor="t">
            <a:spAutoFit/>
          </a:bodyPr>
          <a:lstStyle/>
          <a:p>
            <a:pPr algn="l">
              <a:lnSpc>
                <a:spcPct val="110000"/>
              </a:lnSpc>
              <a:spcAft>
                <a:spcPts val="800"/>
              </a:spcAft>
            </a:pPr>
            <a:r>
              <a:rPr sz="1600" b="1" i="0">
                <a:solidFill>
                  <a:srgbClr val="1F3864"/>
                </a:solidFill>
                <a:latin typeface="Times New Roman"/>
              </a:rPr>
              <a:t>✓ </a:t>
            </a:r>
            <a:r>
              <a:rPr sz="1600" b="0" i="0">
                <a:solidFill>
                  <a:srgbClr val="1A1A1A"/>
                </a:solidFill>
                <a:latin typeface="Times New Roman"/>
              </a:rPr>
              <a:t>Students experience situations they will face in the clinic in a safe environment, using manikins and scenarios.</a:t>
            </a:r>
          </a:p>
          <a:p>
            <a:pPr algn="l">
              <a:lnSpc>
                <a:spcPct val="110000"/>
              </a:lnSpc>
              <a:spcAft>
                <a:spcPts val="800"/>
              </a:spcAft>
            </a:pPr>
            <a:r>
              <a:rPr sz="1600" b="1" i="0">
                <a:solidFill>
                  <a:srgbClr val="1F3864"/>
                </a:solidFill>
                <a:latin typeface="Times New Roman"/>
              </a:rPr>
              <a:t>✓ </a:t>
            </a:r>
            <a:r>
              <a:rPr sz="1600" b="0" i="0">
                <a:solidFill>
                  <a:srgbClr val="1A1A1A"/>
                </a:solidFill>
                <a:latin typeface="Times New Roman"/>
              </a:rPr>
              <a:t>Basic and advanced nursing skills are reinforced through repetition in the laboratory before bedside practice.</a:t>
            </a:r>
          </a:p>
          <a:p>
            <a:pPr algn="l">
              <a:lnSpc>
                <a:spcPct val="110000"/>
              </a:lnSpc>
              <a:spcAft>
                <a:spcPts val="800"/>
              </a:spcAft>
            </a:pPr>
            <a:r>
              <a:rPr sz="1600" b="1" i="0">
                <a:solidFill>
                  <a:srgbClr val="1F3864"/>
                </a:solidFill>
                <a:latin typeface="Times New Roman"/>
              </a:rPr>
              <a:t>✓ </a:t>
            </a:r>
            <a:r>
              <a:rPr sz="1600" b="0" i="0">
                <a:solidFill>
                  <a:srgbClr val="1A1A1A"/>
                </a:solidFill>
                <a:latin typeface="Times New Roman"/>
              </a:rPr>
              <a:t>Post-simulation debriefing integrates theoretical knowledge with clinical reasoning.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14</a:t>
            </a:r>
          </a:p>
        </p:txBody>
      </p:sp>
      <p:sp>
        <p:nvSpPr>
          <p:cNvPr id="6" name="TextBox 5"/>
          <p:cNvSpPr txBox="1"/>
          <p:nvPr/>
        </p:nvSpPr>
        <p:spPr>
          <a:xfrm>
            <a:off x="1234440" y="256032"/>
            <a:ext cx="10424160" cy="640080"/>
          </a:xfrm>
          <a:prstGeom prst="rect">
            <a:avLst/>
          </a:prstGeom>
          <a:noFill/>
        </p:spPr>
        <p:txBody>
          <a:bodyPr wrap="square" lIns="45720" rIns="45720" anchor="ctr">
            <a:spAutoFit/>
          </a:bodyPr>
          <a:lstStyle/>
          <a:p>
            <a:pPr algn="l">
              <a:lnSpc>
                <a:spcPct val="110000"/>
              </a:lnSpc>
              <a:spcAft>
                <a:spcPts val="600"/>
              </a:spcAft>
            </a:pPr>
            <a:r>
              <a:rPr sz="2800" b="1" i="0">
                <a:solidFill>
                  <a:srgbClr val="1F3864"/>
                </a:solidFill>
                <a:latin typeface="Times New Roman"/>
              </a:rPr>
              <a:t>Our Practice Settings</a:t>
            </a:r>
          </a:p>
        </p:txBody>
      </p:sp>
      <p:sp>
        <p:nvSpPr>
          <p:cNvPr id="7" name="Rectangle 6"/>
          <p:cNvSpPr/>
          <p:nvPr/>
        </p:nvSpPr>
        <p:spPr>
          <a:xfrm>
            <a:off x="1280160" y="914400"/>
            <a:ext cx="1097280" cy="3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280160" y="1371600"/>
            <a:ext cx="5120640" cy="4846320"/>
          </a:xfrm>
          <a:prstGeom prst="rect">
            <a:avLst/>
          </a:prstGeom>
          <a:noFill/>
        </p:spPr>
        <p:txBody>
          <a:bodyPr wrap="square" lIns="45720" rIns="45720" anchor="t">
            <a:spAutoFit/>
          </a:bodyPr>
          <a:lstStyle/>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Istanbul Okan University Hospital</a:t>
            </a:r>
          </a:p>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Public hospitals and training and research hospitals</a:t>
            </a:r>
          </a:p>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University hospitals</a:t>
            </a:r>
          </a:p>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Private hospitals (at least 100 beds for summer internships)</a:t>
            </a:r>
          </a:p>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Outpatient and inpatient health centers</a:t>
            </a:r>
          </a:p>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Family health centers</a:t>
            </a:r>
          </a:p>
        </p:txBody>
      </p:sp>
      <p:sp>
        <p:nvSpPr>
          <p:cNvPr id="9" name="TextBox 8"/>
          <p:cNvSpPr txBox="1"/>
          <p:nvPr/>
        </p:nvSpPr>
        <p:spPr>
          <a:xfrm>
            <a:off x="6400800" y="1371600"/>
            <a:ext cx="5120640" cy="4846320"/>
          </a:xfrm>
          <a:prstGeom prst="rect">
            <a:avLst/>
          </a:prstGeom>
          <a:noFill/>
        </p:spPr>
        <p:txBody>
          <a:bodyPr wrap="square" lIns="45720" rIns="45720" anchor="t">
            <a:spAutoFit/>
          </a:bodyPr>
          <a:lstStyle/>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Nursing homes and elderly care centers</a:t>
            </a:r>
          </a:p>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Care and rehabilitation centers</a:t>
            </a:r>
          </a:p>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Schools (school health)</a:t>
            </a:r>
          </a:p>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Workplaces (occupational health)</a:t>
            </a:r>
          </a:p>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Non-governmental organizations</a:t>
            </a:r>
          </a:p>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Municipal centers (e.g. Tuzla Municipality Senior Center)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15</a:t>
            </a:r>
          </a:p>
        </p:txBody>
      </p:sp>
      <p:sp>
        <p:nvSpPr>
          <p:cNvPr id="6" name="TextBox 5"/>
          <p:cNvSpPr txBox="1"/>
          <p:nvPr/>
        </p:nvSpPr>
        <p:spPr>
          <a:xfrm>
            <a:off x="1234440" y="256032"/>
            <a:ext cx="10424160" cy="640080"/>
          </a:xfrm>
          <a:prstGeom prst="rect">
            <a:avLst/>
          </a:prstGeom>
          <a:noFill/>
        </p:spPr>
        <p:txBody>
          <a:bodyPr wrap="square" lIns="45720" rIns="45720" anchor="ctr">
            <a:spAutoFit/>
          </a:bodyPr>
          <a:lstStyle/>
          <a:p>
            <a:pPr algn="l">
              <a:lnSpc>
                <a:spcPct val="110000"/>
              </a:lnSpc>
              <a:spcAft>
                <a:spcPts val="600"/>
              </a:spcAft>
            </a:pPr>
            <a:r>
              <a:rPr sz="2800" b="1" i="0">
                <a:solidFill>
                  <a:srgbClr val="1F3864"/>
                </a:solidFill>
                <a:latin typeface="Times New Roman"/>
              </a:rPr>
              <a:t>In-Semester Clinical Practice</a:t>
            </a:r>
          </a:p>
        </p:txBody>
      </p:sp>
      <p:sp>
        <p:nvSpPr>
          <p:cNvPr id="7" name="Rectangle 6"/>
          <p:cNvSpPr/>
          <p:nvPr/>
        </p:nvSpPr>
        <p:spPr>
          <a:xfrm>
            <a:off x="1280160" y="914400"/>
            <a:ext cx="1097280" cy="3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234440" y="1005840"/>
            <a:ext cx="10424160" cy="457200"/>
          </a:xfrm>
          <a:prstGeom prst="rect">
            <a:avLst/>
          </a:prstGeom>
          <a:noFill/>
        </p:spPr>
        <p:txBody>
          <a:bodyPr wrap="square" lIns="45720" rIns="45720" anchor="t">
            <a:spAutoFit/>
          </a:bodyPr>
          <a:lstStyle/>
          <a:p>
            <a:pPr algn="l">
              <a:lnSpc>
                <a:spcPct val="110000"/>
              </a:lnSpc>
              <a:spcAft>
                <a:spcPts val="600"/>
              </a:spcAft>
            </a:pPr>
            <a:r>
              <a:rPr sz="1500" b="0" i="0">
                <a:solidFill>
                  <a:srgbClr val="595959"/>
                </a:solidFill>
                <a:latin typeface="Times New Roman"/>
              </a:rPr>
              <a:t>From the Nursing Department Directive on In-Semester Practice and Summer Internships</a:t>
            </a:r>
          </a:p>
        </p:txBody>
      </p:sp>
      <p:sp>
        <p:nvSpPr>
          <p:cNvPr id="9" name="Rectangle 8"/>
          <p:cNvSpPr/>
          <p:nvPr/>
        </p:nvSpPr>
        <p:spPr>
          <a:xfrm>
            <a:off x="822960" y="1645920"/>
            <a:ext cx="2514600" cy="141732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22960" y="1691640"/>
            <a:ext cx="2514600" cy="777240"/>
          </a:xfrm>
          <a:prstGeom prst="rect">
            <a:avLst/>
          </a:prstGeom>
          <a:noFill/>
        </p:spPr>
        <p:txBody>
          <a:bodyPr wrap="square" lIns="45720" rIns="45720" anchor="t">
            <a:spAutoFit/>
          </a:bodyPr>
          <a:lstStyle/>
          <a:p>
            <a:pPr algn="ctr">
              <a:lnSpc>
                <a:spcPct val="110000"/>
              </a:lnSpc>
              <a:spcAft>
                <a:spcPts val="600"/>
              </a:spcAft>
            </a:pPr>
            <a:r>
              <a:rPr sz="3400" b="1" i="0">
                <a:solidFill>
                  <a:srgbClr val="FFFFFF"/>
                </a:solidFill>
                <a:latin typeface="Times New Roman"/>
              </a:rPr>
              <a:t>80%</a:t>
            </a:r>
          </a:p>
        </p:txBody>
      </p:sp>
      <p:sp>
        <p:nvSpPr>
          <p:cNvPr id="11" name="TextBox 10"/>
          <p:cNvSpPr txBox="1"/>
          <p:nvPr/>
        </p:nvSpPr>
        <p:spPr>
          <a:xfrm>
            <a:off x="822960" y="2468880"/>
            <a:ext cx="2514600" cy="548640"/>
          </a:xfrm>
          <a:prstGeom prst="rect">
            <a:avLst/>
          </a:prstGeom>
          <a:noFill/>
        </p:spPr>
        <p:txBody>
          <a:bodyPr wrap="square" lIns="45720" rIns="45720" anchor="t">
            <a:spAutoFit/>
          </a:bodyPr>
          <a:lstStyle/>
          <a:p>
            <a:pPr algn="ctr">
              <a:lnSpc>
                <a:spcPct val="110000"/>
              </a:lnSpc>
              <a:spcAft>
                <a:spcPts val="600"/>
              </a:spcAft>
            </a:pPr>
            <a:r>
              <a:rPr sz="1400" b="0" i="0">
                <a:solidFill>
                  <a:srgbClr val="FFFFFF"/>
                </a:solidFill>
                <a:latin typeface="Times New Roman"/>
              </a:rPr>
              <a:t>attendance required</a:t>
            </a:r>
          </a:p>
        </p:txBody>
      </p:sp>
      <p:sp>
        <p:nvSpPr>
          <p:cNvPr id="12" name="Rectangle 11"/>
          <p:cNvSpPr/>
          <p:nvPr/>
        </p:nvSpPr>
        <p:spPr>
          <a:xfrm>
            <a:off x="3520440" y="1645920"/>
            <a:ext cx="2514600" cy="141732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3520440" y="1691640"/>
            <a:ext cx="2514600" cy="777240"/>
          </a:xfrm>
          <a:prstGeom prst="rect">
            <a:avLst/>
          </a:prstGeom>
          <a:noFill/>
        </p:spPr>
        <p:txBody>
          <a:bodyPr wrap="square" lIns="45720" rIns="45720" anchor="t">
            <a:spAutoFit/>
          </a:bodyPr>
          <a:lstStyle/>
          <a:p>
            <a:pPr algn="ctr">
              <a:lnSpc>
                <a:spcPct val="110000"/>
              </a:lnSpc>
              <a:spcAft>
                <a:spcPts val="600"/>
              </a:spcAft>
            </a:pPr>
            <a:r>
              <a:rPr sz="3400" b="1" i="0" dirty="0">
                <a:solidFill>
                  <a:srgbClr val="FFFFFF"/>
                </a:solidFill>
                <a:latin typeface="Times New Roman"/>
              </a:rPr>
              <a:t>08.00</a:t>
            </a:r>
          </a:p>
        </p:txBody>
      </p:sp>
      <p:sp>
        <p:nvSpPr>
          <p:cNvPr id="14" name="TextBox 13"/>
          <p:cNvSpPr txBox="1"/>
          <p:nvPr/>
        </p:nvSpPr>
        <p:spPr>
          <a:xfrm>
            <a:off x="3520440" y="2468880"/>
            <a:ext cx="2514600" cy="548640"/>
          </a:xfrm>
          <a:prstGeom prst="rect">
            <a:avLst/>
          </a:prstGeom>
          <a:noFill/>
        </p:spPr>
        <p:txBody>
          <a:bodyPr wrap="square" lIns="45720" rIns="45720" anchor="t">
            <a:spAutoFit/>
          </a:bodyPr>
          <a:lstStyle/>
          <a:p>
            <a:pPr algn="ctr">
              <a:lnSpc>
                <a:spcPct val="110000"/>
              </a:lnSpc>
              <a:spcAft>
                <a:spcPts val="600"/>
              </a:spcAft>
            </a:pPr>
            <a:r>
              <a:rPr sz="1400" b="0" i="0">
                <a:solidFill>
                  <a:srgbClr val="FFFFFF"/>
                </a:solidFill>
                <a:latin typeface="Times New Roman"/>
              </a:rPr>
              <a:t>in the clinic, in uniform</a:t>
            </a:r>
          </a:p>
        </p:txBody>
      </p:sp>
      <p:sp>
        <p:nvSpPr>
          <p:cNvPr id="15" name="Rectangle 14"/>
          <p:cNvSpPr/>
          <p:nvPr/>
        </p:nvSpPr>
        <p:spPr>
          <a:xfrm>
            <a:off x="6217920" y="1645920"/>
            <a:ext cx="2514600" cy="141732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217920" y="1691640"/>
            <a:ext cx="2514600" cy="777240"/>
          </a:xfrm>
          <a:prstGeom prst="rect">
            <a:avLst/>
          </a:prstGeom>
          <a:noFill/>
        </p:spPr>
        <p:txBody>
          <a:bodyPr wrap="square" lIns="45720" rIns="45720" anchor="t">
            <a:spAutoFit/>
          </a:bodyPr>
          <a:lstStyle/>
          <a:p>
            <a:pPr algn="ctr">
              <a:lnSpc>
                <a:spcPct val="110000"/>
              </a:lnSpc>
              <a:spcAft>
                <a:spcPts val="600"/>
              </a:spcAft>
            </a:pPr>
            <a:r>
              <a:rPr sz="3400" b="1" i="0">
                <a:solidFill>
                  <a:srgbClr val="FFFFFF"/>
                </a:solidFill>
                <a:latin typeface="Times New Roman"/>
              </a:rPr>
              <a:t>16.00</a:t>
            </a:r>
          </a:p>
        </p:txBody>
      </p:sp>
      <p:sp>
        <p:nvSpPr>
          <p:cNvPr id="17" name="TextBox 16"/>
          <p:cNvSpPr txBox="1"/>
          <p:nvPr/>
        </p:nvSpPr>
        <p:spPr>
          <a:xfrm>
            <a:off x="6217920" y="2468880"/>
            <a:ext cx="2514600" cy="548640"/>
          </a:xfrm>
          <a:prstGeom prst="rect">
            <a:avLst/>
          </a:prstGeom>
          <a:noFill/>
        </p:spPr>
        <p:txBody>
          <a:bodyPr wrap="square" lIns="45720" rIns="45720" anchor="t">
            <a:spAutoFit/>
          </a:bodyPr>
          <a:lstStyle/>
          <a:p>
            <a:pPr algn="ctr">
              <a:lnSpc>
                <a:spcPct val="110000"/>
              </a:lnSpc>
              <a:spcAft>
                <a:spcPts val="600"/>
              </a:spcAft>
            </a:pPr>
            <a:r>
              <a:rPr sz="1400" b="0" i="0">
                <a:solidFill>
                  <a:srgbClr val="FFFFFF"/>
                </a:solidFill>
                <a:latin typeface="Times New Roman"/>
              </a:rPr>
              <a:t>end of practice</a:t>
            </a:r>
          </a:p>
        </p:txBody>
      </p:sp>
      <p:sp>
        <p:nvSpPr>
          <p:cNvPr id="18" name="Rectangle 17"/>
          <p:cNvSpPr/>
          <p:nvPr/>
        </p:nvSpPr>
        <p:spPr>
          <a:xfrm>
            <a:off x="8915400" y="1645920"/>
            <a:ext cx="2514600" cy="141732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915400" y="1691640"/>
            <a:ext cx="2514600" cy="626197"/>
          </a:xfrm>
          <a:prstGeom prst="rect">
            <a:avLst/>
          </a:prstGeom>
          <a:noFill/>
        </p:spPr>
        <p:txBody>
          <a:bodyPr wrap="square" lIns="45720" rIns="45720" anchor="t">
            <a:spAutoFit/>
          </a:bodyPr>
          <a:lstStyle/>
          <a:p>
            <a:pPr algn="ctr">
              <a:lnSpc>
                <a:spcPct val="110000"/>
              </a:lnSpc>
              <a:spcAft>
                <a:spcPts val="600"/>
              </a:spcAft>
            </a:pPr>
            <a:r>
              <a:rPr lang="tr-TR" sz="3400" b="1" dirty="0">
                <a:solidFill>
                  <a:srgbClr val="FFFFFF"/>
                </a:solidFill>
                <a:latin typeface="Times New Roman"/>
              </a:rPr>
              <a:t>60 min</a:t>
            </a:r>
          </a:p>
        </p:txBody>
      </p:sp>
      <p:sp>
        <p:nvSpPr>
          <p:cNvPr id="20" name="TextBox 19"/>
          <p:cNvSpPr txBox="1"/>
          <p:nvPr/>
        </p:nvSpPr>
        <p:spPr>
          <a:xfrm>
            <a:off x="8915400" y="2468880"/>
            <a:ext cx="2514600" cy="312201"/>
          </a:xfrm>
          <a:prstGeom prst="rect">
            <a:avLst/>
          </a:prstGeom>
          <a:noFill/>
        </p:spPr>
        <p:txBody>
          <a:bodyPr wrap="square" lIns="45720" rIns="45720" anchor="t">
            <a:spAutoFit/>
          </a:bodyPr>
          <a:lstStyle/>
          <a:p>
            <a:pPr algn="ctr">
              <a:lnSpc>
                <a:spcPct val="110000"/>
              </a:lnSpc>
              <a:spcAft>
                <a:spcPts val="600"/>
              </a:spcAft>
            </a:pPr>
            <a:r>
              <a:rPr lang="tr-TR" sz="1400" b="0" i="0" dirty="0">
                <a:solidFill>
                  <a:srgbClr val="FFFFFF"/>
                </a:solidFill>
                <a:latin typeface="Times New Roman"/>
              </a:rPr>
              <a:t>Meal and breakfast break</a:t>
            </a:r>
            <a:endParaRPr sz="1400" b="0" i="0" dirty="0">
              <a:solidFill>
                <a:srgbClr val="FFFFFF"/>
              </a:solidFill>
              <a:latin typeface="Times New Roman"/>
            </a:endParaRPr>
          </a:p>
        </p:txBody>
      </p:sp>
      <p:sp>
        <p:nvSpPr>
          <p:cNvPr id="21" name="TextBox 20"/>
          <p:cNvSpPr txBox="1"/>
          <p:nvPr/>
        </p:nvSpPr>
        <p:spPr>
          <a:xfrm>
            <a:off x="822960" y="3383280"/>
            <a:ext cx="10607040" cy="2926080"/>
          </a:xfrm>
          <a:prstGeom prst="rect">
            <a:avLst/>
          </a:prstGeom>
          <a:noFill/>
        </p:spPr>
        <p:txBody>
          <a:bodyPr wrap="square" lIns="45720" rIns="45720" anchor="t">
            <a:spAutoFit/>
          </a:bodyPr>
          <a:lstStyle/>
          <a:p>
            <a:pPr algn="l">
              <a:lnSpc>
                <a:spcPct val="110000"/>
              </a:lnSpc>
              <a:spcAft>
                <a:spcPts val="700"/>
              </a:spcAft>
            </a:pPr>
            <a:r>
              <a:rPr sz="1600" b="1" i="0">
                <a:solidFill>
                  <a:srgbClr val="1F3864"/>
                </a:solidFill>
                <a:latin typeface="Times New Roman"/>
              </a:rPr>
              <a:t>✓ </a:t>
            </a:r>
            <a:r>
              <a:rPr sz="1600" b="0" i="0">
                <a:solidFill>
                  <a:srgbClr val="1A1A1A"/>
                </a:solidFill>
                <a:latin typeface="Times New Roman"/>
              </a:rPr>
              <a:t>Students must attend at least 10 working days of practice; those who do not meet the attendance requirement fail the course.</a:t>
            </a:r>
          </a:p>
          <a:p>
            <a:pPr algn="l">
              <a:lnSpc>
                <a:spcPct val="110000"/>
              </a:lnSpc>
              <a:spcAft>
                <a:spcPts val="700"/>
              </a:spcAft>
            </a:pPr>
            <a:r>
              <a:rPr sz="1600" b="1" i="0">
                <a:solidFill>
                  <a:srgbClr val="1F3864"/>
                </a:solidFill>
                <a:latin typeface="Times New Roman"/>
              </a:rPr>
              <a:t>✓ </a:t>
            </a:r>
            <a:r>
              <a:rPr sz="1600" b="0" i="0">
                <a:solidFill>
                  <a:srgbClr val="1A1A1A"/>
                </a:solidFill>
                <a:latin typeface="Times New Roman"/>
              </a:rPr>
              <a:t>Students who arrive after 08:30 or leave before the end time are marked absent for that day.</a:t>
            </a:r>
          </a:p>
          <a:p>
            <a:pPr algn="l">
              <a:lnSpc>
                <a:spcPct val="110000"/>
              </a:lnSpc>
              <a:spcAft>
                <a:spcPts val="700"/>
              </a:spcAft>
            </a:pPr>
            <a:r>
              <a:rPr sz="1600" b="1" i="0">
                <a:solidFill>
                  <a:srgbClr val="1F3864"/>
                </a:solidFill>
                <a:latin typeface="Times New Roman"/>
              </a:rPr>
              <a:t>✓ </a:t>
            </a:r>
            <a:r>
              <a:rPr sz="1600" b="0" i="0">
                <a:solidFill>
                  <a:srgbClr val="1A1A1A"/>
                </a:solidFill>
                <a:latin typeface="Times New Roman"/>
              </a:rPr>
              <a:t>In-semester practice takes place at institutions in Istanbul; there is no practice on public holidays.</a:t>
            </a:r>
          </a:p>
          <a:p>
            <a:pPr algn="l">
              <a:lnSpc>
                <a:spcPct val="110000"/>
              </a:lnSpc>
              <a:spcAft>
                <a:spcPts val="700"/>
              </a:spcAft>
            </a:pPr>
            <a:r>
              <a:rPr sz="1600" b="1" i="0">
                <a:solidFill>
                  <a:srgbClr val="1F3864"/>
                </a:solidFill>
                <a:latin typeface="Times New Roman"/>
              </a:rPr>
              <a:t>✓ </a:t>
            </a:r>
            <a:r>
              <a:rPr sz="1600" b="0" i="0">
                <a:solidFill>
                  <a:srgbClr val="1A1A1A"/>
                </a:solidFill>
                <a:latin typeface="Times New Roman"/>
              </a:rPr>
              <a:t>Students may not perform invasive procedures without a nurse's supervision; patient handover is done at the start and end of each day.</a:t>
            </a:r>
          </a:p>
          <a:p>
            <a:pPr algn="l">
              <a:lnSpc>
                <a:spcPct val="110000"/>
              </a:lnSpc>
              <a:spcAft>
                <a:spcPts val="700"/>
              </a:spcAft>
            </a:pPr>
            <a:r>
              <a:rPr sz="1600" b="1" i="0">
                <a:solidFill>
                  <a:srgbClr val="1F3864"/>
                </a:solidFill>
                <a:latin typeface="Times New Roman"/>
              </a:rPr>
              <a:t>✓ </a:t>
            </a:r>
            <a:r>
              <a:rPr sz="1600" b="0" i="0">
                <a:solidFill>
                  <a:srgbClr val="1A1A1A"/>
                </a:solidFill>
                <a:latin typeface="Times New Roman"/>
              </a:rPr>
              <a:t>Assessment is by written/oral exams, bedside evaluation, skills exams, care plans and similar methods.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16</a:t>
            </a:r>
          </a:p>
        </p:txBody>
      </p:sp>
      <p:sp>
        <p:nvSpPr>
          <p:cNvPr id="6" name="TextBox 5"/>
          <p:cNvSpPr txBox="1"/>
          <p:nvPr/>
        </p:nvSpPr>
        <p:spPr>
          <a:xfrm>
            <a:off x="1234440" y="256032"/>
            <a:ext cx="10424160" cy="640080"/>
          </a:xfrm>
          <a:prstGeom prst="rect">
            <a:avLst/>
          </a:prstGeom>
          <a:noFill/>
        </p:spPr>
        <p:txBody>
          <a:bodyPr wrap="square" lIns="45720" rIns="45720" anchor="ctr">
            <a:spAutoFit/>
          </a:bodyPr>
          <a:lstStyle/>
          <a:p>
            <a:pPr algn="l">
              <a:lnSpc>
                <a:spcPct val="110000"/>
              </a:lnSpc>
              <a:spcAft>
                <a:spcPts val="600"/>
              </a:spcAft>
            </a:pPr>
            <a:r>
              <a:rPr sz="2800" b="1" i="0">
                <a:solidFill>
                  <a:srgbClr val="1F3864"/>
                </a:solidFill>
                <a:latin typeface="Times New Roman"/>
              </a:rPr>
              <a:t>Mandatory Summer Internships</a:t>
            </a:r>
          </a:p>
        </p:txBody>
      </p:sp>
      <p:sp>
        <p:nvSpPr>
          <p:cNvPr id="7" name="Rectangle 6"/>
          <p:cNvSpPr/>
          <p:nvPr/>
        </p:nvSpPr>
        <p:spPr>
          <a:xfrm>
            <a:off x="1280160" y="914400"/>
            <a:ext cx="1097280" cy="3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8" name="Table 7"/>
          <p:cNvGraphicFramePr>
            <a:graphicFrameLocks noGrp="1"/>
          </p:cNvGraphicFramePr>
          <p:nvPr/>
        </p:nvGraphicFramePr>
        <p:xfrm>
          <a:off x="731520" y="1325880"/>
          <a:ext cx="5852160" cy="3017520"/>
        </p:xfrm>
        <a:graphic>
          <a:graphicData uri="http://schemas.openxmlformats.org/drawingml/2006/table">
            <a:tbl>
              <a:tblPr firstRow="1" bandRow="1">
                <a:tableStyleId>{5C22544A-7EE6-4342-B048-85BDC9FD1C3A}</a:tableStyleId>
              </a:tblPr>
              <a:tblGrid>
                <a:gridCol w="1417320">
                  <a:extLst>
                    <a:ext uri="{9D8B030D-6E8A-4147-A177-3AD203B41FA5}">
                      <a16:colId xmlns:a16="http://schemas.microsoft.com/office/drawing/2014/main" val="20000"/>
                    </a:ext>
                  </a:extLst>
                </a:gridCol>
                <a:gridCol w="283464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tblGrid>
              <a:tr h="502920">
                <a:tc>
                  <a:txBody>
                    <a:bodyPr/>
                    <a:lstStyle/>
                    <a:p>
                      <a:r>
                        <a:rPr sz="1400" b="1" i="0">
                          <a:solidFill>
                            <a:srgbClr val="FFFFFF"/>
                          </a:solidFill>
                          <a:latin typeface="Times New Roman"/>
                        </a:rPr>
                        <a:t>Semester</a:t>
                      </a:r>
                    </a:p>
                  </a:txBody>
                  <a:tcPr marL="73152" marR="73152" marT="27432" marB="27432" anchor="ctr">
                    <a:solidFill>
                      <a:srgbClr val="1F3864"/>
                    </a:solidFill>
                  </a:tcPr>
                </a:tc>
                <a:tc>
                  <a:txBody>
                    <a:bodyPr/>
                    <a:lstStyle/>
                    <a:p>
                      <a:r>
                        <a:rPr sz="1400" b="1" i="0">
                          <a:solidFill>
                            <a:srgbClr val="FFFFFF"/>
                          </a:solidFill>
                          <a:latin typeface="Times New Roman"/>
                        </a:rPr>
                        <a:t>Internship</a:t>
                      </a:r>
                    </a:p>
                  </a:txBody>
                  <a:tcPr marL="73152" marR="73152" marT="27432" marB="27432" anchor="ctr">
                    <a:solidFill>
                      <a:srgbClr val="1F3864"/>
                    </a:solidFill>
                  </a:tcPr>
                </a:tc>
                <a:tc>
                  <a:txBody>
                    <a:bodyPr/>
                    <a:lstStyle/>
                    <a:p>
                      <a:r>
                        <a:rPr sz="1400" b="1" i="0">
                          <a:solidFill>
                            <a:srgbClr val="FFFFFF"/>
                          </a:solidFill>
                          <a:latin typeface="Times New Roman"/>
                        </a:rPr>
                        <a:t>Duration</a:t>
                      </a:r>
                    </a:p>
                  </a:txBody>
                  <a:tcPr marL="73152" marR="73152" marT="27432" marB="27432" anchor="ctr">
                    <a:solidFill>
                      <a:srgbClr val="1F3864"/>
                    </a:solidFill>
                  </a:tcPr>
                </a:tc>
                <a:extLst>
                  <a:ext uri="{0D108BD9-81ED-4DB2-BD59-A6C34878D82A}">
                    <a16:rowId xmlns:a16="http://schemas.microsoft.com/office/drawing/2014/main" val="10000"/>
                  </a:ext>
                </a:extLst>
              </a:tr>
              <a:tr h="502920">
                <a:tc>
                  <a:txBody>
                    <a:bodyPr/>
                    <a:lstStyle/>
                    <a:p>
                      <a:r>
                        <a:rPr sz="1300" b="0" i="0">
                          <a:solidFill>
                            <a:srgbClr val="1A1A1A"/>
                          </a:solidFill>
                          <a:latin typeface="Times New Roman"/>
                        </a:rPr>
                        <a:t>End of 2nd semester</a:t>
                      </a:r>
                    </a:p>
                  </a:txBody>
                  <a:tcPr marL="73152" marR="73152" marT="27432" marB="27432" anchor="ctr">
                    <a:solidFill>
                      <a:srgbClr val="EEF2F8"/>
                    </a:solidFill>
                  </a:tcPr>
                </a:tc>
                <a:tc>
                  <a:txBody>
                    <a:bodyPr/>
                    <a:lstStyle/>
                    <a:p>
                      <a:r>
                        <a:rPr sz="1300" b="0" i="0">
                          <a:solidFill>
                            <a:srgbClr val="1A1A1A"/>
                          </a:solidFill>
                          <a:latin typeface="Times New Roman"/>
                        </a:rPr>
                        <a:t>Fundamentals of Nursing</a:t>
                      </a:r>
                    </a:p>
                  </a:txBody>
                  <a:tcPr marL="73152" marR="73152" marT="27432" marB="27432" anchor="ctr">
                    <a:solidFill>
                      <a:srgbClr val="EEF2F8"/>
                    </a:solidFill>
                  </a:tcPr>
                </a:tc>
                <a:tc>
                  <a:txBody>
                    <a:bodyPr/>
                    <a:lstStyle/>
                    <a:p>
                      <a:r>
                        <a:rPr sz="1300" b="0" i="0">
                          <a:solidFill>
                            <a:srgbClr val="1A1A1A"/>
                          </a:solidFill>
                          <a:latin typeface="Times New Roman"/>
                        </a:rPr>
                        <a:t>20 working days (4 weeks)</a:t>
                      </a:r>
                    </a:p>
                  </a:txBody>
                  <a:tcPr marL="73152" marR="73152" marT="27432" marB="27432" anchor="ctr">
                    <a:solidFill>
                      <a:srgbClr val="EEF2F8"/>
                    </a:solidFill>
                  </a:tcPr>
                </a:tc>
                <a:extLst>
                  <a:ext uri="{0D108BD9-81ED-4DB2-BD59-A6C34878D82A}">
                    <a16:rowId xmlns:a16="http://schemas.microsoft.com/office/drawing/2014/main" val="10001"/>
                  </a:ext>
                </a:extLst>
              </a:tr>
              <a:tr h="502920">
                <a:tc>
                  <a:txBody>
                    <a:bodyPr/>
                    <a:lstStyle/>
                    <a:p>
                      <a:r>
                        <a:rPr sz="1300" b="0" i="0">
                          <a:solidFill>
                            <a:srgbClr val="1A1A1A"/>
                          </a:solidFill>
                          <a:latin typeface="Times New Roman"/>
                        </a:rPr>
                        <a:t>End of 4th semester</a:t>
                      </a:r>
                    </a:p>
                  </a:txBody>
                  <a:tcPr marL="73152" marR="73152" marT="27432" marB="27432" anchor="ctr">
                    <a:solidFill>
                      <a:srgbClr val="FFFFFF"/>
                    </a:solidFill>
                  </a:tcPr>
                </a:tc>
                <a:tc>
                  <a:txBody>
                    <a:bodyPr/>
                    <a:lstStyle/>
                    <a:p>
                      <a:r>
                        <a:rPr sz="1300" b="0" i="0">
                          <a:solidFill>
                            <a:srgbClr val="1A1A1A"/>
                          </a:solidFill>
                          <a:latin typeface="Times New Roman"/>
                        </a:rPr>
                        <a:t>Internal Medicine Nursing</a:t>
                      </a:r>
                    </a:p>
                  </a:txBody>
                  <a:tcPr marL="73152" marR="73152" marT="27432" marB="27432" anchor="ctr">
                    <a:solidFill>
                      <a:srgbClr val="FFFFFF"/>
                    </a:solidFill>
                  </a:tcPr>
                </a:tc>
                <a:tc>
                  <a:txBody>
                    <a:bodyPr/>
                    <a:lstStyle/>
                    <a:p>
                      <a:r>
                        <a:rPr sz="1300" b="0" i="0">
                          <a:solidFill>
                            <a:srgbClr val="1A1A1A"/>
                          </a:solidFill>
                          <a:latin typeface="Times New Roman"/>
                        </a:rPr>
                        <a:t>15 working days (3 weeks)</a:t>
                      </a:r>
                    </a:p>
                  </a:txBody>
                  <a:tcPr marL="73152" marR="73152" marT="27432" marB="27432" anchor="ctr">
                    <a:solidFill>
                      <a:srgbClr val="FFFFFF"/>
                    </a:solidFill>
                  </a:tcPr>
                </a:tc>
                <a:extLst>
                  <a:ext uri="{0D108BD9-81ED-4DB2-BD59-A6C34878D82A}">
                    <a16:rowId xmlns:a16="http://schemas.microsoft.com/office/drawing/2014/main" val="10002"/>
                  </a:ext>
                </a:extLst>
              </a:tr>
              <a:tr h="502920">
                <a:tc>
                  <a:txBody>
                    <a:bodyPr/>
                    <a:lstStyle/>
                    <a:p>
                      <a:r>
                        <a:rPr sz="1300" b="0" i="0">
                          <a:solidFill>
                            <a:srgbClr val="1A1A1A"/>
                          </a:solidFill>
                          <a:latin typeface="Times New Roman"/>
                        </a:rPr>
                        <a:t>End of 4th semester</a:t>
                      </a:r>
                    </a:p>
                  </a:txBody>
                  <a:tcPr marL="73152" marR="73152" marT="27432" marB="27432" anchor="ctr">
                    <a:solidFill>
                      <a:srgbClr val="EEF2F8"/>
                    </a:solidFill>
                  </a:tcPr>
                </a:tc>
                <a:tc>
                  <a:txBody>
                    <a:bodyPr/>
                    <a:lstStyle/>
                    <a:p>
                      <a:r>
                        <a:rPr sz="1300" b="0" i="0">
                          <a:solidFill>
                            <a:srgbClr val="1A1A1A"/>
                          </a:solidFill>
                          <a:latin typeface="Times New Roman"/>
                        </a:rPr>
                        <a:t>Surgical Nursing</a:t>
                      </a:r>
                    </a:p>
                  </a:txBody>
                  <a:tcPr marL="73152" marR="73152" marT="27432" marB="27432" anchor="ctr">
                    <a:solidFill>
                      <a:srgbClr val="EEF2F8"/>
                    </a:solidFill>
                  </a:tcPr>
                </a:tc>
                <a:tc>
                  <a:txBody>
                    <a:bodyPr/>
                    <a:lstStyle/>
                    <a:p>
                      <a:r>
                        <a:rPr sz="1300" b="0" i="0">
                          <a:solidFill>
                            <a:srgbClr val="1A1A1A"/>
                          </a:solidFill>
                          <a:latin typeface="Times New Roman"/>
                        </a:rPr>
                        <a:t>15 working days (3 weeks)</a:t>
                      </a:r>
                    </a:p>
                  </a:txBody>
                  <a:tcPr marL="73152" marR="73152" marT="27432" marB="27432" anchor="ctr">
                    <a:solidFill>
                      <a:srgbClr val="EEF2F8"/>
                    </a:solidFill>
                  </a:tcPr>
                </a:tc>
                <a:extLst>
                  <a:ext uri="{0D108BD9-81ED-4DB2-BD59-A6C34878D82A}">
                    <a16:rowId xmlns:a16="http://schemas.microsoft.com/office/drawing/2014/main" val="10003"/>
                  </a:ext>
                </a:extLst>
              </a:tr>
              <a:tr h="502920">
                <a:tc>
                  <a:txBody>
                    <a:bodyPr/>
                    <a:lstStyle/>
                    <a:p>
                      <a:r>
                        <a:rPr sz="1300" b="0" i="0">
                          <a:solidFill>
                            <a:srgbClr val="1A1A1A"/>
                          </a:solidFill>
                          <a:latin typeface="Times New Roman"/>
                        </a:rPr>
                        <a:t>End of 6th semester</a:t>
                      </a:r>
                    </a:p>
                  </a:txBody>
                  <a:tcPr marL="73152" marR="73152" marT="27432" marB="27432" anchor="ctr">
                    <a:solidFill>
                      <a:srgbClr val="FFFFFF"/>
                    </a:solidFill>
                  </a:tcPr>
                </a:tc>
                <a:tc>
                  <a:txBody>
                    <a:bodyPr/>
                    <a:lstStyle/>
                    <a:p>
                      <a:r>
                        <a:rPr sz="1300" b="0" i="0">
                          <a:solidFill>
                            <a:srgbClr val="1A1A1A"/>
                          </a:solidFill>
                          <a:latin typeface="Times New Roman"/>
                        </a:rPr>
                        <a:t>Obstetrics and Gynecology Nursing</a:t>
                      </a:r>
                    </a:p>
                  </a:txBody>
                  <a:tcPr marL="73152" marR="73152" marT="27432" marB="27432" anchor="ctr">
                    <a:solidFill>
                      <a:srgbClr val="FFFFFF"/>
                    </a:solidFill>
                  </a:tcPr>
                </a:tc>
                <a:tc>
                  <a:txBody>
                    <a:bodyPr/>
                    <a:lstStyle/>
                    <a:p>
                      <a:r>
                        <a:rPr sz="1300" b="0" i="0">
                          <a:solidFill>
                            <a:srgbClr val="1A1A1A"/>
                          </a:solidFill>
                          <a:latin typeface="Times New Roman"/>
                        </a:rPr>
                        <a:t>15 working days (3 weeks)</a:t>
                      </a:r>
                    </a:p>
                  </a:txBody>
                  <a:tcPr marL="73152" marR="73152" marT="27432" marB="27432" anchor="ctr">
                    <a:solidFill>
                      <a:srgbClr val="FFFFFF"/>
                    </a:solidFill>
                  </a:tcPr>
                </a:tc>
                <a:extLst>
                  <a:ext uri="{0D108BD9-81ED-4DB2-BD59-A6C34878D82A}">
                    <a16:rowId xmlns:a16="http://schemas.microsoft.com/office/drawing/2014/main" val="10004"/>
                  </a:ext>
                </a:extLst>
              </a:tr>
              <a:tr h="502920">
                <a:tc>
                  <a:txBody>
                    <a:bodyPr/>
                    <a:lstStyle/>
                    <a:p>
                      <a:r>
                        <a:rPr sz="1300" b="0" i="0">
                          <a:solidFill>
                            <a:srgbClr val="1A1A1A"/>
                          </a:solidFill>
                          <a:latin typeface="Times New Roman"/>
                        </a:rPr>
                        <a:t>End of 6th semester</a:t>
                      </a:r>
                    </a:p>
                  </a:txBody>
                  <a:tcPr marL="73152" marR="73152" marT="27432" marB="27432" anchor="ctr">
                    <a:solidFill>
                      <a:srgbClr val="EEF2F8"/>
                    </a:solidFill>
                  </a:tcPr>
                </a:tc>
                <a:tc>
                  <a:txBody>
                    <a:bodyPr/>
                    <a:lstStyle/>
                    <a:p>
                      <a:r>
                        <a:rPr sz="1300" b="0" i="0">
                          <a:solidFill>
                            <a:srgbClr val="1A1A1A"/>
                          </a:solidFill>
                          <a:latin typeface="Times New Roman"/>
                        </a:rPr>
                        <a:t>Pediatric Nursing</a:t>
                      </a:r>
                    </a:p>
                  </a:txBody>
                  <a:tcPr marL="73152" marR="73152" marT="27432" marB="27432" anchor="ctr">
                    <a:solidFill>
                      <a:srgbClr val="EEF2F8"/>
                    </a:solidFill>
                  </a:tcPr>
                </a:tc>
                <a:tc>
                  <a:txBody>
                    <a:bodyPr/>
                    <a:lstStyle/>
                    <a:p>
                      <a:r>
                        <a:rPr sz="1300" b="0" i="0">
                          <a:solidFill>
                            <a:srgbClr val="1A1A1A"/>
                          </a:solidFill>
                          <a:latin typeface="Times New Roman"/>
                        </a:rPr>
                        <a:t>15 working days (3 weeks)</a:t>
                      </a:r>
                    </a:p>
                  </a:txBody>
                  <a:tcPr marL="73152" marR="73152" marT="27432" marB="27432" anchor="ctr">
                    <a:solidFill>
                      <a:srgbClr val="EEF2F8"/>
                    </a:solidFill>
                  </a:tcPr>
                </a:tc>
                <a:extLst>
                  <a:ext uri="{0D108BD9-81ED-4DB2-BD59-A6C34878D82A}">
                    <a16:rowId xmlns:a16="http://schemas.microsoft.com/office/drawing/2014/main" val="10005"/>
                  </a:ext>
                </a:extLst>
              </a:tr>
            </a:tbl>
          </a:graphicData>
        </a:graphic>
      </p:graphicFrame>
      <p:sp>
        <p:nvSpPr>
          <p:cNvPr id="9" name="TextBox 8"/>
          <p:cNvSpPr txBox="1"/>
          <p:nvPr/>
        </p:nvSpPr>
        <p:spPr>
          <a:xfrm>
            <a:off x="6858000" y="1280160"/>
            <a:ext cx="4846320" cy="5029200"/>
          </a:xfrm>
          <a:prstGeom prst="rect">
            <a:avLst/>
          </a:prstGeom>
          <a:noFill/>
        </p:spPr>
        <p:txBody>
          <a:bodyPr wrap="square" lIns="45720" rIns="45720" anchor="t">
            <a:spAutoFit/>
          </a:bodyPr>
          <a:lstStyle/>
          <a:p>
            <a:pPr algn="l">
              <a:lnSpc>
                <a:spcPct val="110000"/>
              </a:lnSpc>
              <a:spcAft>
                <a:spcPts val="900"/>
              </a:spcAft>
            </a:pPr>
            <a:r>
              <a:rPr sz="1500" b="1" i="0">
                <a:solidFill>
                  <a:srgbClr val="1F3864"/>
                </a:solidFill>
                <a:latin typeface="Times New Roman"/>
              </a:rPr>
              <a:t>✓ </a:t>
            </a:r>
            <a:r>
              <a:rPr sz="1500" b="1" i="0">
                <a:solidFill>
                  <a:srgbClr val="1A1A1A"/>
                </a:solidFill>
                <a:latin typeface="Times New Roman"/>
              </a:rPr>
              <a:t>Prerequisite: </a:t>
            </a:r>
            <a:r>
              <a:rPr sz="1500" b="0" i="0">
                <a:solidFill>
                  <a:srgbClr val="1A1A1A"/>
                </a:solidFill>
                <a:latin typeface="Times New Roman"/>
              </a:rPr>
              <a:t>Passing the related course during the semester. Students who have not completed the 1st-year internship cannot proceed to upper-year internships.</a:t>
            </a:r>
          </a:p>
          <a:p>
            <a:pPr algn="l">
              <a:lnSpc>
                <a:spcPct val="110000"/>
              </a:lnSpc>
              <a:spcAft>
                <a:spcPts val="900"/>
              </a:spcAft>
            </a:pPr>
            <a:r>
              <a:rPr sz="1500" b="1" i="0">
                <a:solidFill>
                  <a:srgbClr val="1F3864"/>
                </a:solidFill>
                <a:latin typeface="Times New Roman"/>
              </a:rPr>
              <a:t>✓ </a:t>
            </a:r>
            <a:r>
              <a:rPr sz="1500" b="1" i="0">
                <a:solidFill>
                  <a:srgbClr val="1A1A1A"/>
                </a:solidFill>
                <a:latin typeface="Times New Roman"/>
              </a:rPr>
              <a:t>Attendance: </a:t>
            </a:r>
            <a:r>
              <a:rPr sz="1500" b="0" i="0">
                <a:solidFill>
                  <a:srgbClr val="1A1A1A"/>
                </a:solidFill>
                <a:latin typeface="Times New Roman"/>
              </a:rPr>
              <a:t>100% attendance is required for summer internships (1 working day = 8 hours).</a:t>
            </a:r>
          </a:p>
          <a:p>
            <a:pPr algn="l">
              <a:lnSpc>
                <a:spcPct val="110000"/>
              </a:lnSpc>
              <a:spcAft>
                <a:spcPts val="900"/>
              </a:spcAft>
            </a:pPr>
            <a:r>
              <a:rPr sz="1500" b="1" i="0">
                <a:solidFill>
                  <a:srgbClr val="1F3864"/>
                </a:solidFill>
                <a:latin typeface="Times New Roman"/>
              </a:rPr>
              <a:t>✓ </a:t>
            </a:r>
            <a:r>
              <a:rPr sz="1500" b="1" i="0">
                <a:solidFill>
                  <a:srgbClr val="1A1A1A"/>
                </a:solidFill>
                <a:latin typeface="Times New Roman"/>
              </a:rPr>
              <a:t>Location: </a:t>
            </a:r>
            <a:r>
              <a:rPr sz="1500" b="0" i="0">
                <a:solidFill>
                  <a:srgbClr val="1A1A1A"/>
                </a:solidFill>
                <a:latin typeface="Times New Roman"/>
              </a:rPr>
              <a:t>University / Ministry training and research hospitals, or private healthcare institutions with at least 100 beds.</a:t>
            </a:r>
          </a:p>
          <a:p>
            <a:pPr algn="l">
              <a:lnSpc>
                <a:spcPct val="110000"/>
              </a:lnSpc>
              <a:spcAft>
                <a:spcPts val="900"/>
              </a:spcAft>
            </a:pPr>
            <a:r>
              <a:rPr sz="1500" b="1" i="0">
                <a:solidFill>
                  <a:srgbClr val="1F3864"/>
                </a:solidFill>
                <a:latin typeface="Times New Roman"/>
              </a:rPr>
              <a:t>✓ </a:t>
            </a:r>
            <a:r>
              <a:rPr sz="1500" b="1" i="0">
                <a:solidFill>
                  <a:srgbClr val="1A1A1A"/>
                </a:solidFill>
                <a:latin typeface="Times New Roman"/>
              </a:rPr>
              <a:t>Application: </a:t>
            </a:r>
            <a:r>
              <a:rPr sz="1500" b="0" i="0">
                <a:solidFill>
                  <a:srgbClr val="1A1A1A"/>
                </a:solidFill>
                <a:latin typeface="Times New Roman"/>
              </a:rPr>
              <a:t>At least 45 days before the internship starts; the Mandatory Internship Application Form must be approved by the Head of Department.</a:t>
            </a:r>
          </a:p>
          <a:p>
            <a:pPr algn="l">
              <a:lnSpc>
                <a:spcPct val="110000"/>
              </a:lnSpc>
              <a:spcAft>
                <a:spcPts val="900"/>
              </a:spcAft>
            </a:pPr>
            <a:r>
              <a:rPr sz="1500" b="1" i="0">
                <a:solidFill>
                  <a:srgbClr val="1F3864"/>
                </a:solidFill>
                <a:latin typeface="Times New Roman"/>
              </a:rPr>
              <a:t>✓ </a:t>
            </a:r>
            <a:r>
              <a:rPr sz="1500" b="1" i="0">
                <a:solidFill>
                  <a:srgbClr val="1A1A1A"/>
                </a:solidFill>
                <a:latin typeface="Times New Roman"/>
              </a:rPr>
              <a:t>Report: </a:t>
            </a:r>
            <a:r>
              <a:rPr sz="1500" b="0" i="0">
                <a:solidFill>
                  <a:srgbClr val="1A1A1A"/>
                </a:solidFill>
                <a:latin typeface="Times New Roman"/>
              </a:rPr>
              <a:t>At least one care plan per week (minimum 2 in total) is prepared and submitted during course registration week.</a:t>
            </a:r>
          </a:p>
        </p:txBody>
      </p:sp>
      <p:sp>
        <p:nvSpPr>
          <p:cNvPr id="10" name="TextBox 9"/>
          <p:cNvSpPr txBox="1"/>
          <p:nvPr/>
        </p:nvSpPr>
        <p:spPr>
          <a:xfrm>
            <a:off x="731520" y="4572000"/>
            <a:ext cx="5852160" cy="1737360"/>
          </a:xfrm>
          <a:prstGeom prst="rect">
            <a:avLst/>
          </a:prstGeom>
          <a:noFill/>
        </p:spPr>
        <p:txBody>
          <a:bodyPr wrap="square" lIns="45720" rIns="45720" anchor="t">
            <a:spAutoFit/>
          </a:bodyPr>
          <a:lstStyle/>
          <a:p>
            <a:pPr algn="l">
              <a:lnSpc>
                <a:spcPct val="110000"/>
              </a:lnSpc>
              <a:spcAft>
                <a:spcPts val="600"/>
              </a:spcAft>
            </a:pPr>
            <a:r>
              <a:rPr sz="1400" b="0" i="0">
                <a:solidFill>
                  <a:srgbClr val="595959"/>
                </a:solidFill>
                <a:latin typeface="Times New Roman"/>
              </a:rPr>
              <a:t>Summer internships may also be completed outside Istanbul and, with the approval of the Head of Department, abroad (Erasmus+ / Exchange or independently).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17</a:t>
            </a:r>
          </a:p>
        </p:txBody>
      </p:sp>
      <p:sp>
        <p:nvSpPr>
          <p:cNvPr id="6" name="TextBox 5"/>
          <p:cNvSpPr txBox="1"/>
          <p:nvPr/>
        </p:nvSpPr>
        <p:spPr>
          <a:xfrm>
            <a:off x="1234440" y="256032"/>
            <a:ext cx="10424160" cy="640080"/>
          </a:xfrm>
          <a:prstGeom prst="rect">
            <a:avLst/>
          </a:prstGeom>
          <a:noFill/>
        </p:spPr>
        <p:txBody>
          <a:bodyPr wrap="square" lIns="45720" rIns="45720" anchor="ctr">
            <a:spAutoFit/>
          </a:bodyPr>
          <a:lstStyle/>
          <a:p>
            <a:pPr algn="l">
              <a:lnSpc>
                <a:spcPct val="110000"/>
              </a:lnSpc>
              <a:spcAft>
                <a:spcPts val="600"/>
              </a:spcAft>
            </a:pPr>
            <a:r>
              <a:rPr sz="2800" b="1" i="0">
                <a:solidFill>
                  <a:srgbClr val="1F3864"/>
                </a:solidFill>
                <a:latin typeface="Times New Roman"/>
              </a:rPr>
              <a:t>Internship File and Internship Insurance</a:t>
            </a:r>
          </a:p>
        </p:txBody>
      </p:sp>
      <p:sp>
        <p:nvSpPr>
          <p:cNvPr id="7" name="Rectangle 6"/>
          <p:cNvSpPr/>
          <p:nvPr/>
        </p:nvSpPr>
        <p:spPr>
          <a:xfrm>
            <a:off x="1280160" y="914400"/>
            <a:ext cx="1097280" cy="3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731520" y="1371600"/>
            <a:ext cx="5212080" cy="4846320"/>
          </a:xfrm>
          <a:prstGeom prst="rect">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14400" y="1463040"/>
            <a:ext cx="4846320" cy="4663440"/>
          </a:xfrm>
          <a:prstGeom prst="rect">
            <a:avLst/>
          </a:prstGeom>
          <a:noFill/>
        </p:spPr>
        <p:txBody>
          <a:bodyPr wrap="square" lIns="45720" rIns="45720" anchor="t">
            <a:spAutoFit/>
          </a:bodyPr>
          <a:lstStyle/>
          <a:p>
            <a:pPr algn="l">
              <a:lnSpc>
                <a:spcPct val="110000"/>
              </a:lnSpc>
              <a:spcAft>
                <a:spcPts val="1400"/>
              </a:spcAft>
            </a:pPr>
            <a:r>
              <a:rPr sz="1800" b="1" i="0">
                <a:solidFill>
                  <a:srgbClr val="1F3864"/>
                </a:solidFill>
                <a:latin typeface="Times New Roman"/>
              </a:rPr>
              <a:t>Documents required to obtain the internship file</a:t>
            </a:r>
          </a:p>
          <a:p>
            <a:pPr algn="l">
              <a:lnSpc>
                <a:spcPct val="110000"/>
              </a:lnSpc>
              <a:spcAft>
                <a:spcPts val="1400"/>
              </a:spcAft>
            </a:pPr>
            <a:r>
              <a:rPr sz="1800" b="1" i="0">
                <a:solidFill>
                  <a:srgbClr val="1F3864"/>
                </a:solidFill>
                <a:latin typeface="Times New Roman"/>
              </a:rPr>
              <a:t>✓ </a:t>
            </a:r>
            <a:r>
              <a:rPr sz="1800" b="0" i="0">
                <a:solidFill>
                  <a:srgbClr val="1A1A1A"/>
                </a:solidFill>
                <a:latin typeface="Times New Roman"/>
              </a:rPr>
              <a:t>Internship acceptance letter from the healthcare institution</a:t>
            </a:r>
          </a:p>
          <a:p>
            <a:pPr algn="l">
              <a:lnSpc>
                <a:spcPct val="110000"/>
              </a:lnSpc>
              <a:spcAft>
                <a:spcPts val="1400"/>
              </a:spcAft>
            </a:pPr>
            <a:r>
              <a:rPr sz="1800" b="1" i="0">
                <a:solidFill>
                  <a:srgbClr val="1F3864"/>
                </a:solidFill>
                <a:latin typeface="Times New Roman"/>
              </a:rPr>
              <a:t>✓ </a:t>
            </a:r>
            <a:r>
              <a:rPr sz="1800" b="0" i="0">
                <a:solidFill>
                  <a:srgbClr val="1A1A1A"/>
                </a:solidFill>
                <a:latin typeface="Times New Roman"/>
              </a:rPr>
              <a:t>Copy of student ID card</a:t>
            </a:r>
          </a:p>
          <a:p>
            <a:pPr algn="l">
              <a:lnSpc>
                <a:spcPct val="110000"/>
              </a:lnSpc>
              <a:spcAft>
                <a:spcPts val="1400"/>
              </a:spcAft>
            </a:pPr>
            <a:r>
              <a:rPr sz="1800" b="1" i="0">
                <a:solidFill>
                  <a:srgbClr val="1F3864"/>
                </a:solidFill>
                <a:latin typeface="Times New Roman"/>
              </a:rPr>
              <a:t>✓ </a:t>
            </a:r>
            <a:r>
              <a:rPr sz="1800" b="0" i="0">
                <a:solidFill>
                  <a:srgbClr val="1A1A1A"/>
                </a:solidFill>
                <a:latin typeface="Times New Roman"/>
              </a:rPr>
              <a:t>Copy of national ID card / passport (2 copies)</a:t>
            </a:r>
          </a:p>
          <a:p>
            <a:pPr algn="l">
              <a:lnSpc>
                <a:spcPct val="110000"/>
              </a:lnSpc>
              <a:spcAft>
                <a:spcPts val="1400"/>
              </a:spcAft>
            </a:pPr>
            <a:r>
              <a:rPr sz="1800" b="1" i="0">
                <a:solidFill>
                  <a:srgbClr val="1F3864"/>
                </a:solidFill>
                <a:latin typeface="Times New Roman"/>
              </a:rPr>
              <a:t>✓ </a:t>
            </a:r>
            <a:r>
              <a:rPr sz="1800" b="0" i="0">
                <a:solidFill>
                  <a:srgbClr val="1A1A1A"/>
                </a:solidFill>
                <a:latin typeface="Times New Roman"/>
              </a:rPr>
              <a:t>Criminal record certificate from the public prosecutor's office</a:t>
            </a:r>
          </a:p>
          <a:p>
            <a:pPr algn="l">
              <a:lnSpc>
                <a:spcPct val="110000"/>
              </a:lnSpc>
              <a:spcAft>
                <a:spcPts val="1400"/>
              </a:spcAft>
            </a:pPr>
            <a:r>
              <a:rPr sz="1800" b="1" i="0">
                <a:solidFill>
                  <a:srgbClr val="1F3864"/>
                </a:solidFill>
                <a:latin typeface="Times New Roman"/>
              </a:rPr>
              <a:t>✓ </a:t>
            </a:r>
            <a:r>
              <a:rPr sz="1800" b="0" i="0">
                <a:solidFill>
                  <a:srgbClr val="1A1A1A"/>
                </a:solidFill>
                <a:latin typeface="Times New Roman"/>
              </a:rPr>
              <a:t>Any other documents requested by the host institution</a:t>
            </a:r>
          </a:p>
        </p:txBody>
      </p:sp>
      <p:sp>
        <p:nvSpPr>
          <p:cNvPr id="10" name="Rectangle 9"/>
          <p:cNvSpPr/>
          <p:nvPr/>
        </p:nvSpPr>
        <p:spPr>
          <a:xfrm>
            <a:off x="6263640" y="1371600"/>
            <a:ext cx="5212080" cy="4846320"/>
          </a:xfrm>
          <a:prstGeom prst="rect">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446520" y="1463040"/>
            <a:ext cx="4846320" cy="4663440"/>
          </a:xfrm>
          <a:prstGeom prst="rect">
            <a:avLst/>
          </a:prstGeom>
          <a:noFill/>
        </p:spPr>
        <p:txBody>
          <a:bodyPr wrap="square" lIns="45720" rIns="45720" anchor="t">
            <a:spAutoFit/>
          </a:bodyPr>
          <a:lstStyle/>
          <a:p>
            <a:pPr algn="l">
              <a:lnSpc>
                <a:spcPct val="110000"/>
              </a:lnSpc>
              <a:spcAft>
                <a:spcPts val="1200"/>
              </a:spcAft>
            </a:pPr>
            <a:r>
              <a:rPr sz="1800" b="1" i="0">
                <a:solidFill>
                  <a:srgbClr val="1F3864"/>
                </a:solidFill>
                <a:latin typeface="Times New Roman"/>
              </a:rPr>
              <a:t>Contents of the Mandatory Internship File</a:t>
            </a:r>
          </a:p>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Mandatory Internship Application Form (approved)</a:t>
            </a:r>
          </a:p>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Insurance Commencement Declaration</a:t>
            </a:r>
          </a:p>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Student Internship Attendance Sheet</a:t>
            </a:r>
          </a:p>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Clinical Practice Evaluation Form</a:t>
            </a:r>
          </a:p>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Care Plan / Course-Specific Report File</a:t>
            </a:r>
          </a:p>
          <a:p>
            <a:pPr algn="l">
              <a:lnSpc>
                <a:spcPct val="110000"/>
              </a:lnSpc>
              <a:spcAft>
                <a:spcPts val="1200"/>
              </a:spcAft>
            </a:pPr>
            <a:endParaRPr sz="1800" b="0" i="0">
              <a:solidFill>
                <a:srgbClr val="1A1A1A"/>
              </a:solidFill>
              <a:latin typeface="Times New Roman"/>
            </a:endParaRPr>
          </a:p>
          <a:p>
            <a:pPr algn="l">
              <a:lnSpc>
                <a:spcPct val="110000"/>
              </a:lnSpc>
              <a:spcAft>
                <a:spcPts val="1200"/>
              </a:spcAft>
            </a:pPr>
            <a:r>
              <a:rPr sz="1800" b="1" i="0">
                <a:solidFill>
                  <a:srgbClr val="1F3864"/>
                </a:solidFill>
                <a:latin typeface="Times New Roman"/>
              </a:rPr>
              <a:t>Important: </a:t>
            </a:r>
            <a:r>
              <a:rPr sz="1600" b="0" i="0">
                <a:solidFill>
                  <a:srgbClr val="1A1A1A"/>
                </a:solidFill>
                <a:latin typeface="Times New Roman"/>
              </a:rPr>
              <a:t>Documents required for insurance must be submitted to the Head of Department 15 days before the first practice/internship date. Insurance premiums are paid by the University.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18</a:t>
            </a:r>
          </a:p>
        </p:txBody>
      </p:sp>
      <p:sp>
        <p:nvSpPr>
          <p:cNvPr id="6" name="TextBox 5"/>
          <p:cNvSpPr txBox="1"/>
          <p:nvPr/>
        </p:nvSpPr>
        <p:spPr>
          <a:xfrm>
            <a:off x="1234440" y="256032"/>
            <a:ext cx="10424160" cy="640080"/>
          </a:xfrm>
          <a:prstGeom prst="rect">
            <a:avLst/>
          </a:prstGeom>
          <a:noFill/>
        </p:spPr>
        <p:txBody>
          <a:bodyPr wrap="square" lIns="45720" rIns="45720" anchor="ctr">
            <a:spAutoFit/>
          </a:bodyPr>
          <a:lstStyle/>
          <a:p>
            <a:pPr algn="l">
              <a:lnSpc>
                <a:spcPct val="110000"/>
              </a:lnSpc>
              <a:spcAft>
                <a:spcPts val="600"/>
              </a:spcAft>
            </a:pPr>
            <a:r>
              <a:rPr sz="2800" b="1" i="0">
                <a:solidFill>
                  <a:srgbClr val="1F3864"/>
                </a:solidFill>
                <a:latin typeface="Times New Roman"/>
              </a:rPr>
              <a:t>Internship Program (8th Semester)</a:t>
            </a:r>
          </a:p>
        </p:txBody>
      </p:sp>
      <p:sp>
        <p:nvSpPr>
          <p:cNvPr id="7" name="Rectangle 6"/>
          <p:cNvSpPr/>
          <p:nvPr/>
        </p:nvSpPr>
        <p:spPr>
          <a:xfrm>
            <a:off x="1280160" y="914400"/>
            <a:ext cx="1097280" cy="3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22960" y="1280160"/>
            <a:ext cx="5669280" cy="5029200"/>
          </a:xfrm>
          <a:prstGeom prst="rect">
            <a:avLst/>
          </a:prstGeom>
          <a:noFill/>
        </p:spPr>
        <p:txBody>
          <a:bodyPr wrap="square" lIns="45720" rIns="45720" anchor="t">
            <a:spAutoFit/>
          </a:bodyPr>
          <a:lstStyle/>
          <a:p>
            <a:pPr algn="l">
              <a:lnSpc>
                <a:spcPct val="110000"/>
              </a:lnSpc>
              <a:spcAft>
                <a:spcPts val="900"/>
              </a:spcAft>
            </a:pPr>
            <a:r>
              <a:rPr sz="1600" b="0" i="0">
                <a:solidFill>
                  <a:srgbClr val="1A1A1A"/>
                </a:solidFill>
                <a:latin typeface="Times New Roman"/>
              </a:rPr>
              <a:t>Aims for students to master the cognitive, affective and psychomotor skills gained in previous years and to orient them to the profession.</a:t>
            </a:r>
          </a:p>
          <a:p>
            <a:pPr algn="l">
              <a:lnSpc>
                <a:spcPct val="110000"/>
              </a:lnSpc>
              <a:spcAft>
                <a:spcPts val="900"/>
              </a:spcAft>
            </a:pPr>
            <a:r>
              <a:rPr sz="1600" b="1" i="0">
                <a:solidFill>
                  <a:srgbClr val="1F3864"/>
                </a:solidFill>
                <a:latin typeface="Times New Roman"/>
              </a:rPr>
              <a:t>Objectives</a:t>
            </a:r>
          </a:p>
          <a:p>
            <a:pPr algn="l">
              <a:lnSpc>
                <a:spcPct val="110000"/>
              </a:lnSpc>
              <a:spcAft>
                <a:spcPts val="900"/>
              </a:spcAft>
            </a:pPr>
            <a:r>
              <a:rPr sz="1600" b="1" i="0">
                <a:solidFill>
                  <a:srgbClr val="1F3864"/>
                </a:solidFill>
                <a:latin typeface="Times New Roman"/>
              </a:rPr>
              <a:t>✓ </a:t>
            </a:r>
            <a:r>
              <a:rPr sz="1600" b="0" i="0">
                <a:solidFill>
                  <a:srgbClr val="1A1A1A"/>
                </a:solidFill>
                <a:latin typeface="Times New Roman"/>
              </a:rPr>
              <a:t>Competence in nursing skills across different clinical settings</a:t>
            </a:r>
          </a:p>
          <a:p>
            <a:pPr algn="l">
              <a:lnSpc>
                <a:spcPct val="110000"/>
              </a:lnSpc>
              <a:spcAft>
                <a:spcPts val="900"/>
              </a:spcAft>
            </a:pPr>
            <a:r>
              <a:rPr sz="1600" b="1" i="0">
                <a:solidFill>
                  <a:srgbClr val="1F3864"/>
                </a:solidFill>
                <a:latin typeface="Times New Roman"/>
              </a:rPr>
              <a:t>✓ </a:t>
            </a:r>
            <a:r>
              <a:rPr sz="1600" b="0" i="0">
                <a:solidFill>
                  <a:srgbClr val="1A1A1A"/>
                </a:solidFill>
                <a:latin typeface="Times New Roman"/>
              </a:rPr>
              <a:t>Developing clinical decision-making and communication skills</a:t>
            </a:r>
          </a:p>
          <a:p>
            <a:pPr algn="l">
              <a:lnSpc>
                <a:spcPct val="110000"/>
              </a:lnSpc>
              <a:spcAft>
                <a:spcPts val="900"/>
              </a:spcAft>
            </a:pPr>
            <a:r>
              <a:rPr sz="1600" b="1" i="0">
                <a:solidFill>
                  <a:srgbClr val="1F3864"/>
                </a:solidFill>
                <a:latin typeface="Times New Roman"/>
              </a:rPr>
              <a:t>✓ </a:t>
            </a:r>
            <a:r>
              <a:rPr sz="1600" b="0" i="0">
                <a:solidFill>
                  <a:srgbClr val="1A1A1A"/>
                </a:solidFill>
                <a:latin typeface="Times New Roman"/>
              </a:rPr>
              <a:t>Nursing process, critical thinking and problem solving in care management</a:t>
            </a:r>
          </a:p>
          <a:p>
            <a:pPr algn="l">
              <a:lnSpc>
                <a:spcPct val="110000"/>
              </a:lnSpc>
              <a:spcAft>
                <a:spcPts val="900"/>
              </a:spcAft>
            </a:pPr>
            <a:r>
              <a:rPr sz="1600" b="1" i="0">
                <a:solidFill>
                  <a:srgbClr val="1A1A1A"/>
                </a:solidFill>
                <a:latin typeface="Times New Roman"/>
              </a:rPr>
              <a:t>Prerequisite: </a:t>
            </a:r>
            <a:r>
              <a:rPr sz="1600" b="0" i="0">
                <a:solidFill>
                  <a:srgbClr val="1A1A1A"/>
                </a:solidFill>
                <a:latin typeface="Times New Roman"/>
              </a:rPr>
              <a:t>Successful completion of all core nursing courses. Students must attend at least 36 working days of practice.</a:t>
            </a:r>
          </a:p>
        </p:txBody>
      </p:sp>
      <p:graphicFrame>
        <p:nvGraphicFramePr>
          <p:cNvPr id="9" name="Table 8"/>
          <p:cNvGraphicFramePr>
            <a:graphicFrameLocks noGrp="1"/>
          </p:cNvGraphicFramePr>
          <p:nvPr/>
        </p:nvGraphicFramePr>
        <p:xfrm>
          <a:off x="6858000" y="1463040"/>
          <a:ext cx="4572000" cy="2743200"/>
        </p:xfrm>
        <a:graphic>
          <a:graphicData uri="http://schemas.openxmlformats.org/drawingml/2006/table">
            <a:tbl>
              <a:tblPr firstRow="1" bandRow="1">
                <a:tableStyleId>{5C22544A-7EE6-4342-B048-85BDC9FD1C3A}</a:tableStyleId>
              </a:tblPr>
              <a:tblGrid>
                <a:gridCol w="356616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tblGrid>
              <a:tr h="548640">
                <a:tc>
                  <a:txBody>
                    <a:bodyPr/>
                    <a:lstStyle/>
                    <a:p>
                      <a:r>
                        <a:rPr sz="1500" b="1" i="0">
                          <a:solidFill>
                            <a:srgbClr val="FFFFFF"/>
                          </a:solidFill>
                          <a:latin typeface="Times New Roman"/>
                        </a:rPr>
                        <a:t>Assessment Component</a:t>
                      </a:r>
                    </a:p>
                  </a:txBody>
                  <a:tcPr marL="73152" marR="73152" marT="27432" marB="27432" anchor="ctr">
                    <a:solidFill>
                      <a:srgbClr val="1F3864"/>
                    </a:solidFill>
                  </a:tcPr>
                </a:tc>
                <a:tc>
                  <a:txBody>
                    <a:bodyPr/>
                    <a:lstStyle/>
                    <a:p>
                      <a:r>
                        <a:rPr sz="1500" b="1" i="0">
                          <a:solidFill>
                            <a:srgbClr val="FFFFFF"/>
                          </a:solidFill>
                          <a:latin typeface="Times New Roman"/>
                        </a:rPr>
                        <a:t>Weight</a:t>
                      </a:r>
                    </a:p>
                  </a:txBody>
                  <a:tcPr marL="73152" marR="73152" marT="27432" marB="27432" anchor="ctr">
                    <a:solidFill>
                      <a:srgbClr val="1F3864"/>
                    </a:solidFill>
                  </a:tcPr>
                </a:tc>
                <a:extLst>
                  <a:ext uri="{0D108BD9-81ED-4DB2-BD59-A6C34878D82A}">
                    <a16:rowId xmlns:a16="http://schemas.microsoft.com/office/drawing/2014/main" val="10000"/>
                  </a:ext>
                </a:extLst>
              </a:tr>
              <a:tr h="548640">
                <a:tc>
                  <a:txBody>
                    <a:bodyPr/>
                    <a:lstStyle/>
                    <a:p>
                      <a:r>
                        <a:rPr sz="1400" b="0" i="0">
                          <a:solidFill>
                            <a:srgbClr val="1A1A1A"/>
                          </a:solidFill>
                          <a:latin typeface="Times New Roman"/>
                        </a:rPr>
                        <a:t>Overall Performance (attitude and attendance)</a:t>
                      </a:r>
                    </a:p>
                  </a:txBody>
                  <a:tcPr marL="73152" marR="73152" marT="27432" marB="27432" anchor="ctr">
                    <a:solidFill>
                      <a:srgbClr val="EEF2F8"/>
                    </a:solidFill>
                  </a:tcPr>
                </a:tc>
                <a:tc>
                  <a:txBody>
                    <a:bodyPr/>
                    <a:lstStyle/>
                    <a:p>
                      <a:r>
                        <a:rPr sz="1400" b="0" i="0">
                          <a:solidFill>
                            <a:srgbClr val="1A1A1A"/>
                          </a:solidFill>
                          <a:latin typeface="Times New Roman"/>
                        </a:rPr>
                        <a:t>25%</a:t>
                      </a:r>
                    </a:p>
                  </a:txBody>
                  <a:tcPr marL="73152" marR="73152" marT="27432" marB="27432" anchor="ctr">
                    <a:solidFill>
                      <a:srgbClr val="EEF2F8"/>
                    </a:solidFill>
                  </a:tcPr>
                </a:tc>
                <a:extLst>
                  <a:ext uri="{0D108BD9-81ED-4DB2-BD59-A6C34878D82A}">
                    <a16:rowId xmlns:a16="http://schemas.microsoft.com/office/drawing/2014/main" val="10001"/>
                  </a:ext>
                </a:extLst>
              </a:tr>
              <a:tr h="548640">
                <a:tc>
                  <a:txBody>
                    <a:bodyPr/>
                    <a:lstStyle/>
                    <a:p>
                      <a:r>
                        <a:rPr sz="1400" b="0" i="0">
                          <a:solidFill>
                            <a:srgbClr val="1A1A1A"/>
                          </a:solidFill>
                          <a:latin typeface="Times New Roman"/>
                        </a:rPr>
                        <a:t>Care Plan Assessment</a:t>
                      </a:r>
                    </a:p>
                  </a:txBody>
                  <a:tcPr marL="73152" marR="73152" marT="27432" marB="27432" anchor="ctr">
                    <a:solidFill>
                      <a:srgbClr val="FFFFFF"/>
                    </a:solidFill>
                  </a:tcPr>
                </a:tc>
                <a:tc>
                  <a:txBody>
                    <a:bodyPr/>
                    <a:lstStyle/>
                    <a:p>
                      <a:r>
                        <a:rPr sz="1400" b="0" i="0">
                          <a:solidFill>
                            <a:srgbClr val="1A1A1A"/>
                          </a:solidFill>
                          <a:latin typeface="Times New Roman"/>
                        </a:rPr>
                        <a:t>50%</a:t>
                      </a:r>
                    </a:p>
                  </a:txBody>
                  <a:tcPr marL="73152" marR="73152" marT="27432" marB="27432" anchor="ctr">
                    <a:solidFill>
                      <a:srgbClr val="FFFFFF"/>
                    </a:solidFill>
                  </a:tcPr>
                </a:tc>
                <a:extLst>
                  <a:ext uri="{0D108BD9-81ED-4DB2-BD59-A6C34878D82A}">
                    <a16:rowId xmlns:a16="http://schemas.microsoft.com/office/drawing/2014/main" val="10002"/>
                  </a:ext>
                </a:extLst>
              </a:tr>
              <a:tr h="548640">
                <a:tc>
                  <a:txBody>
                    <a:bodyPr/>
                    <a:lstStyle/>
                    <a:p>
                      <a:r>
                        <a:rPr sz="1400" b="0" i="0">
                          <a:solidFill>
                            <a:srgbClr val="1A1A1A"/>
                          </a:solidFill>
                          <a:latin typeface="Times New Roman"/>
                        </a:rPr>
                        <a:t>Theoretical Knowledge Assessments</a:t>
                      </a:r>
                    </a:p>
                  </a:txBody>
                  <a:tcPr marL="73152" marR="73152" marT="27432" marB="27432" anchor="ctr">
                    <a:solidFill>
                      <a:srgbClr val="EEF2F8"/>
                    </a:solidFill>
                  </a:tcPr>
                </a:tc>
                <a:tc>
                  <a:txBody>
                    <a:bodyPr/>
                    <a:lstStyle/>
                    <a:p>
                      <a:r>
                        <a:rPr sz="1400" b="0" i="0">
                          <a:solidFill>
                            <a:srgbClr val="1A1A1A"/>
                          </a:solidFill>
                          <a:latin typeface="Times New Roman"/>
                        </a:rPr>
                        <a:t>15%</a:t>
                      </a:r>
                    </a:p>
                  </a:txBody>
                  <a:tcPr marL="73152" marR="73152" marT="27432" marB="27432" anchor="ctr">
                    <a:solidFill>
                      <a:srgbClr val="EEF2F8"/>
                    </a:solidFill>
                  </a:tcPr>
                </a:tc>
                <a:extLst>
                  <a:ext uri="{0D108BD9-81ED-4DB2-BD59-A6C34878D82A}">
                    <a16:rowId xmlns:a16="http://schemas.microsoft.com/office/drawing/2014/main" val="10003"/>
                  </a:ext>
                </a:extLst>
              </a:tr>
              <a:tr h="548640">
                <a:tc>
                  <a:txBody>
                    <a:bodyPr/>
                    <a:lstStyle/>
                    <a:p>
                      <a:r>
                        <a:rPr sz="1400" b="0" i="0">
                          <a:solidFill>
                            <a:srgbClr val="1A1A1A"/>
                          </a:solidFill>
                          <a:latin typeface="Times New Roman"/>
                        </a:rPr>
                        <a:t>Clinical Assessment</a:t>
                      </a:r>
                    </a:p>
                  </a:txBody>
                  <a:tcPr marL="73152" marR="73152" marT="27432" marB="27432" anchor="ctr">
                    <a:solidFill>
                      <a:srgbClr val="FFFFFF"/>
                    </a:solidFill>
                  </a:tcPr>
                </a:tc>
                <a:tc>
                  <a:txBody>
                    <a:bodyPr/>
                    <a:lstStyle/>
                    <a:p>
                      <a:r>
                        <a:rPr sz="1400" b="0" i="0">
                          <a:solidFill>
                            <a:srgbClr val="1A1A1A"/>
                          </a:solidFill>
                          <a:latin typeface="Times New Roman"/>
                        </a:rPr>
                        <a:t>10%</a:t>
                      </a:r>
                    </a:p>
                  </a:txBody>
                  <a:tcPr marL="73152" marR="73152" marT="27432" marB="27432" anchor="ctr">
                    <a:solidFill>
                      <a:srgbClr val="FFFFFF"/>
                    </a:solidFill>
                  </a:tcPr>
                </a:tc>
                <a:extLst>
                  <a:ext uri="{0D108BD9-81ED-4DB2-BD59-A6C34878D82A}">
                    <a16:rowId xmlns:a16="http://schemas.microsoft.com/office/drawing/2014/main" val="10004"/>
                  </a:ext>
                </a:extLst>
              </a:tr>
            </a:tbl>
          </a:graphicData>
        </a:graphic>
      </p:graphicFrame>
      <p:sp>
        <p:nvSpPr>
          <p:cNvPr id="10" name="TextBox 9"/>
          <p:cNvSpPr txBox="1"/>
          <p:nvPr/>
        </p:nvSpPr>
        <p:spPr>
          <a:xfrm>
            <a:off x="6858000" y="4389120"/>
            <a:ext cx="4572000" cy="1828800"/>
          </a:xfrm>
          <a:prstGeom prst="rect">
            <a:avLst/>
          </a:prstGeom>
          <a:noFill/>
        </p:spPr>
        <p:txBody>
          <a:bodyPr wrap="square" lIns="45720" rIns="45720" anchor="t">
            <a:spAutoFit/>
          </a:bodyPr>
          <a:lstStyle/>
          <a:p>
            <a:pPr algn="l">
              <a:lnSpc>
                <a:spcPct val="110000"/>
              </a:lnSpc>
              <a:spcAft>
                <a:spcPts val="600"/>
              </a:spcAft>
            </a:pPr>
            <a:r>
              <a:rPr sz="1400" b="0" i="0">
                <a:solidFill>
                  <a:srgbClr val="595959"/>
                </a:solidFill>
                <a:latin typeface="Times New Roman"/>
              </a:rPr>
              <a:t>Practice settings: internal medicine and surgical inpatient wards, intensive care units, operating rooms and emergency departments. Students hold a case discussion with a faculty member at least once a week.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19</a:t>
            </a:r>
          </a:p>
        </p:txBody>
      </p:sp>
      <p:sp>
        <p:nvSpPr>
          <p:cNvPr id="6" name="TextBox 5"/>
          <p:cNvSpPr txBox="1"/>
          <p:nvPr/>
        </p:nvSpPr>
        <p:spPr>
          <a:xfrm>
            <a:off x="1234440" y="256032"/>
            <a:ext cx="10424160" cy="640080"/>
          </a:xfrm>
          <a:prstGeom prst="rect">
            <a:avLst/>
          </a:prstGeom>
          <a:noFill/>
        </p:spPr>
        <p:txBody>
          <a:bodyPr wrap="square" lIns="45720" rIns="45720" anchor="ctr">
            <a:spAutoFit/>
          </a:bodyPr>
          <a:lstStyle/>
          <a:p>
            <a:pPr algn="l">
              <a:lnSpc>
                <a:spcPct val="110000"/>
              </a:lnSpc>
              <a:spcAft>
                <a:spcPts val="600"/>
              </a:spcAft>
            </a:pPr>
            <a:r>
              <a:rPr sz="2800" b="1" i="0">
                <a:solidFill>
                  <a:srgbClr val="1F3864"/>
                </a:solidFill>
                <a:latin typeface="Times New Roman"/>
              </a:rPr>
              <a:t>Uniform and Clinical Conduct Rules</a:t>
            </a:r>
          </a:p>
        </p:txBody>
      </p:sp>
      <p:sp>
        <p:nvSpPr>
          <p:cNvPr id="7" name="Rectangle 6"/>
          <p:cNvSpPr/>
          <p:nvPr/>
        </p:nvSpPr>
        <p:spPr>
          <a:xfrm>
            <a:off x="1280160" y="914400"/>
            <a:ext cx="1097280" cy="3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22960" y="1280160"/>
            <a:ext cx="5303520" cy="5029200"/>
          </a:xfrm>
          <a:prstGeom prst="rect">
            <a:avLst/>
          </a:prstGeom>
          <a:noFill/>
        </p:spPr>
        <p:txBody>
          <a:bodyPr wrap="square" lIns="45720" rIns="45720" anchor="t">
            <a:spAutoFit/>
          </a:bodyPr>
          <a:lstStyle/>
          <a:p>
            <a:pPr algn="l">
              <a:lnSpc>
                <a:spcPct val="110000"/>
              </a:lnSpc>
              <a:spcAft>
                <a:spcPts val="800"/>
              </a:spcAft>
            </a:pPr>
            <a:r>
              <a:rPr sz="1900" b="1" i="0">
                <a:solidFill>
                  <a:srgbClr val="1F3864"/>
                </a:solidFill>
                <a:latin typeface="Times New Roman"/>
              </a:rPr>
              <a:t>Appearance</a:t>
            </a:r>
          </a:p>
          <a:p>
            <a:pPr algn="l">
              <a:lnSpc>
                <a:spcPct val="110000"/>
              </a:lnSpc>
              <a:spcAft>
                <a:spcPts val="800"/>
              </a:spcAft>
            </a:pPr>
            <a:r>
              <a:rPr sz="1500" b="1" i="0">
                <a:solidFill>
                  <a:srgbClr val="1F3864"/>
                </a:solidFill>
                <a:latin typeface="Times New Roman"/>
              </a:rPr>
              <a:t>✓ </a:t>
            </a:r>
            <a:r>
              <a:rPr sz="1500" b="0" i="0">
                <a:solidFill>
                  <a:srgbClr val="1A1A1A"/>
                </a:solidFill>
                <a:latin typeface="Times New Roman"/>
              </a:rPr>
              <a:t>The Okan-emblem nursing uniform is worn only in the practice area; it must be clean and ironed, with the student ID displayed.</a:t>
            </a:r>
          </a:p>
          <a:p>
            <a:pPr algn="l">
              <a:lnSpc>
                <a:spcPct val="110000"/>
              </a:lnSpc>
              <a:spcAft>
                <a:spcPts val="800"/>
              </a:spcAft>
            </a:pPr>
            <a:r>
              <a:rPr sz="1500" b="1" i="0">
                <a:solidFill>
                  <a:srgbClr val="1F3864"/>
                </a:solidFill>
                <a:latin typeface="Times New Roman"/>
              </a:rPr>
              <a:t>✓ </a:t>
            </a:r>
            <a:r>
              <a:rPr sz="1500" b="0" i="0">
                <a:solidFill>
                  <a:srgbClr val="1A1A1A"/>
                </a:solidFill>
                <a:latin typeface="Times New Roman"/>
              </a:rPr>
              <a:t>Hair is tied back; nails are short and unpolished (or clear polish). No jewellery except a watch with a second hand and small earrings.</a:t>
            </a:r>
          </a:p>
          <a:p>
            <a:pPr algn="l">
              <a:lnSpc>
                <a:spcPct val="110000"/>
              </a:lnSpc>
              <a:spcAft>
                <a:spcPts val="800"/>
              </a:spcAft>
            </a:pPr>
            <a:r>
              <a:rPr sz="1500" b="1" i="0">
                <a:solidFill>
                  <a:srgbClr val="1F3864"/>
                </a:solidFill>
                <a:latin typeface="Times New Roman"/>
              </a:rPr>
              <a:t>✓ </a:t>
            </a:r>
            <a:r>
              <a:rPr sz="1500" b="0" i="0">
                <a:solidFill>
                  <a:srgbClr val="1A1A1A"/>
                </a:solidFill>
                <a:latin typeface="Times New Roman"/>
              </a:rPr>
              <a:t>Closed white/navy/black shoes; white or skin-coloured socks. A white/navy zip-up fleece may be worn in cold weather.</a:t>
            </a:r>
          </a:p>
          <a:p>
            <a:pPr algn="l">
              <a:lnSpc>
                <a:spcPct val="110000"/>
              </a:lnSpc>
              <a:spcAft>
                <a:spcPts val="800"/>
              </a:spcAft>
            </a:pPr>
            <a:r>
              <a:rPr sz="1500" b="1" i="0">
                <a:solidFill>
                  <a:srgbClr val="1F3864"/>
                </a:solidFill>
                <a:latin typeface="Times New Roman"/>
              </a:rPr>
              <a:t>✓ </a:t>
            </a:r>
            <a:r>
              <a:rPr sz="1500" b="0" i="0">
                <a:solidFill>
                  <a:srgbClr val="1A1A1A"/>
                </a:solidFill>
                <a:latin typeface="Times New Roman"/>
              </a:rPr>
              <a:t>Carry a small notebook and pen in your pocket.</a:t>
            </a:r>
          </a:p>
        </p:txBody>
      </p:sp>
      <p:sp>
        <p:nvSpPr>
          <p:cNvPr id="9" name="TextBox 8"/>
          <p:cNvSpPr txBox="1"/>
          <p:nvPr/>
        </p:nvSpPr>
        <p:spPr>
          <a:xfrm>
            <a:off x="6400800" y="1280160"/>
            <a:ext cx="5120640" cy="5029200"/>
          </a:xfrm>
          <a:prstGeom prst="rect">
            <a:avLst/>
          </a:prstGeom>
          <a:noFill/>
        </p:spPr>
        <p:txBody>
          <a:bodyPr wrap="square" lIns="45720" rIns="45720" anchor="t">
            <a:spAutoFit/>
          </a:bodyPr>
          <a:lstStyle/>
          <a:p>
            <a:pPr algn="l">
              <a:lnSpc>
                <a:spcPct val="110000"/>
              </a:lnSpc>
              <a:spcAft>
                <a:spcPts val="800"/>
              </a:spcAft>
            </a:pPr>
            <a:r>
              <a:rPr sz="1900" b="1" i="0">
                <a:solidFill>
                  <a:srgbClr val="1F3864"/>
                </a:solidFill>
                <a:latin typeface="Times New Roman"/>
              </a:rPr>
              <a:t>Ethics and Privacy</a:t>
            </a:r>
          </a:p>
          <a:p>
            <a:pPr algn="l">
              <a:lnSpc>
                <a:spcPct val="110000"/>
              </a:lnSpc>
              <a:spcAft>
                <a:spcPts val="800"/>
              </a:spcAft>
            </a:pPr>
            <a:r>
              <a:rPr sz="1500" b="1" i="0">
                <a:solidFill>
                  <a:srgbClr val="1F3864"/>
                </a:solidFill>
                <a:latin typeface="Times New Roman"/>
              </a:rPr>
              <a:t>✓ </a:t>
            </a:r>
            <a:r>
              <a:rPr sz="1500" b="0" i="0">
                <a:solidFill>
                  <a:srgbClr val="1A1A1A"/>
                </a:solidFill>
                <a:latin typeface="Times New Roman"/>
              </a:rPr>
              <a:t>Mobile phones are kept on silent and used only when necessary.</a:t>
            </a:r>
          </a:p>
          <a:p>
            <a:pPr algn="l">
              <a:lnSpc>
                <a:spcPct val="110000"/>
              </a:lnSpc>
              <a:spcAft>
                <a:spcPts val="800"/>
              </a:spcAft>
            </a:pPr>
            <a:r>
              <a:rPr sz="1500" b="1" i="0">
                <a:solidFill>
                  <a:srgbClr val="1F3864"/>
                </a:solidFill>
                <a:latin typeface="Times New Roman"/>
              </a:rPr>
              <a:t>✓ </a:t>
            </a:r>
            <a:r>
              <a:rPr sz="1500" b="0" i="0">
                <a:solidFill>
                  <a:srgbClr val="1A1A1A"/>
                </a:solidFill>
                <a:latin typeface="Times New Roman"/>
              </a:rPr>
              <a:t>No photos, video or audio recordings without permission, and no sharing on social media.</a:t>
            </a:r>
          </a:p>
          <a:p>
            <a:pPr algn="l">
              <a:lnSpc>
                <a:spcPct val="110000"/>
              </a:lnSpc>
              <a:spcAft>
                <a:spcPts val="800"/>
              </a:spcAft>
            </a:pPr>
            <a:r>
              <a:rPr sz="1500" b="1" i="0">
                <a:solidFill>
                  <a:srgbClr val="1F3864"/>
                </a:solidFill>
                <a:latin typeface="Times New Roman"/>
              </a:rPr>
              <a:t>✓ </a:t>
            </a:r>
            <a:r>
              <a:rPr sz="1500" b="0" i="0">
                <a:solidFill>
                  <a:srgbClr val="1A1A1A"/>
                </a:solidFill>
                <a:latin typeface="Times New Roman"/>
              </a:rPr>
              <a:t>Patient confidentiality is protected; students must comply with the Personal Data Protection Law (KVKK).</a:t>
            </a:r>
          </a:p>
          <a:p>
            <a:pPr algn="l">
              <a:lnSpc>
                <a:spcPct val="110000"/>
              </a:lnSpc>
              <a:spcAft>
                <a:spcPts val="800"/>
              </a:spcAft>
            </a:pPr>
            <a:r>
              <a:rPr sz="1500" b="1" i="0">
                <a:solidFill>
                  <a:srgbClr val="1F3864"/>
                </a:solidFill>
                <a:latin typeface="Times New Roman"/>
              </a:rPr>
              <a:t>✓ </a:t>
            </a:r>
            <a:r>
              <a:rPr sz="1500" b="0" i="0">
                <a:solidFill>
                  <a:srgbClr val="1A1A1A"/>
                </a:solidFill>
                <a:latin typeface="Times New Roman"/>
              </a:rPr>
              <a:t>No smoking in or around the hospital.</a:t>
            </a:r>
          </a:p>
          <a:p>
            <a:pPr algn="l">
              <a:lnSpc>
                <a:spcPct val="110000"/>
              </a:lnSpc>
              <a:spcAft>
                <a:spcPts val="800"/>
              </a:spcAft>
            </a:pPr>
            <a:r>
              <a:rPr sz="1500" b="1" i="0">
                <a:solidFill>
                  <a:srgbClr val="1F3864"/>
                </a:solidFill>
                <a:latin typeface="Times New Roman"/>
              </a:rPr>
              <a:t>✓ </a:t>
            </a:r>
            <a:r>
              <a:rPr sz="1500" b="0" i="0">
                <a:solidFill>
                  <a:srgbClr val="1A1A1A"/>
                </a:solidFill>
                <a:latin typeface="Times New Roman"/>
              </a:rPr>
              <a:t>Communicate respectfully and ethically with the healthcare team, patients and their relatives.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20</a:t>
            </a:r>
          </a:p>
        </p:txBody>
      </p:sp>
      <p:sp>
        <p:nvSpPr>
          <p:cNvPr id="6" name="TextBox 5"/>
          <p:cNvSpPr txBox="1"/>
          <p:nvPr/>
        </p:nvSpPr>
        <p:spPr>
          <a:xfrm>
            <a:off x="1234440" y="256032"/>
            <a:ext cx="10424160" cy="640080"/>
          </a:xfrm>
          <a:prstGeom prst="rect">
            <a:avLst/>
          </a:prstGeom>
          <a:noFill/>
        </p:spPr>
        <p:txBody>
          <a:bodyPr wrap="square" lIns="45720" rIns="45720" anchor="ctr">
            <a:spAutoFit/>
          </a:bodyPr>
          <a:lstStyle/>
          <a:p>
            <a:pPr algn="l">
              <a:lnSpc>
                <a:spcPct val="110000"/>
              </a:lnSpc>
              <a:spcAft>
                <a:spcPts val="600"/>
              </a:spcAft>
            </a:pPr>
            <a:r>
              <a:rPr sz="2800" b="1" i="0">
                <a:solidFill>
                  <a:srgbClr val="1F3864"/>
                </a:solidFill>
                <a:latin typeface="Times New Roman"/>
              </a:rPr>
              <a:t>In Case of an Occupational Accident (Needlestick, Injury, etc.)</a:t>
            </a:r>
          </a:p>
        </p:txBody>
      </p:sp>
      <p:sp>
        <p:nvSpPr>
          <p:cNvPr id="7" name="Rectangle 6"/>
          <p:cNvSpPr/>
          <p:nvPr/>
        </p:nvSpPr>
        <p:spPr>
          <a:xfrm>
            <a:off x="1280160" y="914400"/>
            <a:ext cx="1097280" cy="3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691640" y="1554480"/>
            <a:ext cx="731520" cy="731520"/>
          </a:xfrm>
          <a:prstGeom prst="ellipse">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400" b="1" i="0">
                <a:solidFill>
                  <a:srgbClr val="FFFFFF"/>
                </a:solidFill>
                <a:latin typeface="Times New Roman"/>
              </a:rPr>
              <a:t>1</a:t>
            </a:r>
          </a:p>
        </p:txBody>
      </p:sp>
      <p:sp>
        <p:nvSpPr>
          <p:cNvPr id="9" name="Right Arrow 8"/>
          <p:cNvSpPr/>
          <p:nvPr/>
        </p:nvSpPr>
        <p:spPr>
          <a:xfrm>
            <a:off x="2743200" y="1764792"/>
            <a:ext cx="1188720" cy="320040"/>
          </a:xfrm>
          <a:prstGeom prst="rightArrow">
            <a:avLst/>
          </a:prstGeom>
          <a:solidFill>
            <a:srgbClr val="B4C7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31520" y="2468880"/>
            <a:ext cx="2651760" cy="457200"/>
          </a:xfrm>
          <a:prstGeom prst="rect">
            <a:avLst/>
          </a:prstGeom>
          <a:noFill/>
        </p:spPr>
        <p:txBody>
          <a:bodyPr wrap="square" lIns="45720" rIns="45720" anchor="t">
            <a:spAutoFit/>
          </a:bodyPr>
          <a:lstStyle/>
          <a:p>
            <a:pPr algn="ctr">
              <a:lnSpc>
                <a:spcPct val="110000"/>
              </a:lnSpc>
              <a:spcAft>
                <a:spcPts val="600"/>
              </a:spcAft>
            </a:pPr>
            <a:r>
              <a:rPr sz="2000" b="1" i="0">
                <a:solidFill>
                  <a:srgbClr val="1F3864"/>
                </a:solidFill>
                <a:latin typeface="Times New Roman"/>
              </a:rPr>
              <a:t>Report</a:t>
            </a:r>
          </a:p>
        </p:txBody>
      </p:sp>
      <p:sp>
        <p:nvSpPr>
          <p:cNvPr id="11" name="TextBox 10"/>
          <p:cNvSpPr txBox="1"/>
          <p:nvPr/>
        </p:nvSpPr>
        <p:spPr>
          <a:xfrm>
            <a:off x="822960" y="2971800"/>
            <a:ext cx="2468880" cy="2194560"/>
          </a:xfrm>
          <a:prstGeom prst="rect">
            <a:avLst/>
          </a:prstGeom>
          <a:noFill/>
        </p:spPr>
        <p:txBody>
          <a:bodyPr wrap="square" lIns="45720" rIns="45720" anchor="t">
            <a:spAutoFit/>
          </a:bodyPr>
          <a:lstStyle/>
          <a:p>
            <a:pPr algn="ctr">
              <a:lnSpc>
                <a:spcPct val="110000"/>
              </a:lnSpc>
              <a:spcAft>
                <a:spcPts val="600"/>
              </a:spcAft>
            </a:pPr>
            <a:r>
              <a:rPr sz="1500" b="0" i="0">
                <a:solidFill>
                  <a:srgbClr val="1A1A1A"/>
                </a:solidFill>
                <a:latin typeface="Times New Roman"/>
              </a:rPr>
              <a:t>Contact your advisor immediately and inform the education unit of your host institution.</a:t>
            </a:r>
          </a:p>
        </p:txBody>
      </p:sp>
      <p:sp>
        <p:nvSpPr>
          <p:cNvPr id="12" name="Oval 11"/>
          <p:cNvSpPr/>
          <p:nvPr/>
        </p:nvSpPr>
        <p:spPr>
          <a:xfrm>
            <a:off x="4480559" y="1554480"/>
            <a:ext cx="731520" cy="731520"/>
          </a:xfrm>
          <a:prstGeom prst="ellipse">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400" b="1" i="0">
                <a:solidFill>
                  <a:srgbClr val="FFFFFF"/>
                </a:solidFill>
                <a:latin typeface="Times New Roman"/>
              </a:rPr>
              <a:t>2</a:t>
            </a:r>
          </a:p>
        </p:txBody>
      </p:sp>
      <p:sp>
        <p:nvSpPr>
          <p:cNvPr id="13" name="Right Arrow 12"/>
          <p:cNvSpPr/>
          <p:nvPr/>
        </p:nvSpPr>
        <p:spPr>
          <a:xfrm>
            <a:off x="5532119" y="1764792"/>
            <a:ext cx="1188720" cy="320040"/>
          </a:xfrm>
          <a:prstGeom prst="rightArrow">
            <a:avLst/>
          </a:prstGeom>
          <a:solidFill>
            <a:srgbClr val="B4C7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520439" y="2468880"/>
            <a:ext cx="2651760" cy="457200"/>
          </a:xfrm>
          <a:prstGeom prst="rect">
            <a:avLst/>
          </a:prstGeom>
          <a:noFill/>
        </p:spPr>
        <p:txBody>
          <a:bodyPr wrap="square" lIns="45720" rIns="45720" anchor="t">
            <a:spAutoFit/>
          </a:bodyPr>
          <a:lstStyle/>
          <a:p>
            <a:pPr algn="ctr">
              <a:lnSpc>
                <a:spcPct val="110000"/>
              </a:lnSpc>
              <a:spcAft>
                <a:spcPts val="600"/>
              </a:spcAft>
            </a:pPr>
            <a:r>
              <a:rPr sz="2000" b="1" i="0">
                <a:solidFill>
                  <a:srgbClr val="1F3864"/>
                </a:solidFill>
                <a:latin typeface="Times New Roman"/>
              </a:rPr>
              <a:t>Record</a:t>
            </a:r>
          </a:p>
        </p:txBody>
      </p:sp>
      <p:sp>
        <p:nvSpPr>
          <p:cNvPr id="15" name="TextBox 14"/>
          <p:cNvSpPr txBox="1"/>
          <p:nvPr/>
        </p:nvSpPr>
        <p:spPr>
          <a:xfrm>
            <a:off x="3611879" y="2971800"/>
            <a:ext cx="2468880" cy="2194560"/>
          </a:xfrm>
          <a:prstGeom prst="rect">
            <a:avLst/>
          </a:prstGeom>
          <a:noFill/>
        </p:spPr>
        <p:txBody>
          <a:bodyPr wrap="square" lIns="45720" rIns="45720" anchor="t">
            <a:spAutoFit/>
          </a:bodyPr>
          <a:lstStyle/>
          <a:p>
            <a:pPr algn="ctr">
              <a:lnSpc>
                <a:spcPct val="110000"/>
              </a:lnSpc>
              <a:spcAft>
                <a:spcPts val="600"/>
              </a:spcAft>
            </a:pPr>
            <a:r>
              <a:rPr sz="1500" b="0" i="0">
                <a:solidFill>
                  <a:srgbClr val="1A1A1A"/>
                </a:solidFill>
                <a:latin typeface="Times New Roman"/>
              </a:rPr>
              <a:t>Make sure the incident report and notification forms are completed at the host institution.</a:t>
            </a:r>
          </a:p>
        </p:txBody>
      </p:sp>
      <p:sp>
        <p:nvSpPr>
          <p:cNvPr id="16" name="Oval 15"/>
          <p:cNvSpPr/>
          <p:nvPr/>
        </p:nvSpPr>
        <p:spPr>
          <a:xfrm>
            <a:off x="7269479" y="1554480"/>
            <a:ext cx="731520" cy="731520"/>
          </a:xfrm>
          <a:prstGeom prst="ellipse">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400" b="1" i="0">
                <a:solidFill>
                  <a:srgbClr val="FFFFFF"/>
                </a:solidFill>
                <a:latin typeface="Times New Roman"/>
              </a:rPr>
              <a:t>3</a:t>
            </a:r>
          </a:p>
        </p:txBody>
      </p:sp>
      <p:sp>
        <p:nvSpPr>
          <p:cNvPr id="17" name="Right Arrow 16"/>
          <p:cNvSpPr/>
          <p:nvPr/>
        </p:nvSpPr>
        <p:spPr>
          <a:xfrm>
            <a:off x="8321039" y="1764792"/>
            <a:ext cx="1188720" cy="320040"/>
          </a:xfrm>
          <a:prstGeom prst="rightArrow">
            <a:avLst/>
          </a:prstGeom>
          <a:solidFill>
            <a:srgbClr val="B4C7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309359" y="2468880"/>
            <a:ext cx="2651760" cy="457200"/>
          </a:xfrm>
          <a:prstGeom prst="rect">
            <a:avLst/>
          </a:prstGeom>
          <a:noFill/>
        </p:spPr>
        <p:txBody>
          <a:bodyPr wrap="square" lIns="45720" rIns="45720" anchor="t">
            <a:spAutoFit/>
          </a:bodyPr>
          <a:lstStyle/>
          <a:p>
            <a:pPr algn="ctr">
              <a:lnSpc>
                <a:spcPct val="110000"/>
              </a:lnSpc>
              <a:spcAft>
                <a:spcPts val="600"/>
              </a:spcAft>
            </a:pPr>
            <a:r>
              <a:rPr sz="2000" b="1" i="0">
                <a:solidFill>
                  <a:srgbClr val="1F3864"/>
                </a:solidFill>
                <a:latin typeface="Times New Roman"/>
              </a:rPr>
              <a:t>Submit</a:t>
            </a:r>
          </a:p>
        </p:txBody>
      </p:sp>
      <p:sp>
        <p:nvSpPr>
          <p:cNvPr id="19" name="TextBox 18"/>
          <p:cNvSpPr txBox="1"/>
          <p:nvPr/>
        </p:nvSpPr>
        <p:spPr>
          <a:xfrm>
            <a:off x="6400799" y="2971800"/>
            <a:ext cx="2468880" cy="2194560"/>
          </a:xfrm>
          <a:prstGeom prst="rect">
            <a:avLst/>
          </a:prstGeom>
          <a:noFill/>
        </p:spPr>
        <p:txBody>
          <a:bodyPr wrap="square" lIns="45720" rIns="45720" anchor="t">
            <a:spAutoFit/>
          </a:bodyPr>
          <a:lstStyle/>
          <a:p>
            <a:pPr algn="ctr">
              <a:lnSpc>
                <a:spcPct val="110000"/>
              </a:lnSpc>
              <a:spcAft>
                <a:spcPts val="600"/>
              </a:spcAft>
            </a:pPr>
            <a:r>
              <a:rPr sz="1500" b="0" i="0">
                <a:solidFill>
                  <a:srgbClr val="1A1A1A"/>
                </a:solidFill>
                <a:latin typeface="Times New Roman"/>
              </a:rPr>
              <a:t>Send the notification form to your advisor and Okan Human Resources by email or in person.</a:t>
            </a:r>
          </a:p>
        </p:txBody>
      </p:sp>
      <p:sp>
        <p:nvSpPr>
          <p:cNvPr id="20" name="Oval 19"/>
          <p:cNvSpPr/>
          <p:nvPr/>
        </p:nvSpPr>
        <p:spPr>
          <a:xfrm>
            <a:off x="10058400" y="1554480"/>
            <a:ext cx="731520" cy="731520"/>
          </a:xfrm>
          <a:prstGeom prst="ellipse">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400" b="1" i="0">
                <a:solidFill>
                  <a:srgbClr val="FFFFFF"/>
                </a:solidFill>
                <a:latin typeface="Times New Roman"/>
              </a:rPr>
              <a:t>4</a:t>
            </a:r>
          </a:p>
        </p:txBody>
      </p:sp>
      <p:sp>
        <p:nvSpPr>
          <p:cNvPr id="21" name="TextBox 20"/>
          <p:cNvSpPr txBox="1"/>
          <p:nvPr/>
        </p:nvSpPr>
        <p:spPr>
          <a:xfrm>
            <a:off x="9098280" y="2468880"/>
            <a:ext cx="2651760" cy="457200"/>
          </a:xfrm>
          <a:prstGeom prst="rect">
            <a:avLst/>
          </a:prstGeom>
          <a:noFill/>
        </p:spPr>
        <p:txBody>
          <a:bodyPr wrap="square" lIns="45720" rIns="45720" anchor="t">
            <a:spAutoFit/>
          </a:bodyPr>
          <a:lstStyle/>
          <a:p>
            <a:pPr algn="ctr">
              <a:lnSpc>
                <a:spcPct val="110000"/>
              </a:lnSpc>
              <a:spcAft>
                <a:spcPts val="600"/>
              </a:spcAft>
            </a:pPr>
            <a:r>
              <a:rPr sz="2000" b="1" i="0">
                <a:solidFill>
                  <a:srgbClr val="1F3864"/>
                </a:solidFill>
                <a:latin typeface="Times New Roman"/>
              </a:rPr>
              <a:t>SGK</a:t>
            </a:r>
          </a:p>
        </p:txBody>
      </p:sp>
      <p:sp>
        <p:nvSpPr>
          <p:cNvPr id="22" name="TextBox 21"/>
          <p:cNvSpPr txBox="1"/>
          <p:nvPr/>
        </p:nvSpPr>
        <p:spPr>
          <a:xfrm>
            <a:off x="9189720" y="2971800"/>
            <a:ext cx="2468880" cy="2194560"/>
          </a:xfrm>
          <a:prstGeom prst="rect">
            <a:avLst/>
          </a:prstGeom>
          <a:noFill/>
        </p:spPr>
        <p:txBody>
          <a:bodyPr wrap="square" lIns="45720" rIns="45720" anchor="t">
            <a:spAutoFit/>
          </a:bodyPr>
          <a:lstStyle/>
          <a:p>
            <a:pPr algn="ctr">
              <a:lnSpc>
                <a:spcPct val="110000"/>
              </a:lnSpc>
              <a:spcAft>
                <a:spcPts val="600"/>
              </a:spcAft>
            </a:pPr>
            <a:r>
              <a:rPr sz="1500" b="0" i="0">
                <a:solidFill>
                  <a:srgbClr val="1A1A1A"/>
                </a:solidFill>
                <a:latin typeface="Times New Roman"/>
              </a:rPr>
              <a:t>The University must report the accident to the Social Security Institution (SGK) within 3 working days.</a:t>
            </a:r>
          </a:p>
        </p:txBody>
      </p:sp>
      <p:sp>
        <p:nvSpPr>
          <p:cNvPr id="23" name="Rectangle 22"/>
          <p:cNvSpPr/>
          <p:nvPr/>
        </p:nvSpPr>
        <p:spPr>
          <a:xfrm>
            <a:off x="731520" y="5303520"/>
            <a:ext cx="10744200" cy="822960"/>
          </a:xfrm>
          <a:prstGeom prst="rect">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914400" y="5349240"/>
            <a:ext cx="10424160" cy="731520"/>
          </a:xfrm>
          <a:prstGeom prst="rect">
            <a:avLst/>
          </a:prstGeom>
          <a:noFill/>
        </p:spPr>
        <p:txBody>
          <a:bodyPr wrap="square" lIns="45720" rIns="45720" anchor="ctr">
            <a:spAutoFit/>
          </a:bodyPr>
          <a:lstStyle/>
          <a:p>
            <a:pPr algn="l">
              <a:lnSpc>
                <a:spcPct val="110000"/>
              </a:lnSpc>
              <a:spcAft>
                <a:spcPts val="600"/>
              </a:spcAft>
            </a:pPr>
            <a:r>
              <a:rPr sz="1500" b="0" i="0">
                <a:solidFill>
                  <a:srgbClr val="1F3864"/>
                </a:solidFill>
                <a:latin typeface="Times New Roman"/>
              </a:rPr>
              <a:t>Any problem that arises during practice or internship must be reported to the relevant faculty member without delay.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21</a:t>
            </a:r>
          </a:p>
        </p:txBody>
      </p:sp>
      <p:sp>
        <p:nvSpPr>
          <p:cNvPr id="6" name="TextBox 5"/>
          <p:cNvSpPr txBox="1"/>
          <p:nvPr/>
        </p:nvSpPr>
        <p:spPr>
          <a:xfrm>
            <a:off x="1234440" y="256032"/>
            <a:ext cx="10424160" cy="640080"/>
          </a:xfrm>
          <a:prstGeom prst="rect">
            <a:avLst/>
          </a:prstGeom>
          <a:noFill/>
        </p:spPr>
        <p:txBody>
          <a:bodyPr wrap="square" lIns="45720" rIns="45720" anchor="ctr">
            <a:spAutoFit/>
          </a:bodyPr>
          <a:lstStyle/>
          <a:p>
            <a:pPr algn="l">
              <a:lnSpc>
                <a:spcPct val="110000"/>
              </a:lnSpc>
              <a:spcAft>
                <a:spcPts val="600"/>
              </a:spcAft>
            </a:pPr>
            <a:r>
              <a:rPr sz="2800" b="1" i="0">
                <a:solidFill>
                  <a:srgbClr val="1F3864"/>
                </a:solidFill>
                <a:latin typeface="Times New Roman"/>
              </a:rPr>
              <a:t>Our graduates can work</a:t>
            </a:r>
          </a:p>
        </p:txBody>
      </p:sp>
      <p:sp>
        <p:nvSpPr>
          <p:cNvPr id="7" name="Rectangle 6"/>
          <p:cNvSpPr/>
          <p:nvPr/>
        </p:nvSpPr>
        <p:spPr>
          <a:xfrm>
            <a:off x="1280160" y="914400"/>
            <a:ext cx="1097280" cy="3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280160" y="1280160"/>
            <a:ext cx="5120640" cy="4937760"/>
          </a:xfrm>
          <a:prstGeom prst="rect">
            <a:avLst/>
          </a:prstGeom>
          <a:noFill/>
        </p:spPr>
        <p:txBody>
          <a:bodyPr wrap="square" lIns="45720" rIns="45720" anchor="t">
            <a:spAutoFit/>
          </a:bodyPr>
          <a:lstStyle/>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in public and private hospitals,</a:t>
            </a:r>
          </a:p>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in outpatient diagnosis and treatment facilities,</a:t>
            </a:r>
          </a:p>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in health education and counseling institutions,</a:t>
            </a:r>
          </a:p>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in school health and occupational health,</a:t>
            </a:r>
          </a:p>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in elderly health and home care services,</a:t>
            </a:r>
          </a:p>
        </p:txBody>
      </p:sp>
      <p:sp>
        <p:nvSpPr>
          <p:cNvPr id="9" name="TextBox 8"/>
          <p:cNvSpPr txBox="1"/>
          <p:nvPr/>
        </p:nvSpPr>
        <p:spPr>
          <a:xfrm>
            <a:off x="6400800" y="1280160"/>
            <a:ext cx="5120640" cy="4937760"/>
          </a:xfrm>
          <a:prstGeom prst="rect">
            <a:avLst/>
          </a:prstGeom>
          <a:noFill/>
        </p:spPr>
        <p:txBody>
          <a:bodyPr wrap="square" lIns="45720" rIns="45720" anchor="t">
            <a:spAutoFit/>
          </a:bodyPr>
          <a:lstStyle/>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in health insurance institutions,</a:t>
            </a:r>
          </a:p>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in environmental and tourism health,</a:t>
            </a:r>
          </a:p>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in forensic medicine services,</a:t>
            </a:r>
          </a:p>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and in the pharmaceutical industry.</a:t>
            </a:r>
          </a:p>
          <a:p>
            <a:pPr algn="l">
              <a:lnSpc>
                <a:spcPct val="110000"/>
              </a:lnSpc>
              <a:spcAft>
                <a:spcPts val="1200"/>
              </a:spcAft>
            </a:pPr>
            <a:r>
              <a:rPr sz="1800" b="1" i="0">
                <a:solidFill>
                  <a:srgbClr val="1F3864"/>
                </a:solidFill>
                <a:latin typeface="Times New Roman"/>
              </a:rPr>
              <a:t>✓ </a:t>
            </a:r>
            <a:r>
              <a:rPr sz="1800" b="0" i="0">
                <a:solidFill>
                  <a:srgbClr val="1A1A1A"/>
                </a:solidFill>
                <a:latin typeface="Times New Roman"/>
              </a:rPr>
              <a:t>They can also pursue an academic career through master's and doctoral studies.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aybg.jpg"/>
          <p:cNvPicPr>
            <a:picLocks noChangeAspect="1"/>
          </p:cNvPicPr>
          <p:nvPr/>
        </p:nvPicPr>
        <p:blipFill>
          <a:blip r:embed="rId2"/>
          <a:stretch>
            <a:fillRect/>
          </a:stretch>
        </p:blipFill>
        <p:spPr>
          <a:xfrm>
            <a:off x="0" y="0"/>
            <a:ext cx="12191695" cy="6858000"/>
          </a:xfrm>
          <a:prstGeom prst="rect">
            <a:avLst/>
          </a:prstGeom>
        </p:spPr>
      </p:pic>
      <p:pic>
        <p:nvPicPr>
          <p:cNvPr id="3" name="Picture 2" descr="logo.png"/>
          <p:cNvPicPr>
            <a:picLocks noChangeAspect="1"/>
          </p:cNvPicPr>
          <p:nvPr/>
        </p:nvPicPr>
        <p:blipFill>
          <a:blip r:embed="rId3"/>
          <a:stretch>
            <a:fillRect/>
          </a:stretch>
        </p:blipFill>
        <p:spPr>
          <a:xfrm>
            <a:off x="228600" y="109728"/>
            <a:ext cx="916341" cy="658368"/>
          </a:xfrm>
          <a:prstGeom prst="rect">
            <a:avLst/>
          </a:prstGeom>
        </p:spPr>
      </p:pic>
      <p:sp>
        <p:nvSpPr>
          <p:cNvPr id="4" name="TextBox 3"/>
          <p:cNvSpPr txBox="1"/>
          <p:nvPr/>
        </p:nvSpPr>
        <p:spPr>
          <a:xfrm>
            <a:off x="1454727" y="236081"/>
            <a:ext cx="9448495" cy="548640"/>
          </a:xfrm>
          <a:prstGeom prst="rect">
            <a:avLst/>
          </a:prstGeom>
          <a:noFill/>
        </p:spPr>
        <p:txBody>
          <a:bodyPr wrap="square" lIns="45720" rIns="45720" anchor="t">
            <a:spAutoFit/>
          </a:bodyPr>
          <a:lstStyle/>
          <a:p>
            <a:pPr algn="ctr">
              <a:lnSpc>
                <a:spcPct val="110000"/>
              </a:lnSpc>
              <a:spcAft>
                <a:spcPts val="600"/>
              </a:spcAft>
            </a:pPr>
            <a:r>
              <a:rPr sz="2200" b="1" i="0">
                <a:solidFill>
                  <a:srgbClr val="1F3864"/>
                </a:solidFill>
                <a:latin typeface="Times New Roman"/>
              </a:rPr>
              <a:t>Department of Nursing Academic Staff, 2026 – 2027 Academic Year</a:t>
            </a:r>
          </a:p>
        </p:txBody>
      </p:sp>
      <p:sp>
        <p:nvSpPr>
          <p:cNvPr id="5" name="Rounded Rectangle 4"/>
          <p:cNvSpPr/>
          <p:nvPr/>
        </p:nvSpPr>
        <p:spPr>
          <a:xfrm>
            <a:off x="3108960" y="818866"/>
            <a:ext cx="5971032" cy="512064"/>
          </a:xfrm>
          <a:prstGeom prst="roundRect">
            <a:avLst/>
          </a:prstGeom>
          <a:solidFill>
            <a:srgbClr val="FFFFFF"/>
          </a:solidFill>
          <a:ln w="12700">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500" b="1" i="0" dirty="0">
                <a:solidFill>
                  <a:srgbClr val="1F3864"/>
                </a:solidFill>
                <a:latin typeface="Times New Roman"/>
              </a:rPr>
              <a:t>Asst. Prof. Dr. Ceren AYCANOĞLU  (Head of Department)</a:t>
            </a:r>
          </a:p>
        </p:txBody>
      </p:sp>
      <p:sp>
        <p:nvSpPr>
          <p:cNvPr id="6" name="Rounded Rectangle 5"/>
          <p:cNvSpPr/>
          <p:nvPr/>
        </p:nvSpPr>
        <p:spPr>
          <a:xfrm>
            <a:off x="3108960" y="1972874"/>
            <a:ext cx="5971032" cy="512064"/>
          </a:xfrm>
          <a:prstGeom prst="roundRect">
            <a:avLst/>
          </a:prstGeom>
          <a:solidFill>
            <a:srgbClr val="FFFFFF"/>
          </a:solidFill>
          <a:ln w="12700">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500" b="1" i="0">
                <a:solidFill>
                  <a:srgbClr val="1F3864"/>
                </a:solidFill>
                <a:latin typeface="Times New Roman"/>
              </a:rPr>
              <a:t>Asst. Prof. Dr. Ayşe Dudu KILINÇ</a:t>
            </a:r>
          </a:p>
        </p:txBody>
      </p:sp>
      <p:sp>
        <p:nvSpPr>
          <p:cNvPr id="7" name="Rounded Rectangle 6"/>
          <p:cNvSpPr/>
          <p:nvPr/>
        </p:nvSpPr>
        <p:spPr>
          <a:xfrm>
            <a:off x="3108960" y="2549878"/>
            <a:ext cx="5971032" cy="512064"/>
          </a:xfrm>
          <a:prstGeom prst="roundRect">
            <a:avLst/>
          </a:prstGeom>
          <a:solidFill>
            <a:srgbClr val="FFFFFF"/>
          </a:solidFill>
          <a:ln w="12700">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500" b="1" i="0">
                <a:solidFill>
                  <a:srgbClr val="1F3864"/>
                </a:solidFill>
                <a:latin typeface="Times New Roman"/>
              </a:rPr>
              <a:t>Asst. Prof. Dr. Deniz ACUNER</a:t>
            </a:r>
          </a:p>
        </p:txBody>
      </p:sp>
      <p:sp>
        <p:nvSpPr>
          <p:cNvPr id="8" name="Rounded Rectangle 7"/>
          <p:cNvSpPr/>
          <p:nvPr/>
        </p:nvSpPr>
        <p:spPr>
          <a:xfrm>
            <a:off x="3108960" y="3126882"/>
            <a:ext cx="5971032" cy="512064"/>
          </a:xfrm>
          <a:prstGeom prst="roundRect">
            <a:avLst/>
          </a:prstGeom>
          <a:solidFill>
            <a:srgbClr val="FFFFFF"/>
          </a:solidFill>
          <a:ln w="12700">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500" b="1" i="0">
                <a:solidFill>
                  <a:srgbClr val="1F3864"/>
                </a:solidFill>
                <a:latin typeface="Times New Roman"/>
              </a:rPr>
              <a:t>Asst. Prof. Dr. Özlem AKGÖL</a:t>
            </a:r>
          </a:p>
        </p:txBody>
      </p:sp>
      <p:sp>
        <p:nvSpPr>
          <p:cNvPr id="9" name="Rounded Rectangle 8"/>
          <p:cNvSpPr/>
          <p:nvPr/>
        </p:nvSpPr>
        <p:spPr>
          <a:xfrm>
            <a:off x="3108960" y="3712099"/>
            <a:ext cx="5971032" cy="512064"/>
          </a:xfrm>
          <a:prstGeom prst="roundRect">
            <a:avLst/>
          </a:prstGeom>
          <a:solidFill>
            <a:srgbClr val="FFFFFF"/>
          </a:solidFill>
          <a:ln w="12700">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500" b="1" i="0">
                <a:solidFill>
                  <a:srgbClr val="1F3864"/>
                </a:solidFill>
                <a:latin typeface="Times New Roman"/>
              </a:rPr>
              <a:t>Asst. Prof. Dr. Özlem YAZICI</a:t>
            </a:r>
          </a:p>
        </p:txBody>
      </p:sp>
      <p:sp>
        <p:nvSpPr>
          <p:cNvPr id="10" name="Rounded Rectangle 9"/>
          <p:cNvSpPr/>
          <p:nvPr/>
        </p:nvSpPr>
        <p:spPr>
          <a:xfrm>
            <a:off x="3108960" y="4312694"/>
            <a:ext cx="5971032" cy="512064"/>
          </a:xfrm>
          <a:prstGeom prst="roundRect">
            <a:avLst/>
          </a:prstGeom>
          <a:solidFill>
            <a:srgbClr val="FFFFFF"/>
          </a:solidFill>
          <a:ln w="12700">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500" b="1" i="0">
                <a:solidFill>
                  <a:srgbClr val="1F3864"/>
                </a:solidFill>
                <a:latin typeface="Times New Roman"/>
              </a:rPr>
              <a:t>Asst. Prof. Dr. Raife AŞIK</a:t>
            </a:r>
          </a:p>
        </p:txBody>
      </p:sp>
      <p:sp>
        <p:nvSpPr>
          <p:cNvPr id="11" name="Rounded Rectangle 10"/>
          <p:cNvSpPr/>
          <p:nvPr/>
        </p:nvSpPr>
        <p:spPr>
          <a:xfrm>
            <a:off x="3108960" y="4882896"/>
            <a:ext cx="5971032" cy="512064"/>
          </a:xfrm>
          <a:prstGeom prst="roundRect">
            <a:avLst/>
          </a:prstGeom>
          <a:solidFill>
            <a:srgbClr val="FFFFFF"/>
          </a:solidFill>
          <a:ln w="12700">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500" b="1" i="0">
                <a:solidFill>
                  <a:srgbClr val="1F3864"/>
                </a:solidFill>
                <a:latin typeface="Times New Roman"/>
              </a:rPr>
              <a:t>Lecturer Güner Ekin DEMİRTAŞ UÇKIRAN</a:t>
            </a:r>
          </a:p>
        </p:txBody>
      </p:sp>
      <p:sp>
        <p:nvSpPr>
          <p:cNvPr id="12" name="Rounded Rectangle 11"/>
          <p:cNvSpPr/>
          <p:nvPr/>
        </p:nvSpPr>
        <p:spPr>
          <a:xfrm>
            <a:off x="3108960" y="5449824"/>
            <a:ext cx="5971032" cy="512064"/>
          </a:xfrm>
          <a:prstGeom prst="roundRect">
            <a:avLst/>
          </a:prstGeom>
          <a:solidFill>
            <a:srgbClr val="FFFFFF"/>
          </a:solidFill>
          <a:ln w="12700">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500" b="1" i="0">
                <a:solidFill>
                  <a:srgbClr val="1F3864"/>
                </a:solidFill>
                <a:latin typeface="Times New Roman"/>
              </a:rPr>
              <a:t>Res. Asst. Hiranur SARIYILDIZ</a:t>
            </a:r>
          </a:p>
        </p:txBody>
      </p:sp>
      <p:sp>
        <p:nvSpPr>
          <p:cNvPr id="13" name="Rounded Rectangle 12"/>
          <p:cNvSpPr/>
          <p:nvPr/>
        </p:nvSpPr>
        <p:spPr>
          <a:xfrm>
            <a:off x="3108960" y="6035040"/>
            <a:ext cx="5971032" cy="512064"/>
          </a:xfrm>
          <a:prstGeom prst="roundRect">
            <a:avLst/>
          </a:prstGeom>
          <a:solidFill>
            <a:srgbClr val="FFFFFF"/>
          </a:solidFill>
          <a:ln w="12700">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500" b="1" i="0">
                <a:solidFill>
                  <a:srgbClr val="1F3864"/>
                </a:solidFill>
                <a:latin typeface="Times New Roman"/>
              </a:rPr>
              <a:t>Res. Asst. Nurşah SAPA</a:t>
            </a:r>
          </a:p>
        </p:txBody>
      </p:sp>
      <p:sp>
        <p:nvSpPr>
          <p:cNvPr id="33" name="Rounded Rectangle 5">
            <a:extLst>
              <a:ext uri="{FF2B5EF4-FFF2-40B4-BE49-F238E27FC236}">
                <a16:creationId xmlns:a16="http://schemas.microsoft.com/office/drawing/2014/main" id="{22FA251D-C0B1-CF94-9EDE-1F72CD6BF0A9}"/>
              </a:ext>
            </a:extLst>
          </p:cNvPr>
          <p:cNvSpPr/>
          <p:nvPr/>
        </p:nvSpPr>
        <p:spPr>
          <a:xfrm>
            <a:off x="3108960" y="1395870"/>
            <a:ext cx="5971032" cy="512064"/>
          </a:xfrm>
          <a:prstGeom prst="roundRect">
            <a:avLst/>
          </a:prstGeom>
          <a:solidFill>
            <a:srgbClr val="FFFFFF"/>
          </a:solidFill>
          <a:ln w="12700">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tr-TR" sz="1500" b="1" i="0" dirty="0">
                <a:solidFill>
                  <a:srgbClr val="1F3864"/>
                </a:solidFill>
                <a:latin typeface="Times New Roman"/>
              </a:rPr>
              <a:t>Prof. </a:t>
            </a:r>
            <a:r>
              <a:rPr lang="tr-TR" sz="1500" b="1" dirty="0">
                <a:solidFill>
                  <a:srgbClr val="1F3864"/>
                </a:solidFill>
                <a:latin typeface="Times New Roman"/>
              </a:rPr>
              <a:t>Dr. </a:t>
            </a:r>
            <a:r>
              <a:rPr lang="tr-TR" sz="1500" b="1" i="0" dirty="0">
                <a:solidFill>
                  <a:srgbClr val="1F3864"/>
                </a:solidFill>
                <a:latin typeface="Times New Roman"/>
              </a:rPr>
              <a:t>Sebahat ATEŞ</a:t>
            </a:r>
            <a:endParaRPr sz="1500" b="1" i="0" dirty="0">
              <a:solidFill>
                <a:srgbClr val="1F3864"/>
              </a:solidFill>
              <a:latin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23</a:t>
            </a:r>
          </a:p>
        </p:txBody>
      </p:sp>
      <p:sp>
        <p:nvSpPr>
          <p:cNvPr id="6" name="TextBox 5"/>
          <p:cNvSpPr txBox="1"/>
          <p:nvPr/>
        </p:nvSpPr>
        <p:spPr>
          <a:xfrm>
            <a:off x="1234440" y="256032"/>
            <a:ext cx="10424160" cy="640080"/>
          </a:xfrm>
          <a:prstGeom prst="rect">
            <a:avLst/>
          </a:prstGeom>
          <a:noFill/>
        </p:spPr>
        <p:txBody>
          <a:bodyPr wrap="square" lIns="45720" rIns="45720" anchor="ctr">
            <a:spAutoFit/>
          </a:bodyPr>
          <a:lstStyle/>
          <a:p>
            <a:pPr algn="l">
              <a:lnSpc>
                <a:spcPct val="110000"/>
              </a:lnSpc>
              <a:spcAft>
                <a:spcPts val="600"/>
              </a:spcAft>
            </a:pPr>
            <a:r>
              <a:rPr sz="2800" b="1" i="0">
                <a:solidFill>
                  <a:srgbClr val="1F3864"/>
                </a:solidFill>
                <a:latin typeface="Times New Roman"/>
              </a:rPr>
              <a:t>Our Academic Advisors</a:t>
            </a:r>
          </a:p>
        </p:txBody>
      </p:sp>
      <p:sp>
        <p:nvSpPr>
          <p:cNvPr id="7" name="Rectangle 6"/>
          <p:cNvSpPr/>
          <p:nvPr/>
        </p:nvSpPr>
        <p:spPr>
          <a:xfrm>
            <a:off x="1280160" y="914400"/>
            <a:ext cx="1097280" cy="3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234440" y="1005840"/>
            <a:ext cx="10424160" cy="457200"/>
          </a:xfrm>
          <a:prstGeom prst="rect">
            <a:avLst/>
          </a:prstGeom>
          <a:noFill/>
        </p:spPr>
        <p:txBody>
          <a:bodyPr wrap="square" lIns="45720" rIns="45720" anchor="t">
            <a:spAutoFit/>
          </a:bodyPr>
          <a:lstStyle/>
          <a:p>
            <a:pPr algn="l">
              <a:lnSpc>
                <a:spcPct val="110000"/>
              </a:lnSpc>
              <a:spcAft>
                <a:spcPts val="600"/>
              </a:spcAft>
            </a:pPr>
            <a:r>
              <a:rPr sz="1500" b="0" i="0">
                <a:solidFill>
                  <a:srgbClr val="595959"/>
                </a:solidFill>
                <a:latin typeface="Times New Roman"/>
              </a:rPr>
              <a:t>Each student is assigned an academic advisor according to their year.</a:t>
            </a:r>
          </a:p>
        </p:txBody>
      </p:sp>
      <p:graphicFrame>
        <p:nvGraphicFramePr>
          <p:cNvPr id="9" name="Table 8"/>
          <p:cNvGraphicFramePr>
            <a:graphicFrameLocks noGrp="1"/>
          </p:cNvGraphicFramePr>
          <p:nvPr>
            <p:extLst>
              <p:ext uri="{D42A27DB-BD31-4B8C-83A1-F6EECF244321}">
                <p14:modId xmlns:p14="http://schemas.microsoft.com/office/powerpoint/2010/main" val="1557543560"/>
              </p:ext>
            </p:extLst>
          </p:nvPr>
        </p:nvGraphicFramePr>
        <p:xfrm>
          <a:off x="1280160" y="1645920"/>
          <a:ext cx="9601198" cy="297180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000"/>
                    </a:ext>
                  </a:extLst>
                </a:gridCol>
                <a:gridCol w="3977639">
                  <a:extLst>
                    <a:ext uri="{9D8B030D-6E8A-4147-A177-3AD203B41FA5}">
                      <a16:colId xmlns:a16="http://schemas.microsoft.com/office/drawing/2014/main" val="20001"/>
                    </a:ext>
                  </a:extLst>
                </a:gridCol>
                <a:gridCol w="3977639">
                  <a:extLst>
                    <a:ext uri="{9D8B030D-6E8A-4147-A177-3AD203B41FA5}">
                      <a16:colId xmlns:a16="http://schemas.microsoft.com/office/drawing/2014/main" val="20002"/>
                    </a:ext>
                  </a:extLst>
                </a:gridCol>
              </a:tblGrid>
              <a:tr h="594360">
                <a:tc>
                  <a:txBody>
                    <a:bodyPr/>
                    <a:lstStyle/>
                    <a:p>
                      <a:r>
                        <a:rPr sz="1700" b="1" i="0">
                          <a:solidFill>
                            <a:srgbClr val="FFFFFF"/>
                          </a:solidFill>
                          <a:latin typeface="Times New Roman"/>
                        </a:rPr>
                        <a:t>Year</a:t>
                      </a:r>
                    </a:p>
                  </a:txBody>
                  <a:tcPr marL="73152" marR="73152" marT="27432" marB="27432" anchor="ctr">
                    <a:solidFill>
                      <a:srgbClr val="1F3864"/>
                    </a:solidFill>
                  </a:tcPr>
                </a:tc>
                <a:tc>
                  <a:txBody>
                    <a:bodyPr/>
                    <a:lstStyle/>
                    <a:p>
                      <a:r>
                        <a:rPr sz="1700" b="1" i="0">
                          <a:solidFill>
                            <a:srgbClr val="FFFFFF"/>
                          </a:solidFill>
                          <a:latin typeface="Times New Roman"/>
                        </a:rPr>
                        <a:t>TR Group</a:t>
                      </a:r>
                    </a:p>
                  </a:txBody>
                  <a:tcPr marL="73152" marR="73152" marT="27432" marB="27432" anchor="ctr">
                    <a:solidFill>
                      <a:srgbClr val="1F3864"/>
                    </a:solidFill>
                  </a:tcPr>
                </a:tc>
                <a:tc>
                  <a:txBody>
                    <a:bodyPr/>
                    <a:lstStyle/>
                    <a:p>
                      <a:r>
                        <a:rPr sz="1700" b="1" i="0">
                          <a:solidFill>
                            <a:srgbClr val="FFFFFF"/>
                          </a:solidFill>
                          <a:latin typeface="Times New Roman"/>
                        </a:rPr>
                        <a:t>ENG Group</a:t>
                      </a:r>
                    </a:p>
                  </a:txBody>
                  <a:tcPr marL="73152" marR="73152" marT="27432" marB="27432" anchor="ctr">
                    <a:solidFill>
                      <a:srgbClr val="1F3864"/>
                    </a:solidFill>
                  </a:tcPr>
                </a:tc>
                <a:extLst>
                  <a:ext uri="{0D108BD9-81ED-4DB2-BD59-A6C34878D82A}">
                    <a16:rowId xmlns:a16="http://schemas.microsoft.com/office/drawing/2014/main" val="10000"/>
                  </a:ext>
                </a:extLst>
              </a:tr>
              <a:tr h="594360">
                <a:tc>
                  <a:txBody>
                    <a:bodyPr/>
                    <a:lstStyle/>
                    <a:p>
                      <a:r>
                        <a:rPr sz="1600" b="0" i="0">
                          <a:solidFill>
                            <a:srgbClr val="1A1A1A"/>
                          </a:solidFill>
                          <a:latin typeface="Times New Roman"/>
                        </a:rPr>
                        <a:t>1st Year</a:t>
                      </a:r>
                    </a:p>
                  </a:txBody>
                  <a:tcPr marL="73152" marR="73152" marT="27432" marB="27432" anchor="ctr">
                    <a:solidFill>
                      <a:srgbClr val="EEF2F8"/>
                    </a:solidFill>
                  </a:tcPr>
                </a:tc>
                <a:tc>
                  <a:txBody>
                    <a:bodyPr/>
                    <a:lstStyle/>
                    <a:p>
                      <a:r>
                        <a:rPr lang="tr-TR" sz="1600" b="0" i="0" dirty="0">
                          <a:solidFill>
                            <a:srgbClr val="1A1A1A"/>
                          </a:solidFill>
                          <a:latin typeface="Times New Roman"/>
                        </a:rPr>
                        <a:t>Asst. Prof. Dr. Raife Aşık</a:t>
                      </a:r>
                    </a:p>
                  </a:txBody>
                  <a:tcPr marL="73152" marR="73152" marT="27432" marB="27432" anchor="ctr">
                    <a:solidFill>
                      <a:srgbClr val="EEF2F8"/>
                    </a:solidFill>
                  </a:tcPr>
                </a:tc>
                <a:tc>
                  <a:txBody>
                    <a:bodyPr/>
                    <a:lstStyle/>
                    <a:p>
                      <a:r>
                        <a:rPr sz="1600" b="0" i="0" dirty="0">
                          <a:solidFill>
                            <a:srgbClr val="1A1A1A"/>
                          </a:solidFill>
                          <a:latin typeface="Times New Roman"/>
                        </a:rPr>
                        <a:t>Asst. Prof. Dr. Ceren Aycanoğlu</a:t>
                      </a:r>
                    </a:p>
                  </a:txBody>
                  <a:tcPr marL="73152" marR="73152" marT="27432" marB="27432" anchor="ctr">
                    <a:solidFill>
                      <a:srgbClr val="EEF2F8"/>
                    </a:solidFill>
                  </a:tcPr>
                </a:tc>
                <a:extLst>
                  <a:ext uri="{0D108BD9-81ED-4DB2-BD59-A6C34878D82A}">
                    <a16:rowId xmlns:a16="http://schemas.microsoft.com/office/drawing/2014/main" val="10001"/>
                  </a:ext>
                </a:extLst>
              </a:tr>
              <a:tr h="594360">
                <a:tc>
                  <a:txBody>
                    <a:bodyPr/>
                    <a:lstStyle/>
                    <a:p>
                      <a:r>
                        <a:rPr sz="1600" b="0" i="0">
                          <a:solidFill>
                            <a:srgbClr val="1A1A1A"/>
                          </a:solidFill>
                          <a:latin typeface="Times New Roman"/>
                        </a:rPr>
                        <a:t>2nd Year</a:t>
                      </a:r>
                    </a:p>
                  </a:txBody>
                  <a:tcPr marL="73152" marR="73152" marT="27432" marB="27432" anchor="ctr">
                    <a:solidFill>
                      <a:srgbClr val="FFFFFF"/>
                    </a:solidFill>
                  </a:tcPr>
                </a:tc>
                <a:tc>
                  <a:txBody>
                    <a:bodyPr/>
                    <a:lstStyle/>
                    <a:p>
                      <a:r>
                        <a:rPr lang="tr-TR" sz="1600" b="0" i="0" dirty="0">
                          <a:solidFill>
                            <a:srgbClr val="1A1A1A"/>
                          </a:solidFill>
                          <a:latin typeface="Times New Roman"/>
                        </a:rPr>
                        <a:t>Asst. Prof. Dr. Özlem Akgöl</a:t>
                      </a:r>
                    </a:p>
                  </a:txBody>
                  <a:tcPr marL="73152" marR="73152" marT="27432" marB="27432" anchor="ctr">
                    <a:solidFill>
                      <a:srgbClr val="FFFFFF"/>
                    </a:solidFill>
                  </a:tcPr>
                </a:tc>
                <a:tc>
                  <a:txBody>
                    <a:bodyPr/>
                    <a:lstStyle/>
                    <a:p>
                      <a:r>
                        <a:rPr sz="1600" b="0" i="0" dirty="0">
                          <a:solidFill>
                            <a:srgbClr val="1A1A1A"/>
                          </a:solidFill>
                          <a:latin typeface="Times New Roman"/>
                        </a:rPr>
                        <a:t>Asst. Prof. Dr. Deniz Acuner</a:t>
                      </a:r>
                    </a:p>
                  </a:txBody>
                  <a:tcPr marL="73152" marR="73152" marT="27432" marB="27432" anchor="ctr">
                    <a:solidFill>
                      <a:srgbClr val="FFFFFF"/>
                    </a:solidFill>
                  </a:tcPr>
                </a:tc>
                <a:extLst>
                  <a:ext uri="{0D108BD9-81ED-4DB2-BD59-A6C34878D82A}">
                    <a16:rowId xmlns:a16="http://schemas.microsoft.com/office/drawing/2014/main" val="10002"/>
                  </a:ext>
                </a:extLst>
              </a:tr>
              <a:tr h="594360">
                <a:tc>
                  <a:txBody>
                    <a:bodyPr/>
                    <a:lstStyle/>
                    <a:p>
                      <a:r>
                        <a:rPr sz="1600" b="0" i="0">
                          <a:solidFill>
                            <a:srgbClr val="1A1A1A"/>
                          </a:solidFill>
                          <a:latin typeface="Times New Roman"/>
                        </a:rPr>
                        <a:t>3rd Year</a:t>
                      </a:r>
                    </a:p>
                  </a:txBody>
                  <a:tcPr marL="73152" marR="73152" marT="27432" marB="27432" anchor="ctr">
                    <a:solidFill>
                      <a:srgbClr val="EEF2F8"/>
                    </a:solidFill>
                  </a:tcPr>
                </a:tc>
                <a:tc>
                  <a:txBody>
                    <a:bodyPr/>
                    <a:lstStyle/>
                    <a:p>
                      <a:r>
                        <a:rPr lang="tr-TR" sz="1600" b="0" i="0" dirty="0">
                          <a:solidFill>
                            <a:srgbClr val="1A1A1A"/>
                          </a:solidFill>
                          <a:latin typeface="Times New Roman"/>
                        </a:rPr>
                        <a:t>Lecturer Güner Ekin Demirtaş Uçkıran</a:t>
                      </a:r>
                    </a:p>
                  </a:txBody>
                  <a:tcPr marL="73152" marR="73152" marT="27432" marB="27432" anchor="ctr">
                    <a:solidFill>
                      <a:srgbClr val="EEF2F8"/>
                    </a:solidFill>
                  </a:tcPr>
                </a:tc>
                <a:tc>
                  <a:txBody>
                    <a:bodyPr/>
                    <a:lstStyle/>
                    <a:p>
                      <a:r>
                        <a:rPr lang="nb-NO" sz="1600" b="0" i="0" dirty="0">
                          <a:solidFill>
                            <a:srgbClr val="1A1A1A"/>
                          </a:solidFill>
                          <a:latin typeface="Times New Roman"/>
                        </a:rPr>
                        <a:t>Asst. Prof. Dr. </a:t>
                      </a:r>
                      <a:r>
                        <a:rPr lang="nb-NO" sz="1600" b="0" i="0">
                          <a:solidFill>
                            <a:srgbClr val="1A1A1A"/>
                          </a:solidFill>
                          <a:latin typeface="Times New Roman"/>
                        </a:rPr>
                        <a:t>Deniz Acuner</a:t>
                      </a:r>
                      <a:endParaRPr lang="nb-NO" sz="1600" b="0" i="0" dirty="0">
                        <a:solidFill>
                          <a:srgbClr val="1A1A1A"/>
                        </a:solidFill>
                        <a:latin typeface="Times New Roman"/>
                      </a:endParaRPr>
                    </a:p>
                  </a:txBody>
                  <a:tcPr marL="73152" marR="73152" marT="27432" marB="27432" anchor="ctr">
                    <a:solidFill>
                      <a:srgbClr val="EEF2F8"/>
                    </a:solidFill>
                  </a:tcPr>
                </a:tc>
                <a:extLst>
                  <a:ext uri="{0D108BD9-81ED-4DB2-BD59-A6C34878D82A}">
                    <a16:rowId xmlns:a16="http://schemas.microsoft.com/office/drawing/2014/main" val="10003"/>
                  </a:ext>
                </a:extLst>
              </a:tr>
              <a:tr h="594360">
                <a:tc>
                  <a:txBody>
                    <a:bodyPr/>
                    <a:lstStyle/>
                    <a:p>
                      <a:r>
                        <a:rPr sz="1600" b="0" i="0">
                          <a:solidFill>
                            <a:srgbClr val="1A1A1A"/>
                          </a:solidFill>
                          <a:latin typeface="Times New Roman"/>
                        </a:rPr>
                        <a:t>4th Year</a:t>
                      </a:r>
                    </a:p>
                  </a:txBody>
                  <a:tcPr marL="73152" marR="73152" marT="27432" marB="27432" anchor="ctr">
                    <a:solidFill>
                      <a:srgbClr val="FFFFFF"/>
                    </a:solidFill>
                  </a:tcPr>
                </a:tc>
                <a:tc>
                  <a:txBody>
                    <a:bodyPr/>
                    <a:lstStyle/>
                    <a:p>
                      <a:r>
                        <a:rPr sz="1600" b="0" i="0" dirty="0">
                          <a:solidFill>
                            <a:srgbClr val="1A1A1A"/>
                          </a:solidFill>
                          <a:latin typeface="Times New Roman"/>
                        </a:rPr>
                        <a:t>Asst. Prof. Dr. Ayşe Dudu Kılınç</a:t>
                      </a:r>
                    </a:p>
                  </a:txBody>
                  <a:tcPr marL="73152" marR="73152" marT="27432" marB="27432" anchor="ctr">
                    <a:solidFill>
                      <a:srgbClr val="FFFFFF"/>
                    </a:solidFill>
                  </a:tcPr>
                </a:tc>
                <a:tc>
                  <a:txBody>
                    <a:bodyPr/>
                    <a:lstStyle/>
                    <a:p>
                      <a:r>
                        <a:rPr sz="1600" b="0" i="0" dirty="0">
                          <a:solidFill>
                            <a:srgbClr val="1A1A1A"/>
                          </a:solidFill>
                          <a:latin typeface="Times New Roman"/>
                        </a:rPr>
                        <a:t>Asst. Prof. Dr. Özlem Yazıcı</a:t>
                      </a:r>
                    </a:p>
                  </a:txBody>
                  <a:tcPr marL="73152" marR="73152" marT="27432" marB="27432" anchor="ctr">
                    <a:solidFill>
                      <a:srgbClr val="FFFFFF"/>
                    </a:solidFill>
                  </a:tcPr>
                </a:tc>
                <a:extLst>
                  <a:ext uri="{0D108BD9-81ED-4DB2-BD59-A6C34878D82A}">
                    <a16:rowId xmlns:a16="http://schemas.microsoft.com/office/drawing/2014/main" val="10004"/>
                  </a:ext>
                </a:extLst>
              </a:tr>
            </a:tbl>
          </a:graphicData>
        </a:graphic>
      </p:graphicFrame>
      <p:sp>
        <p:nvSpPr>
          <p:cNvPr id="10" name="TextBox 9"/>
          <p:cNvSpPr txBox="1"/>
          <p:nvPr/>
        </p:nvSpPr>
        <p:spPr>
          <a:xfrm>
            <a:off x="1280160" y="5029200"/>
            <a:ext cx="9601200" cy="1188720"/>
          </a:xfrm>
          <a:prstGeom prst="rect">
            <a:avLst/>
          </a:prstGeom>
          <a:noFill/>
        </p:spPr>
        <p:txBody>
          <a:bodyPr wrap="square" lIns="45720" rIns="45720" anchor="t">
            <a:spAutoFit/>
          </a:bodyPr>
          <a:lstStyle/>
          <a:p>
            <a:pPr algn="l">
              <a:lnSpc>
                <a:spcPct val="110000"/>
              </a:lnSpc>
              <a:spcAft>
                <a:spcPts val="600"/>
              </a:spcAft>
            </a:pPr>
            <a:r>
              <a:rPr sz="1600" b="0" i="0">
                <a:solidFill>
                  <a:srgbClr val="595959"/>
                </a:solidFill>
                <a:latin typeface="Times New Roman"/>
              </a:rPr>
              <a:t>Your advisor is your first point of contact for course registration, internships, and academic and personal matters. Advisor office hours are posted on the department website and in OBS (Student Information System).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24</a:t>
            </a:r>
          </a:p>
        </p:txBody>
      </p:sp>
      <p:sp>
        <p:nvSpPr>
          <p:cNvPr id="6" name="TextBox 5"/>
          <p:cNvSpPr txBox="1"/>
          <p:nvPr/>
        </p:nvSpPr>
        <p:spPr>
          <a:xfrm>
            <a:off x="1234440" y="256032"/>
            <a:ext cx="10424160" cy="640080"/>
          </a:xfrm>
          <a:prstGeom prst="rect">
            <a:avLst/>
          </a:prstGeom>
          <a:noFill/>
        </p:spPr>
        <p:txBody>
          <a:bodyPr wrap="square" lIns="45720" rIns="45720" anchor="ctr">
            <a:spAutoFit/>
          </a:bodyPr>
          <a:lstStyle/>
          <a:p>
            <a:pPr algn="l">
              <a:lnSpc>
                <a:spcPct val="110000"/>
              </a:lnSpc>
              <a:spcAft>
                <a:spcPts val="600"/>
              </a:spcAft>
            </a:pPr>
            <a:r>
              <a:rPr sz="2800" b="1" i="0">
                <a:solidFill>
                  <a:srgbClr val="1F3864"/>
                </a:solidFill>
                <a:latin typeface="Times New Roman"/>
              </a:rPr>
              <a:t>Our Department and the Nursing Club</a:t>
            </a:r>
          </a:p>
        </p:txBody>
      </p:sp>
      <p:sp>
        <p:nvSpPr>
          <p:cNvPr id="7" name="Rectangle 6"/>
          <p:cNvSpPr/>
          <p:nvPr/>
        </p:nvSpPr>
        <p:spPr>
          <a:xfrm>
            <a:off x="1280160" y="914400"/>
            <a:ext cx="1097280" cy="3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22960" y="1280160"/>
            <a:ext cx="5577840" cy="5029200"/>
          </a:xfrm>
          <a:prstGeom prst="rect">
            <a:avLst/>
          </a:prstGeom>
          <a:noFill/>
        </p:spPr>
        <p:txBody>
          <a:bodyPr wrap="square" lIns="45720" rIns="45720" anchor="t">
            <a:spAutoFit/>
          </a:bodyPr>
          <a:lstStyle/>
          <a:p>
            <a:pPr algn="l">
              <a:lnSpc>
                <a:spcPct val="115000"/>
              </a:lnSpc>
              <a:spcAft>
                <a:spcPts val="1400"/>
              </a:spcAft>
            </a:pPr>
            <a:r>
              <a:rPr sz="1700" b="0" i="0">
                <a:solidFill>
                  <a:srgbClr val="1A1A1A"/>
                </a:solidFill>
                <a:latin typeface="Times New Roman"/>
              </a:rPr>
              <a:t>Seminars, symposia, fieldwork and social responsibility projects are organized in collaboration with the </a:t>
            </a:r>
            <a:r>
              <a:rPr sz="1700" b="1" i="0">
                <a:solidFill>
                  <a:srgbClr val="1A1A1A"/>
                </a:solidFill>
                <a:latin typeface="Times New Roman"/>
              </a:rPr>
              <a:t>“Nursing Club”</a:t>
            </a:r>
            <a:r>
              <a:rPr sz="1700" b="0" i="0">
                <a:solidFill>
                  <a:srgbClr val="1A1A1A"/>
                </a:solidFill>
                <a:latin typeface="Times New Roman"/>
              </a:rPr>
              <a:t> founded by our students.</a:t>
            </a:r>
          </a:p>
          <a:p>
            <a:pPr algn="l">
              <a:lnSpc>
                <a:spcPct val="115000"/>
              </a:lnSpc>
              <a:spcAft>
                <a:spcPts val="1400"/>
              </a:spcAft>
            </a:pPr>
            <a:r>
              <a:rPr sz="1700" b="0" i="0">
                <a:solidFill>
                  <a:srgbClr val="1A1A1A"/>
                </a:solidFill>
                <a:latin typeface="Times New Roman"/>
              </a:rPr>
              <a:t>These activities offer valuable opportunities to strengthen professional solidarity, meet experts in the field and contribute to community health.</a:t>
            </a:r>
          </a:p>
          <a:p>
            <a:pPr algn="l">
              <a:lnSpc>
                <a:spcPct val="115000"/>
              </a:lnSpc>
              <a:spcAft>
                <a:spcPts val="1400"/>
              </a:spcAft>
            </a:pPr>
            <a:r>
              <a:rPr sz="1700" b="1" i="0">
                <a:solidFill>
                  <a:srgbClr val="1F3864"/>
                </a:solidFill>
                <a:latin typeface="Times New Roman"/>
              </a:rPr>
              <a:t>Email: </a:t>
            </a:r>
            <a:r>
              <a:rPr sz="1700" b="0" i="0" u="sng">
                <a:solidFill>
                  <a:srgbClr val="2E5C9E"/>
                </a:solidFill>
                <a:latin typeface="Times New Roman"/>
                <a:hlinkClick r:id="rId3"/>
              </a:rPr>
              <a:t>toplulukhemsirelik@stu.okan.edu.tr</a:t>
            </a:r>
          </a:p>
          <a:p>
            <a:pPr algn="l">
              <a:lnSpc>
                <a:spcPct val="115000"/>
              </a:lnSpc>
              <a:spcAft>
                <a:spcPts val="1400"/>
              </a:spcAft>
            </a:pPr>
            <a:r>
              <a:rPr sz="1700" b="1" i="0">
                <a:solidFill>
                  <a:srgbClr val="1F3864"/>
                </a:solidFill>
                <a:latin typeface="Times New Roman"/>
              </a:rPr>
              <a:t>Events: </a:t>
            </a:r>
            <a:r>
              <a:rPr sz="1700" b="0" i="0" u="sng">
                <a:solidFill>
                  <a:srgbClr val="2E5C9E"/>
                </a:solidFill>
                <a:latin typeface="Times New Roman"/>
                <a:hlinkClick r:id="rId4"/>
              </a:rPr>
              <a:t>okan.edu.tr/sbf – Nursing › Events</a:t>
            </a:r>
          </a:p>
        </p:txBody>
      </p:sp>
      <p:sp>
        <p:nvSpPr>
          <p:cNvPr id="9" name="Rectangle 8"/>
          <p:cNvSpPr/>
          <p:nvPr/>
        </p:nvSpPr>
        <p:spPr>
          <a:xfrm>
            <a:off x="6675120" y="1280160"/>
            <a:ext cx="4846320" cy="4937760"/>
          </a:xfrm>
          <a:prstGeom prst="rect">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858000" y="1371600"/>
            <a:ext cx="4572000" cy="4754880"/>
          </a:xfrm>
          <a:prstGeom prst="rect">
            <a:avLst/>
          </a:prstGeom>
          <a:noFill/>
        </p:spPr>
        <p:txBody>
          <a:bodyPr wrap="square" lIns="45720" rIns="45720" anchor="t">
            <a:spAutoFit/>
          </a:bodyPr>
          <a:lstStyle/>
          <a:p>
            <a:pPr algn="l">
              <a:lnSpc>
                <a:spcPct val="110000"/>
              </a:lnSpc>
              <a:spcAft>
                <a:spcPts val="600"/>
              </a:spcAft>
            </a:pPr>
            <a:r>
              <a:rPr sz="1700" b="1" i="0">
                <a:solidFill>
                  <a:srgbClr val="1F3864"/>
                </a:solidFill>
                <a:latin typeface="Times New Roman"/>
              </a:rPr>
              <a:t>Sample events from 2025</a:t>
            </a:r>
          </a:p>
          <a:p>
            <a:pPr algn="l">
              <a:lnSpc>
                <a:spcPct val="110000"/>
              </a:lnSpc>
              <a:spcAft>
                <a:spcPts val="600"/>
              </a:spcAft>
            </a:pPr>
            <a:r>
              <a:rPr sz="1450" b="1" i="0">
                <a:solidFill>
                  <a:srgbClr val="1F3864"/>
                </a:solidFill>
                <a:latin typeface="Times New Roman"/>
              </a:rPr>
              <a:t>✓ </a:t>
            </a:r>
            <a:r>
              <a:rPr sz="1450" b="0" i="0">
                <a:solidFill>
                  <a:srgbClr val="1A1A1A"/>
                </a:solidFill>
                <a:latin typeface="Times New Roman"/>
              </a:rPr>
              <a:t>11th Lamp Lighting Ceremony</a:t>
            </a:r>
          </a:p>
          <a:p>
            <a:pPr algn="l">
              <a:lnSpc>
                <a:spcPct val="110000"/>
              </a:lnSpc>
              <a:spcAft>
                <a:spcPts val="600"/>
              </a:spcAft>
            </a:pPr>
            <a:r>
              <a:rPr sz="1450" b="1" i="0">
                <a:solidFill>
                  <a:srgbClr val="1F3864"/>
                </a:solidFill>
                <a:latin typeface="Times New Roman"/>
              </a:rPr>
              <a:t>✓ </a:t>
            </a:r>
            <a:r>
              <a:rPr sz="1450" b="0" i="0">
                <a:solidFill>
                  <a:srgbClr val="1A1A1A"/>
                </a:solidFill>
                <a:latin typeface="Times New Roman"/>
              </a:rPr>
              <a:t>Visit to the Florence Nightingale Museum (Selimiye Barracks)</a:t>
            </a:r>
          </a:p>
          <a:p>
            <a:pPr algn="l">
              <a:lnSpc>
                <a:spcPct val="110000"/>
              </a:lnSpc>
              <a:spcAft>
                <a:spcPts val="600"/>
              </a:spcAft>
            </a:pPr>
            <a:r>
              <a:rPr sz="1450" b="1" i="0">
                <a:solidFill>
                  <a:srgbClr val="1F3864"/>
                </a:solidFill>
                <a:latin typeface="Times New Roman"/>
              </a:rPr>
              <a:t>✓ </a:t>
            </a:r>
            <a:r>
              <a:rPr sz="1450" b="0" i="0">
                <a:solidFill>
                  <a:srgbClr val="1A1A1A"/>
                </a:solidFill>
                <a:latin typeface="Times New Roman"/>
              </a:rPr>
              <a:t>Infertility Nursing Symposium</a:t>
            </a:r>
          </a:p>
          <a:p>
            <a:pPr algn="l">
              <a:lnSpc>
                <a:spcPct val="110000"/>
              </a:lnSpc>
              <a:spcAft>
                <a:spcPts val="600"/>
              </a:spcAft>
            </a:pPr>
            <a:r>
              <a:rPr sz="1450" b="1" i="0">
                <a:solidFill>
                  <a:srgbClr val="1F3864"/>
                </a:solidFill>
                <a:latin typeface="Times New Roman"/>
              </a:rPr>
              <a:t>✓ </a:t>
            </a:r>
            <a:r>
              <a:rPr sz="1450" b="0" i="0">
                <a:solidFill>
                  <a:srgbClr val="1A1A1A"/>
                </a:solidFill>
                <a:latin typeface="Times New Roman"/>
              </a:rPr>
              <a:t>Childhood Leukemias and the Role of the Nurse</a:t>
            </a:r>
          </a:p>
          <a:p>
            <a:pPr algn="l">
              <a:lnSpc>
                <a:spcPct val="110000"/>
              </a:lnSpc>
              <a:spcAft>
                <a:spcPts val="600"/>
              </a:spcAft>
            </a:pPr>
            <a:r>
              <a:rPr sz="1450" b="1" i="0">
                <a:solidFill>
                  <a:srgbClr val="1F3864"/>
                </a:solidFill>
                <a:latin typeface="Times New Roman"/>
              </a:rPr>
              <a:t>✓ </a:t>
            </a:r>
            <a:r>
              <a:rPr sz="1450" b="0" i="0">
                <a:solidFill>
                  <a:srgbClr val="1A1A1A"/>
                </a:solidFill>
                <a:latin typeface="Times New Roman"/>
              </a:rPr>
              <a:t>Obesity Awareness and Prevention Strategies</a:t>
            </a:r>
          </a:p>
          <a:p>
            <a:pPr algn="l">
              <a:lnSpc>
                <a:spcPct val="110000"/>
              </a:lnSpc>
              <a:spcAft>
                <a:spcPts val="600"/>
              </a:spcAft>
            </a:pPr>
            <a:r>
              <a:rPr sz="1450" b="1" i="0">
                <a:solidFill>
                  <a:srgbClr val="1F3864"/>
                </a:solidFill>
                <a:latin typeface="Times New Roman"/>
              </a:rPr>
              <a:t>✓ </a:t>
            </a:r>
            <a:r>
              <a:rPr sz="1450" b="0" i="0">
                <a:solidFill>
                  <a:srgbClr val="1A1A1A"/>
                </a:solidFill>
                <a:latin typeface="Times New Roman"/>
              </a:rPr>
              <a:t>The Cycle of Substance Addiction: From Onset to Treatment</a:t>
            </a:r>
          </a:p>
          <a:p>
            <a:pPr algn="l">
              <a:lnSpc>
                <a:spcPct val="110000"/>
              </a:lnSpc>
              <a:spcAft>
                <a:spcPts val="600"/>
              </a:spcAft>
            </a:pPr>
            <a:r>
              <a:rPr sz="1450" b="1" i="0">
                <a:solidFill>
                  <a:srgbClr val="1F3864"/>
                </a:solidFill>
                <a:latin typeface="Times New Roman"/>
              </a:rPr>
              <a:t>✓ </a:t>
            </a:r>
            <a:r>
              <a:rPr sz="1450" b="0" i="0">
                <a:solidFill>
                  <a:srgbClr val="1A1A1A"/>
                </a:solidFill>
                <a:latin typeface="Times New Roman"/>
              </a:rPr>
              <a:t>Visit to the Tuzla Municipality Senior Center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25</a:t>
            </a:r>
          </a:p>
        </p:txBody>
      </p:sp>
      <p:sp>
        <p:nvSpPr>
          <p:cNvPr id="6" name="TextBox 5"/>
          <p:cNvSpPr txBox="1"/>
          <p:nvPr/>
        </p:nvSpPr>
        <p:spPr>
          <a:xfrm>
            <a:off x="1234440" y="256032"/>
            <a:ext cx="10424160" cy="640080"/>
          </a:xfrm>
          <a:prstGeom prst="rect">
            <a:avLst/>
          </a:prstGeom>
          <a:noFill/>
        </p:spPr>
        <p:txBody>
          <a:bodyPr wrap="square" lIns="45720" rIns="45720" anchor="ctr">
            <a:spAutoFit/>
          </a:bodyPr>
          <a:lstStyle/>
          <a:p>
            <a:pPr algn="l">
              <a:lnSpc>
                <a:spcPct val="110000"/>
              </a:lnSpc>
              <a:spcAft>
                <a:spcPts val="600"/>
              </a:spcAft>
            </a:pPr>
            <a:r>
              <a:rPr sz="2800" b="1" i="0">
                <a:solidFill>
                  <a:srgbClr val="1F3864"/>
                </a:solidFill>
                <a:latin typeface="Times New Roman"/>
              </a:rPr>
              <a:t>Our Dean of Students Office</a:t>
            </a:r>
          </a:p>
        </p:txBody>
      </p:sp>
      <p:sp>
        <p:nvSpPr>
          <p:cNvPr id="7" name="Rectangle 6"/>
          <p:cNvSpPr/>
          <p:nvPr/>
        </p:nvSpPr>
        <p:spPr>
          <a:xfrm>
            <a:off x="1280160" y="914400"/>
            <a:ext cx="1097280" cy="3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280160" y="1371600"/>
            <a:ext cx="9875520" cy="2011680"/>
          </a:xfrm>
          <a:prstGeom prst="rect">
            <a:avLst/>
          </a:prstGeom>
          <a:noFill/>
        </p:spPr>
        <p:txBody>
          <a:bodyPr wrap="square" lIns="45720" rIns="45720" anchor="t">
            <a:spAutoFit/>
          </a:bodyPr>
          <a:lstStyle/>
          <a:p>
            <a:pPr algn="just">
              <a:lnSpc>
                <a:spcPct val="120000"/>
              </a:lnSpc>
              <a:spcAft>
                <a:spcPts val="600"/>
              </a:spcAft>
            </a:pPr>
            <a:r>
              <a:rPr sz="2000" b="0" i="0">
                <a:solidFill>
                  <a:srgbClr val="1A1A1A"/>
                </a:solidFill>
                <a:latin typeface="Times New Roman"/>
              </a:rPr>
              <a:t>offers Happy Life courses such as volleyball, swimming, fitness and ballroom dancing, helping our students grow in sports and social life and enrich their campus experience.</a:t>
            </a:r>
          </a:p>
        </p:txBody>
      </p:sp>
      <p:sp>
        <p:nvSpPr>
          <p:cNvPr id="9" name="Rectangle 8"/>
          <p:cNvSpPr/>
          <p:nvPr/>
        </p:nvSpPr>
        <p:spPr>
          <a:xfrm>
            <a:off x="1280160" y="3657600"/>
            <a:ext cx="9875520" cy="2194560"/>
          </a:xfrm>
          <a:prstGeom prst="rect">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0" name="Rectangle 9"/>
          <p:cNvSpPr/>
          <p:nvPr/>
        </p:nvSpPr>
        <p:spPr>
          <a:xfrm>
            <a:off x="1280160" y="3657600"/>
            <a:ext cx="109728" cy="219456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645920" y="4355507"/>
            <a:ext cx="9326880" cy="798745"/>
          </a:xfrm>
          <a:prstGeom prst="rect">
            <a:avLst/>
          </a:prstGeom>
          <a:noFill/>
        </p:spPr>
        <p:txBody>
          <a:bodyPr wrap="square" lIns="45720" rIns="45720" anchor="ctr">
            <a:spAutoFit/>
          </a:bodyPr>
          <a:lstStyle/>
          <a:p>
            <a:pPr algn="l">
              <a:lnSpc>
                <a:spcPct val="120000"/>
              </a:lnSpc>
              <a:spcAft>
                <a:spcPts val="600"/>
              </a:spcAft>
            </a:pPr>
            <a:r>
              <a:rPr sz="2000" b="0" i="0" dirty="0">
                <a:solidFill>
                  <a:srgbClr val="1A1A1A"/>
                </a:solidFill>
                <a:latin typeface="Times New Roman"/>
              </a:rPr>
              <a:t>Every student can meet with their assigned advisor to get support on any matter they need.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26</a:t>
            </a:r>
          </a:p>
        </p:txBody>
      </p:sp>
      <p:sp>
        <p:nvSpPr>
          <p:cNvPr id="6" name="TextBox 5"/>
          <p:cNvSpPr txBox="1"/>
          <p:nvPr/>
        </p:nvSpPr>
        <p:spPr>
          <a:xfrm>
            <a:off x="1280160" y="1371600"/>
            <a:ext cx="9692640" cy="4846320"/>
          </a:xfrm>
          <a:prstGeom prst="rect">
            <a:avLst/>
          </a:prstGeom>
          <a:noFill/>
        </p:spPr>
        <p:txBody>
          <a:bodyPr wrap="square" lIns="45720" rIns="45720" anchor="ctr">
            <a:spAutoFit/>
          </a:bodyPr>
          <a:lstStyle/>
          <a:p>
            <a:pPr algn="just">
              <a:lnSpc>
                <a:spcPct val="120000"/>
              </a:lnSpc>
              <a:spcAft>
                <a:spcPts val="2400"/>
              </a:spcAft>
            </a:pPr>
            <a:r>
              <a:rPr sz="2200" b="1" i="0">
                <a:solidFill>
                  <a:srgbClr val="1A1A1A"/>
                </a:solidFill>
                <a:latin typeface="Times New Roman"/>
              </a:rPr>
              <a:t>Every effort is made to educate </a:t>
            </a:r>
            <a:r>
              <a:rPr sz="2200" b="1" i="0">
                <a:solidFill>
                  <a:srgbClr val="1F3864"/>
                </a:solidFill>
                <a:latin typeface="Times New Roman"/>
              </a:rPr>
              <a:t>qualified nurses</a:t>
            </a:r>
            <a:r>
              <a:rPr sz="2200" b="0" i="0">
                <a:solidFill>
                  <a:srgbClr val="1A1A1A"/>
                </a:solidFill>
                <a:latin typeface="Times New Roman"/>
              </a:rPr>
              <a:t> at national and international levels, and to help our valued students feel that they are members of the </a:t>
            </a:r>
            <a:r>
              <a:rPr sz="2200" b="1" i="0">
                <a:solidFill>
                  <a:srgbClr val="1A1A1A"/>
                </a:solidFill>
                <a:latin typeface="Times New Roman"/>
              </a:rPr>
              <a:t>Istanbul Okan University family</a:t>
            </a:r>
            <a:r>
              <a:rPr sz="2200" b="0" i="0">
                <a:solidFill>
                  <a:srgbClr val="1A1A1A"/>
                </a:solidFill>
                <a:latin typeface="Times New Roman"/>
              </a:rPr>
              <a:t>.</a:t>
            </a:r>
          </a:p>
          <a:p>
            <a:pPr algn="just">
              <a:lnSpc>
                <a:spcPct val="120000"/>
              </a:lnSpc>
              <a:spcAft>
                <a:spcPts val="2400"/>
              </a:spcAft>
            </a:pPr>
            <a:r>
              <a:rPr sz="2200" b="0" i="0">
                <a:solidFill>
                  <a:srgbClr val="1A1A1A"/>
                </a:solidFill>
                <a:latin typeface="Times New Roman"/>
              </a:rPr>
              <a:t>Our students receive the support they need to graduate with the best education from Istanbul Okan University, </a:t>
            </a:r>
            <a:r>
              <a:rPr sz="2200" b="1" i="0">
                <a:solidFill>
                  <a:srgbClr val="1A1A1A"/>
                </a:solidFill>
                <a:latin typeface="Times New Roman"/>
              </a:rPr>
              <a:t>“the university closest to working life”</a:t>
            </a:r>
            <a:r>
              <a:rPr sz="2200" b="0" i="0">
                <a:solidFill>
                  <a:srgbClr val="1A1A1A"/>
                </a:solidFill>
                <a:latin typeface="Times New Roman"/>
              </a:rPr>
              <a:t>, and to step confidently into their careers as </a:t>
            </a:r>
            <a:r>
              <a:rPr sz="2200" b="1" i="0">
                <a:solidFill>
                  <a:srgbClr val="1A1A1A"/>
                </a:solidFill>
                <a:latin typeface="Times New Roman"/>
              </a:rPr>
              <a:t>“Nurses”</a:t>
            </a:r>
            <a:r>
              <a:rPr sz="2200" b="0" i="0">
                <a:solidFill>
                  <a:srgbClr val="1A1A1A"/>
                </a:solidFill>
                <a:latin typeface="Times New Roman"/>
              </a:rPr>
              <a:t>.</a:t>
            </a:r>
          </a:p>
          <a:p>
            <a:pPr algn="just">
              <a:lnSpc>
                <a:spcPct val="120000"/>
              </a:lnSpc>
              <a:spcAft>
                <a:spcPts val="2400"/>
              </a:spcAft>
            </a:pPr>
            <a:r>
              <a:rPr sz="2200" b="0" i="0">
                <a:solidFill>
                  <a:srgbClr val="1A1A1A"/>
                </a:solidFill>
                <a:latin typeface="Times New Roman"/>
              </a:rPr>
              <a:t>Starting a professional career as a graduate of the Istanbul Okan University Faculty of Health Sciences, Department of Nursing, is a privilege.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27</a:t>
            </a:r>
          </a:p>
        </p:txBody>
      </p:sp>
      <p:sp>
        <p:nvSpPr>
          <p:cNvPr id="6" name="TextBox 5"/>
          <p:cNvSpPr txBox="1"/>
          <p:nvPr/>
        </p:nvSpPr>
        <p:spPr>
          <a:xfrm>
            <a:off x="1234440" y="256032"/>
            <a:ext cx="10424160" cy="640080"/>
          </a:xfrm>
          <a:prstGeom prst="rect">
            <a:avLst/>
          </a:prstGeom>
          <a:noFill/>
        </p:spPr>
        <p:txBody>
          <a:bodyPr wrap="square" lIns="45720" rIns="45720" anchor="ctr">
            <a:spAutoFit/>
          </a:bodyPr>
          <a:lstStyle/>
          <a:p>
            <a:pPr algn="l">
              <a:lnSpc>
                <a:spcPct val="110000"/>
              </a:lnSpc>
              <a:spcAft>
                <a:spcPts val="600"/>
              </a:spcAft>
            </a:pPr>
            <a:r>
              <a:rPr sz="2800" b="1" i="0">
                <a:solidFill>
                  <a:srgbClr val="1F3864"/>
                </a:solidFill>
                <a:latin typeface="Times New Roman"/>
              </a:rPr>
              <a:t>Useful Links</a:t>
            </a:r>
          </a:p>
        </p:txBody>
      </p:sp>
      <p:sp>
        <p:nvSpPr>
          <p:cNvPr id="7" name="Rectangle 6"/>
          <p:cNvSpPr/>
          <p:nvPr/>
        </p:nvSpPr>
        <p:spPr>
          <a:xfrm>
            <a:off x="1280160" y="914400"/>
            <a:ext cx="1097280" cy="3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280160" y="1371600"/>
            <a:ext cx="10241280" cy="4846320"/>
          </a:xfrm>
          <a:prstGeom prst="rect">
            <a:avLst/>
          </a:prstGeom>
          <a:noFill/>
        </p:spPr>
        <p:txBody>
          <a:bodyPr wrap="square" lIns="45720" rIns="45720" anchor="t">
            <a:spAutoFit/>
          </a:bodyPr>
          <a:lstStyle/>
          <a:p>
            <a:pPr algn="l">
              <a:lnSpc>
                <a:spcPct val="110000"/>
              </a:lnSpc>
              <a:spcAft>
                <a:spcPts val="1600"/>
              </a:spcAft>
            </a:pPr>
            <a:r>
              <a:rPr sz="1900" b="0" i="0">
                <a:solidFill>
                  <a:srgbClr val="1F3864"/>
                </a:solidFill>
                <a:latin typeface="Times New Roman"/>
              </a:rPr>
              <a:t>➢ </a:t>
            </a:r>
            <a:r>
              <a:rPr sz="1900" b="1" i="0">
                <a:solidFill>
                  <a:srgbClr val="1A1A1A"/>
                </a:solidFill>
                <a:latin typeface="Times New Roman"/>
              </a:rPr>
              <a:t>Nursing Department homepage: </a:t>
            </a:r>
            <a:r>
              <a:rPr sz="1600" b="0" i="0" u="sng">
                <a:solidFill>
                  <a:srgbClr val="2E5C9E"/>
                </a:solidFill>
                <a:latin typeface="Times New Roman"/>
                <a:hlinkClick r:id="rId3"/>
              </a:rPr>
              <a:t>okan.edu.tr/sbf/bolum/52/hemsirelik/</a:t>
            </a:r>
          </a:p>
          <a:p>
            <a:pPr algn="l">
              <a:lnSpc>
                <a:spcPct val="110000"/>
              </a:lnSpc>
              <a:spcAft>
                <a:spcPts val="1600"/>
              </a:spcAft>
            </a:pPr>
            <a:r>
              <a:rPr sz="1900" b="0" i="0">
                <a:solidFill>
                  <a:srgbClr val="1F3864"/>
                </a:solidFill>
                <a:latin typeface="Times New Roman"/>
              </a:rPr>
              <a:t>➢ </a:t>
            </a:r>
            <a:r>
              <a:rPr sz="1900" b="1" i="0">
                <a:solidFill>
                  <a:srgbClr val="1A1A1A"/>
                </a:solidFill>
                <a:latin typeface="Times New Roman"/>
              </a:rPr>
              <a:t>Program Objectives and Outcomes: </a:t>
            </a:r>
            <a:r>
              <a:rPr sz="1600" b="0" i="0" u="sng">
                <a:solidFill>
                  <a:srgbClr val="2E5C9E"/>
                </a:solidFill>
                <a:latin typeface="Times New Roman"/>
                <a:hlinkClick r:id="rId4"/>
              </a:rPr>
              <a:t>okan.edu.tr/sbf/sayfa/9591/program-amaclari-ve-kazanimlari/</a:t>
            </a:r>
          </a:p>
          <a:p>
            <a:pPr algn="l">
              <a:lnSpc>
                <a:spcPct val="110000"/>
              </a:lnSpc>
              <a:spcAft>
                <a:spcPts val="1600"/>
              </a:spcAft>
            </a:pPr>
            <a:r>
              <a:rPr sz="1900" b="0" i="0">
                <a:solidFill>
                  <a:srgbClr val="1F3864"/>
                </a:solidFill>
                <a:latin typeface="Times New Roman"/>
              </a:rPr>
              <a:t>➢ </a:t>
            </a:r>
            <a:r>
              <a:rPr sz="1900" b="1" i="0">
                <a:solidFill>
                  <a:srgbClr val="1A1A1A"/>
                </a:solidFill>
                <a:latin typeface="Times New Roman"/>
              </a:rPr>
              <a:t>Curriculum: </a:t>
            </a:r>
            <a:r>
              <a:rPr sz="1600" b="0" i="0" u="sng">
                <a:solidFill>
                  <a:srgbClr val="2E5C9E"/>
                </a:solidFill>
                <a:latin typeface="Times New Roman"/>
                <a:hlinkClick r:id="rId5"/>
              </a:rPr>
              <a:t>okan.edu.tr/sbf/sayfa/2574/ders-plani/</a:t>
            </a:r>
          </a:p>
          <a:p>
            <a:pPr algn="l">
              <a:lnSpc>
                <a:spcPct val="110000"/>
              </a:lnSpc>
              <a:spcAft>
                <a:spcPts val="1600"/>
              </a:spcAft>
            </a:pPr>
            <a:r>
              <a:rPr sz="1900" b="0" i="0">
                <a:solidFill>
                  <a:srgbClr val="1F3864"/>
                </a:solidFill>
                <a:latin typeface="Times New Roman"/>
              </a:rPr>
              <a:t>➢ </a:t>
            </a:r>
            <a:r>
              <a:rPr sz="1900" b="1" i="0">
                <a:solidFill>
                  <a:srgbClr val="1A1A1A"/>
                </a:solidFill>
                <a:latin typeface="Times New Roman"/>
              </a:rPr>
              <a:t>Course Descriptions: </a:t>
            </a:r>
            <a:r>
              <a:rPr sz="1600" b="0" i="0" u="sng">
                <a:solidFill>
                  <a:srgbClr val="2E5C9E"/>
                </a:solidFill>
                <a:latin typeface="Times New Roman"/>
                <a:hlinkClick r:id="rId6"/>
              </a:rPr>
              <a:t>okan.edu.tr/sbf/sayfa/377/ders-icerikleri/</a:t>
            </a:r>
          </a:p>
          <a:p>
            <a:pPr algn="l">
              <a:lnSpc>
                <a:spcPct val="110000"/>
              </a:lnSpc>
              <a:spcAft>
                <a:spcPts val="1600"/>
              </a:spcAft>
            </a:pPr>
            <a:r>
              <a:rPr sz="1900" b="0" i="0">
                <a:solidFill>
                  <a:srgbClr val="1F3864"/>
                </a:solidFill>
                <a:latin typeface="Times New Roman"/>
              </a:rPr>
              <a:t>➢ </a:t>
            </a:r>
            <a:r>
              <a:rPr sz="1900" b="1" i="0">
                <a:solidFill>
                  <a:srgbClr val="1A1A1A"/>
                </a:solidFill>
                <a:latin typeface="Times New Roman"/>
              </a:rPr>
              <a:t>Internship Information (Directive and Internship File): </a:t>
            </a:r>
            <a:r>
              <a:rPr sz="1600" b="0" i="0" u="sng">
                <a:solidFill>
                  <a:srgbClr val="2E5C9E"/>
                </a:solidFill>
                <a:latin typeface="Times New Roman"/>
                <a:hlinkClick r:id="rId7"/>
              </a:rPr>
              <a:t>okan.edu.tr/sbf/sayfa/379/staj-yonergesi/</a:t>
            </a:r>
          </a:p>
          <a:p>
            <a:pPr algn="l">
              <a:lnSpc>
                <a:spcPct val="110000"/>
              </a:lnSpc>
              <a:spcAft>
                <a:spcPts val="1600"/>
              </a:spcAft>
            </a:pPr>
            <a:r>
              <a:rPr sz="1900" b="0" i="0">
                <a:solidFill>
                  <a:srgbClr val="1F3864"/>
                </a:solidFill>
                <a:latin typeface="Times New Roman"/>
              </a:rPr>
              <a:t>➢ </a:t>
            </a:r>
            <a:r>
              <a:rPr sz="1900" b="1" i="0">
                <a:solidFill>
                  <a:srgbClr val="1A1A1A"/>
                </a:solidFill>
                <a:latin typeface="Times New Roman"/>
              </a:rPr>
              <a:t>Academic Staff: </a:t>
            </a:r>
            <a:r>
              <a:rPr sz="1600" b="0" i="0" u="sng">
                <a:solidFill>
                  <a:srgbClr val="2E5C9E"/>
                </a:solidFill>
                <a:latin typeface="Times New Roman"/>
                <a:hlinkClick r:id="rId8"/>
              </a:rPr>
              <a:t>okan.edu.tr/sbf/sayfa/376/akademik-kadro/</a:t>
            </a:r>
          </a:p>
          <a:p>
            <a:pPr algn="l">
              <a:lnSpc>
                <a:spcPct val="110000"/>
              </a:lnSpc>
              <a:spcAft>
                <a:spcPts val="1600"/>
              </a:spcAft>
            </a:pPr>
            <a:r>
              <a:rPr sz="1900" b="0" i="0">
                <a:solidFill>
                  <a:srgbClr val="1F3864"/>
                </a:solidFill>
                <a:latin typeface="Times New Roman"/>
              </a:rPr>
              <a:t>➢ </a:t>
            </a:r>
            <a:r>
              <a:rPr sz="1900" b="1" i="0">
                <a:solidFill>
                  <a:srgbClr val="1A1A1A"/>
                </a:solidFill>
                <a:latin typeface="Times New Roman"/>
              </a:rPr>
              <a:t>Department Advisors: </a:t>
            </a:r>
            <a:r>
              <a:rPr sz="1600" b="0" i="0" u="sng">
                <a:solidFill>
                  <a:srgbClr val="2E5C9E"/>
                </a:solidFill>
                <a:latin typeface="Times New Roman"/>
                <a:hlinkClick r:id="rId9"/>
              </a:rPr>
              <a:t>okan.edu.tr/sbf/sayfa/8912/hemsirelik-bolumu-danismanliklari/</a:t>
            </a:r>
          </a:p>
          <a:p>
            <a:pPr algn="l">
              <a:lnSpc>
                <a:spcPct val="110000"/>
              </a:lnSpc>
              <a:spcAft>
                <a:spcPts val="1600"/>
              </a:spcAft>
            </a:pPr>
            <a:r>
              <a:rPr sz="1900" b="0" i="0">
                <a:solidFill>
                  <a:srgbClr val="1F3864"/>
                </a:solidFill>
                <a:latin typeface="Times New Roman"/>
              </a:rPr>
              <a:t>➢ </a:t>
            </a:r>
            <a:r>
              <a:rPr sz="1900" b="1" i="0">
                <a:solidFill>
                  <a:srgbClr val="1A1A1A"/>
                </a:solidFill>
                <a:latin typeface="Times New Roman"/>
              </a:rPr>
              <a:t>Faculty Student Application Forms: </a:t>
            </a:r>
            <a:r>
              <a:rPr sz="1600" b="0" i="0" u="sng">
                <a:solidFill>
                  <a:srgbClr val="2E5C9E"/>
                </a:solidFill>
                <a:latin typeface="Times New Roman"/>
                <a:hlinkClick r:id="rId10"/>
              </a:rPr>
              <a:t>okan.edu.tr/sbf/sayfa/5552/ogrenci-basvuru-formlari-sbf/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p:cNvPicPr>
            <a:picLocks noChangeAspect="1"/>
          </p:cNvPicPr>
          <p:nvPr/>
        </p:nvPicPr>
        <p:blipFill>
          <a:blip r:embed="rId2"/>
          <a:stretch>
            <a:fillRect/>
          </a:stretch>
        </p:blipFill>
        <p:spPr>
          <a:xfrm>
            <a:off x="228600" y="109728"/>
            <a:ext cx="916341" cy="658368"/>
          </a:xfrm>
          <a:prstGeom prst="rect">
            <a:avLst/>
          </a:prstGeom>
        </p:spPr>
      </p:pic>
      <p:sp>
        <p:nvSpPr>
          <p:cNvPr id="3" name="Rectangle 2"/>
          <p:cNvSpPr/>
          <p:nvPr/>
        </p:nvSpPr>
        <p:spPr>
          <a:xfrm>
            <a:off x="457200" y="6446520"/>
            <a:ext cx="11277295" cy="9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6473952"/>
            <a:ext cx="8229600" cy="320040"/>
          </a:xfrm>
          <a:prstGeom prst="rect">
            <a:avLst/>
          </a:prstGeom>
          <a:noFill/>
        </p:spPr>
        <p:txBody>
          <a:bodyPr wrap="square" lIns="45720" rIns="45720" anchor="t">
            <a:spAutoFit/>
          </a:bodyPr>
          <a:lstStyle/>
          <a:p>
            <a:pPr algn="l">
              <a:lnSpc>
                <a:spcPct val="110000"/>
              </a:lnSpc>
              <a:spcAft>
                <a:spcPts val="600"/>
              </a:spcAft>
            </a:pPr>
            <a:r>
              <a:rPr sz="1000" b="0" i="0">
                <a:solidFill>
                  <a:srgbClr val="595959"/>
                </a:solidFill>
                <a:latin typeface="Times New Roman"/>
              </a:rPr>
              <a:t>Istanbul Okan University · Faculty of Health Sciences · Department of Nursing</a:t>
            </a:r>
          </a:p>
        </p:txBody>
      </p:sp>
      <p:sp>
        <p:nvSpPr>
          <p:cNvPr id="5" name="TextBox 4"/>
          <p:cNvSpPr txBox="1"/>
          <p:nvPr/>
        </p:nvSpPr>
        <p:spPr>
          <a:xfrm>
            <a:off x="10820095" y="6473952"/>
            <a:ext cx="914400" cy="320040"/>
          </a:xfrm>
          <a:prstGeom prst="rect">
            <a:avLst/>
          </a:prstGeom>
          <a:noFill/>
        </p:spPr>
        <p:txBody>
          <a:bodyPr wrap="square" lIns="45720" rIns="45720" anchor="t">
            <a:spAutoFit/>
          </a:bodyPr>
          <a:lstStyle/>
          <a:p>
            <a:pPr algn="r">
              <a:lnSpc>
                <a:spcPct val="110000"/>
              </a:lnSpc>
              <a:spcAft>
                <a:spcPts val="600"/>
              </a:spcAft>
            </a:pPr>
            <a:r>
              <a:rPr sz="1000" b="0" i="0">
                <a:solidFill>
                  <a:srgbClr val="595959"/>
                </a:solidFill>
                <a:latin typeface="Times New Roman"/>
              </a:rPr>
              <a:t>28</a:t>
            </a:r>
          </a:p>
        </p:txBody>
      </p:sp>
      <p:sp>
        <p:nvSpPr>
          <p:cNvPr id="6" name="TextBox 5"/>
          <p:cNvSpPr txBox="1"/>
          <p:nvPr/>
        </p:nvSpPr>
        <p:spPr>
          <a:xfrm>
            <a:off x="2286000" y="1204236"/>
            <a:ext cx="7619695" cy="4906728"/>
          </a:xfrm>
          <a:prstGeom prst="rect">
            <a:avLst/>
          </a:prstGeom>
          <a:noFill/>
        </p:spPr>
        <p:txBody>
          <a:bodyPr wrap="square" lIns="45720" rIns="45720" anchor="ctr">
            <a:spAutoFit/>
          </a:bodyPr>
          <a:lstStyle/>
          <a:p>
            <a:pPr algn="ctr">
              <a:lnSpc>
                <a:spcPct val="110000"/>
              </a:lnSpc>
              <a:spcAft>
                <a:spcPts val="0"/>
              </a:spcAft>
            </a:pPr>
            <a:r>
              <a:rPr sz="2200" b="0" i="0" dirty="0">
                <a:solidFill>
                  <a:srgbClr val="1F3864"/>
                </a:solidFill>
                <a:latin typeface="Times New Roman"/>
              </a:rPr>
              <a:t>Dear Students,</a:t>
            </a:r>
          </a:p>
          <a:p>
            <a:pPr algn="ctr">
              <a:lnSpc>
                <a:spcPct val="110000"/>
              </a:lnSpc>
              <a:spcAft>
                <a:spcPts val="0"/>
              </a:spcAft>
            </a:pPr>
            <a:r>
              <a:rPr sz="2200" b="0" i="0" dirty="0">
                <a:solidFill>
                  <a:srgbClr val="1F3864"/>
                </a:solidFill>
                <a:latin typeface="Times New Roman"/>
              </a:rPr>
              <a:t>We are </a:t>
            </a:r>
            <a:r>
              <a:rPr sz="2200" b="0" i="0" dirty="0" err="1">
                <a:solidFill>
                  <a:srgbClr val="1F3864"/>
                </a:solidFill>
                <a:latin typeface="Times New Roman"/>
              </a:rPr>
              <a:t>honoured</a:t>
            </a:r>
            <a:r>
              <a:rPr sz="2200" b="0" i="0" dirty="0">
                <a:solidFill>
                  <a:srgbClr val="1F3864"/>
                </a:solidFill>
                <a:latin typeface="Times New Roman"/>
              </a:rPr>
              <a:t> and delighted</a:t>
            </a:r>
          </a:p>
          <a:p>
            <a:pPr algn="ctr">
              <a:lnSpc>
                <a:spcPct val="110000"/>
              </a:lnSpc>
              <a:spcAft>
                <a:spcPts val="0"/>
              </a:spcAft>
            </a:pPr>
            <a:r>
              <a:rPr sz="2200" b="0" i="0" dirty="0">
                <a:solidFill>
                  <a:srgbClr val="1F3864"/>
                </a:solidFill>
                <a:latin typeface="Times New Roman"/>
              </a:rPr>
              <a:t>to welcome you among us</a:t>
            </a:r>
          </a:p>
          <a:p>
            <a:pPr algn="ctr">
              <a:lnSpc>
                <a:spcPct val="110000"/>
              </a:lnSpc>
              <a:spcAft>
                <a:spcPts val="0"/>
              </a:spcAft>
            </a:pPr>
            <a:r>
              <a:rPr sz="2200" b="0" i="0" dirty="0">
                <a:solidFill>
                  <a:srgbClr val="1F3864"/>
                </a:solidFill>
                <a:latin typeface="Times New Roman"/>
              </a:rPr>
              <a:t>for the new academic year.</a:t>
            </a:r>
          </a:p>
          <a:p>
            <a:pPr algn="ctr">
              <a:lnSpc>
                <a:spcPct val="110000"/>
              </a:lnSpc>
              <a:spcAft>
                <a:spcPts val="0"/>
              </a:spcAft>
            </a:pPr>
            <a:endParaRPr sz="2200" b="0" i="0" dirty="0">
              <a:solidFill>
                <a:srgbClr val="1F3864"/>
              </a:solidFill>
              <a:latin typeface="Times New Roman"/>
            </a:endParaRPr>
          </a:p>
          <a:p>
            <a:pPr algn="ctr">
              <a:lnSpc>
                <a:spcPct val="110000"/>
              </a:lnSpc>
              <a:spcAft>
                <a:spcPts val="0"/>
              </a:spcAft>
            </a:pPr>
            <a:r>
              <a:rPr sz="2200" b="1" i="0" dirty="0">
                <a:solidFill>
                  <a:srgbClr val="1F3864"/>
                </a:solidFill>
                <a:latin typeface="Times New Roman"/>
              </a:rPr>
              <a:t>WELCOME TO THE ISTANBUL OKAN UNIVERSITY FAMILY!</a:t>
            </a:r>
          </a:p>
          <a:p>
            <a:pPr algn="ctr">
              <a:lnSpc>
                <a:spcPct val="110000"/>
              </a:lnSpc>
              <a:spcAft>
                <a:spcPts val="0"/>
              </a:spcAft>
            </a:pPr>
            <a:r>
              <a:rPr sz="2200" b="0" i="0" dirty="0">
                <a:solidFill>
                  <a:srgbClr val="1F3864"/>
                </a:solidFill>
                <a:latin typeface="Times New Roman"/>
              </a:rPr>
              <a:t>We are glad to have you with us.</a:t>
            </a:r>
          </a:p>
          <a:p>
            <a:pPr algn="ctr">
              <a:lnSpc>
                <a:spcPct val="110000"/>
              </a:lnSpc>
              <a:spcAft>
                <a:spcPts val="0"/>
              </a:spcAft>
            </a:pPr>
            <a:endParaRPr sz="2200" b="0" i="0" dirty="0">
              <a:solidFill>
                <a:srgbClr val="1F3864"/>
              </a:solidFill>
              <a:latin typeface="Times New Roman"/>
            </a:endParaRPr>
          </a:p>
          <a:p>
            <a:pPr algn="ctr">
              <a:lnSpc>
                <a:spcPct val="110000"/>
              </a:lnSpc>
              <a:spcAft>
                <a:spcPts val="0"/>
              </a:spcAft>
            </a:pPr>
            <a:r>
              <a:rPr sz="2200" b="0" i="0" dirty="0">
                <a:solidFill>
                  <a:srgbClr val="1F3864"/>
                </a:solidFill>
                <a:latin typeface="Times New Roman"/>
              </a:rPr>
              <a:t>We wish you every success.</a:t>
            </a:r>
          </a:p>
          <a:p>
            <a:pPr algn="ctr">
              <a:lnSpc>
                <a:spcPct val="110000"/>
              </a:lnSpc>
              <a:spcAft>
                <a:spcPts val="0"/>
              </a:spcAft>
            </a:pPr>
            <a:endParaRPr sz="2200" b="0" i="0" dirty="0">
              <a:solidFill>
                <a:srgbClr val="1F3864"/>
              </a:solidFill>
              <a:latin typeface="Times New Roman"/>
            </a:endParaRPr>
          </a:p>
          <a:p>
            <a:pPr algn="ctr">
              <a:lnSpc>
                <a:spcPct val="110000"/>
              </a:lnSpc>
              <a:spcAft>
                <a:spcPts val="0"/>
              </a:spcAft>
            </a:pPr>
            <a:r>
              <a:rPr sz="2200" b="0" i="0" dirty="0">
                <a:solidFill>
                  <a:srgbClr val="1F3864"/>
                </a:solidFill>
                <a:latin typeface="Times New Roman"/>
              </a:rPr>
              <a:t>With warm regards…</a:t>
            </a:r>
          </a:p>
          <a:p>
            <a:pPr algn="ctr">
              <a:lnSpc>
                <a:spcPct val="110000"/>
              </a:lnSpc>
              <a:spcAft>
                <a:spcPts val="0"/>
              </a:spcAft>
            </a:pPr>
            <a:endParaRPr sz="2200" b="0" i="0" dirty="0">
              <a:solidFill>
                <a:srgbClr val="1F3864"/>
              </a:solidFill>
              <a:latin typeface="Times New Roman"/>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68</TotalTime>
  <Words>3416</Words>
  <Application>Microsoft Office PowerPoint</Application>
  <PresentationFormat>Geniş ekran</PresentationFormat>
  <Paragraphs>375</Paragraphs>
  <Slides>28</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28</vt:i4>
      </vt:variant>
    </vt:vector>
  </HeadingPairs>
  <TitlesOfParts>
    <vt:vector size="32" baseType="lpstr">
      <vt:lpstr>Arial</vt:lpstr>
      <vt:lpstr>Calibri</vt:lpstr>
      <vt:lpstr>Times New Roman</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hasret gülüş oymak</dc:creator>
  <cp:keywords/>
  <dc:description>generated using python-pptx</dc:description>
  <cp:lastModifiedBy>Hiranur Devecioğlu</cp:lastModifiedBy>
  <cp:revision>4</cp:revision>
  <dcterms:created xsi:type="dcterms:W3CDTF">2013-01-27T09:14:16Z</dcterms:created>
  <dcterms:modified xsi:type="dcterms:W3CDTF">2026-10-23T13:01:59Z</dcterms:modified>
  <cp:category/>
</cp:coreProperties>
</file>