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9D085-7384-4772-931C-2E2EFA5C1745}" v="3" dt="2026-10-23T13:00:39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3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806" y="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ranur Devecioğlu" userId="bcf574447f6d7ebe" providerId="LiveId" clId="{1D6C86AC-DCF3-4AA4-9A88-959CEA7AF0AE}"/>
    <pc:docChg chg="undo custSel modSld">
      <pc:chgData name="Hiranur Devecioğlu" userId="bcf574447f6d7ebe" providerId="LiveId" clId="{1D6C86AC-DCF3-4AA4-9A88-959CEA7AF0AE}" dt="2026-10-23T13:00:40.251" v="61" actId="1076"/>
      <pc:docMkLst>
        <pc:docMk/>
      </pc:docMkLst>
      <pc:sldChg chg="addSp delSp modSp mod">
        <pc:chgData name="Hiranur Devecioğlu" userId="bcf574447f6d7ebe" providerId="LiveId" clId="{1D6C86AC-DCF3-4AA4-9A88-959CEA7AF0AE}" dt="2026-10-23T13:00:40.251" v="61" actId="1076"/>
        <pc:sldMkLst>
          <pc:docMk/>
          <pc:sldMk cId="0" sldId="277"/>
        </pc:sldMkLst>
        <pc:spChg chg="mod">
          <ac:chgData name="Hiranur Devecioğlu" userId="bcf574447f6d7ebe" providerId="LiveId" clId="{1D6C86AC-DCF3-4AA4-9A88-959CEA7AF0AE}" dt="2026-10-23T12:56:59.200" v="9" actId="1076"/>
          <ac:spMkLst>
            <pc:docMk/>
            <pc:sldMk cId="0" sldId="277"/>
            <ac:spMk id="5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28.832" v="20" actId="1076"/>
          <ac:spMkLst>
            <pc:docMk/>
            <pc:sldMk cId="0" sldId="277"/>
            <ac:spMk id="6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25.816" v="19" actId="1076"/>
          <ac:spMkLst>
            <pc:docMk/>
            <pc:sldMk cId="0" sldId="277"/>
            <ac:spMk id="7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22.992" v="18" actId="1076"/>
          <ac:spMkLst>
            <pc:docMk/>
            <pc:sldMk cId="0" sldId="277"/>
            <ac:spMk id="8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20.307" v="17" actId="1076"/>
          <ac:spMkLst>
            <pc:docMk/>
            <pc:sldMk cId="0" sldId="277"/>
            <ac:spMk id="9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18.048" v="16" actId="1076"/>
          <ac:spMkLst>
            <pc:docMk/>
            <pc:sldMk cId="0" sldId="277"/>
            <ac:spMk id="10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15.932" v="15" actId="1076"/>
          <ac:spMkLst>
            <pc:docMk/>
            <pc:sldMk cId="0" sldId="277"/>
            <ac:spMk id="11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7:09.900" v="13" actId="1076"/>
          <ac:spMkLst>
            <pc:docMk/>
            <pc:sldMk cId="0" sldId="277"/>
            <ac:spMk id="12" creationId="{00000000-0000-0000-0000-000000000000}"/>
          </ac:spMkLst>
        </pc:spChg>
        <pc:spChg chg="mod">
          <ac:chgData name="Hiranur Devecioğlu" userId="bcf574447f6d7ebe" providerId="LiveId" clId="{1D6C86AC-DCF3-4AA4-9A88-959CEA7AF0AE}" dt="2026-10-23T12:56:42.987" v="2" actId="1076"/>
          <ac:spMkLst>
            <pc:docMk/>
            <pc:sldMk cId="0" sldId="277"/>
            <ac:spMk id="13" creationId="{00000000-0000-0000-0000-000000000000}"/>
          </ac:spMkLst>
        </pc:spChg>
        <pc:spChg chg="add del mod">
          <ac:chgData name="Hiranur Devecioğlu" userId="bcf574447f6d7ebe" providerId="LiveId" clId="{1D6C86AC-DCF3-4AA4-9A88-959CEA7AF0AE}" dt="2026-10-23T13:00:39.621" v="60" actId="767"/>
          <ac:spMkLst>
            <pc:docMk/>
            <pc:sldMk cId="0" sldId="277"/>
            <ac:spMk id="14" creationId="{AD99F490-393F-0741-F4CF-8B0FB33D4FD9}"/>
          </ac:spMkLst>
        </pc:spChg>
        <pc:spChg chg="add mod">
          <ac:chgData name="Hiranur Devecioğlu" userId="bcf574447f6d7ebe" providerId="LiveId" clId="{1D6C86AC-DCF3-4AA4-9A88-959CEA7AF0AE}" dt="2026-10-23T12:57:55.856" v="47" actId="20577"/>
          <ac:spMkLst>
            <pc:docMk/>
            <pc:sldMk cId="0" sldId="277"/>
            <ac:spMk id="15" creationId="{671A3A06-F443-7D1A-0311-A04AF0CB8B96}"/>
          </ac:spMkLst>
        </pc:spChg>
        <pc:picChg chg="mod">
          <ac:chgData name="Hiranur Devecioğlu" userId="bcf574447f6d7ebe" providerId="LiveId" clId="{1D6C86AC-DCF3-4AA4-9A88-959CEA7AF0AE}" dt="2026-10-23T13:00:40.251" v="61" actId="1076"/>
          <ac:picMkLst>
            <pc:docMk/>
            <pc:sldMk cId="0" sldId="277"/>
            <ac:picMk id="2" creationId="{00000000-0000-0000-0000-000000000000}"/>
          </ac:picMkLst>
        </pc:picChg>
      </pc:sldChg>
      <pc:sldChg chg="modSp">
        <pc:chgData name="Hiranur Devecioğlu" userId="bcf574447f6d7ebe" providerId="LiveId" clId="{1D6C86AC-DCF3-4AA4-9A88-959CEA7AF0AE}" dt="2026-10-23T12:58:54.855" v="48"/>
        <pc:sldMkLst>
          <pc:docMk/>
          <pc:sldMk cId="0" sldId="278"/>
        </pc:sldMkLst>
        <pc:graphicFrameChg chg="mod">
          <ac:chgData name="Hiranur Devecioğlu" userId="bcf574447f6d7ebe" providerId="LiveId" clId="{1D6C86AC-DCF3-4AA4-9A88-959CEA7AF0AE}" dt="2026-10-23T12:58:54.855" v="48"/>
          <ac:graphicFrameMkLst>
            <pc:docMk/>
            <pc:sldMk cId="0" sldId="278"/>
            <ac:graphicFrameMk id="9" creationId="{00000000-0000-0000-0000-000000000000}"/>
          </ac:graphicFrameMkLst>
        </pc:graphicFrameChg>
      </pc:sldChg>
      <pc:sldChg chg="modSp mod">
        <pc:chgData name="Hiranur Devecioğlu" userId="bcf574447f6d7ebe" providerId="LiveId" clId="{1D6C86AC-DCF3-4AA4-9A88-959CEA7AF0AE}" dt="2026-10-23T12:04:12.591" v="0" actId="20577"/>
        <pc:sldMkLst>
          <pc:docMk/>
          <pc:sldMk cId="0" sldId="283"/>
        </pc:sldMkLst>
        <pc:spChg chg="mod">
          <ac:chgData name="Hiranur Devecioğlu" userId="bcf574447f6d7ebe" providerId="LiveId" clId="{1D6C86AC-DCF3-4AA4-9A88-959CEA7AF0AE}" dt="2026-10-23T12:04:12.591" v="0" actId="20577"/>
          <ac:spMkLst>
            <pc:docMk/>
            <pc:sldMk cId="0" sldId="283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katlas.yok.gov.tr/lisans.php?y=204713056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vzuat.gov.tr/mevzuatmetin/1.3.6283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resmigazete.gov.tr/eskiler/2014/05/20140522-14.htm" TargetMode="External"/><Relationship Id="rId4" Type="http://schemas.openxmlformats.org/officeDocument/2006/relationships/hyperlink" Target="https://www.resmigazete.gov.tr/eskiler/2010/03/20100308-4.h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an.edu.tr/sbf/sayfa/2574/ders-plan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okan.edu.tr/sbf/sayfa/377/ders-icerikleri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toplulukhemsirelik@stu.okan.edu.t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okan.edu.tr/sbf/sayfa/9390/2025-yili-etkinliklerimiz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kan.edu.tr/sbf/sayfa/376/akademik-kadro/" TargetMode="External"/><Relationship Id="rId3" Type="http://schemas.openxmlformats.org/officeDocument/2006/relationships/hyperlink" Target="https://www.okan.edu.tr/sbf/bolum/52/hemsirelik/" TargetMode="External"/><Relationship Id="rId7" Type="http://schemas.openxmlformats.org/officeDocument/2006/relationships/hyperlink" Target="https://www.okan.edu.tr/sbf/sayfa/379/staj-yonerges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okan.edu.tr/sbf/sayfa/377/ders-icerikleri/" TargetMode="External"/><Relationship Id="rId5" Type="http://schemas.openxmlformats.org/officeDocument/2006/relationships/hyperlink" Target="https://www.okan.edu.tr/sbf/sayfa/2574/ders-plani/" TargetMode="External"/><Relationship Id="rId10" Type="http://schemas.openxmlformats.org/officeDocument/2006/relationships/hyperlink" Target="https://www.okan.edu.tr/sbf/sayfa/5552/ogrenci-basvuru-formlari-sbf/" TargetMode="External"/><Relationship Id="rId4" Type="http://schemas.openxmlformats.org/officeDocument/2006/relationships/hyperlink" Target="https://www.okan.edu.tr/sbf/sayfa/9591/program-amaclari-ve-kazanimlari/" TargetMode="External"/><Relationship Id="rId9" Type="http://schemas.openxmlformats.org/officeDocument/2006/relationships/hyperlink" Target="https://www.okan.edu.tr/sbf/sayfa/8912/hemsirelik-bolumu-danismanliklari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_b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228600"/>
            <a:ext cx="1365183" cy="1051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1325880"/>
            <a:ext cx="8534095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400" b="1" i="0">
                <a:solidFill>
                  <a:srgbClr val="1F3864"/>
                </a:solidFill>
                <a:latin typeface="Times New Roman"/>
              </a:rPr>
              <a:t>SAĞLIK BİLİMLERİ FAKÜLTESİ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400" b="1" i="0">
                <a:solidFill>
                  <a:srgbClr val="1F3864"/>
                </a:solidFill>
                <a:latin typeface="Times New Roman"/>
              </a:rPr>
              <a:t>HEMŞİRELİK BÖLÜMÜ</a:t>
            </a:r>
          </a:p>
        </p:txBody>
      </p:sp>
      <p:pic>
        <p:nvPicPr>
          <p:cNvPr id="4" name="Picture 3" descr="building_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39" y="2331720"/>
            <a:ext cx="4251960" cy="2771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5257800"/>
            <a:ext cx="8534095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 i="0">
                <a:solidFill>
                  <a:srgbClr val="1F3864"/>
                </a:solidFill>
                <a:latin typeface="Times New Roman"/>
              </a:rPr>
              <a:t>2026 – 2027 Oryantasyon Kitapçığı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p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41845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4572000"/>
            <a:ext cx="9448495" cy="1645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İstanbul Okan Üniversitesi</a:t>
            </a:r>
          </a:p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Tuzla Kampüsü</a:t>
            </a:r>
          </a:p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0" i="0">
                <a:solidFill>
                  <a:srgbClr val="1F3864"/>
                </a:solidFill>
                <a:latin typeface="Times New Roman"/>
              </a:rPr>
              <a:t>Adres: Tuzla Kampüsü, 34959 Akfırat – Tuzla / İSTANBUL</a:t>
            </a:r>
          </a:p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0" i="0">
                <a:solidFill>
                  <a:srgbClr val="1F3864"/>
                </a:solidFill>
                <a:latin typeface="Times New Roman"/>
              </a:rPr>
              <a:t>Tel: 0 (216) 677 16 30  ·  444 OKAN (6526)  ·  okan@okan.edu.tr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Hemşirelik Mesleği ve Bölümümüz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371600"/>
            <a:ext cx="9875520" cy="4389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Günümüz sağlık sisteminde hemşirelik mesleğine duyulan gereksinim, ulusal ve uluslararası düzeyde giderek artmaktadır. Hemşireler; bireyin, ailenin ve toplumun sağlığını koruma, geliştirme ve hastalık durumunda iyileştirme süreçlerinde sağlık ekibinin vazgeçilmez üyeleridir.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Bölümümüz; mesleki, etik ve yasal sorumluluklarının bilincinde olan, eleştirel düşünebilen, problem çözebilen ve disiplinler arası ekip çalışmasına yatkın, kanıta dayalı ve kaliteli bakım sunabilen nitelikli hemşireler yetiştirmeyi amaçlamaktadır.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Türkiye’de Yükseköğretim Kurulu’na (YÖK) bağlı birçok üniversitede Hemşirelik lisans programı yürütülmektedir. Programımıza ilişkin en güncel bilgiye YÖK Atlas üzerinden ulaşabilirsiniz: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0" i="0" u="sng">
                <a:solidFill>
                  <a:srgbClr val="2E5C9E"/>
                </a:solidFill>
                <a:latin typeface="Times New Roman"/>
                <a:hlinkClick r:id="rId3"/>
              </a:rPr>
              <a:t>yokatlas.yok.gov.tr/lisans.php?y=204713056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pic>
        <p:nvPicPr>
          <p:cNvPr id="6" name="Picture 5" descr="build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97280"/>
            <a:ext cx="6568039" cy="4846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097280"/>
            <a:ext cx="4480560" cy="5120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İstanbul Okan Üniversitesi, Sağlık Bilimleri Fakültesi, Hemşirelik Bölümü;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2009 yılından bu yana hemşirelik mesleğinin bilimsel ve etik temelleri doğrultusunda eğitim vermektedir.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Eğitim süresi 4 yıl (8 yarıyıl) olup program toplam 246 AKTS’den oluşmaktadır.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Bölümümüze öğrenciler, </a:t>
            </a:r>
            <a:r>
              <a:rPr sz="1700" b="1" i="0">
                <a:solidFill>
                  <a:srgbClr val="1A1A1A"/>
                </a:solidFill>
                <a:latin typeface="Times New Roman"/>
              </a:rPr>
              <a:t>YKS–SAY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 puan türü ile alınmaktadır.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Ayrıca </a:t>
            </a:r>
            <a:r>
              <a:rPr sz="1700" b="1" i="0">
                <a:solidFill>
                  <a:srgbClr val="1A1A1A"/>
                </a:solidFill>
                <a:latin typeface="Times New Roman"/>
              </a:rPr>
              <a:t>Lisansüstü Eğitim Enstitüsü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 bünyesinde Hemşirelik yüksek lisans ve doktora programlarımız bulunmaktadır.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Program Amacımız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280160" y="1463040"/>
            <a:ext cx="969264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280160" y="1463040"/>
            <a:ext cx="109728" cy="32918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645920" y="1645920"/>
            <a:ext cx="9144000" cy="3017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sz="2100" b="0" i="0">
                <a:solidFill>
                  <a:srgbClr val="1A1A1A"/>
                </a:solidFill>
                <a:latin typeface="Times New Roman"/>
              </a:rPr>
              <a:t>Bireyin, ailenin ve toplumun sağlığını koruma, geliştirme ve hastalık halinde iyileştirme amacına yönelik hemşirelik hizmetlerini planlayan, örgütleyen, uygulayan, değerlendiren ve bu hizmetleri yerine getirecek kişileri eğiten; araştırmacı, danışman ve yönetici olarak görev alabilecek, disiplinler arası ekip çalışması yapabilen hemşireler yetiştirmektir.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5029200"/>
            <a:ext cx="969264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595959"/>
                </a:solidFill>
                <a:latin typeface="Times New Roman"/>
              </a:rPr>
              <a:t>Eğitimimiz; teori, beceri laboratuvarı uygulamaları, klinik uygulamalar ve stajlar aracılığıyla bütüncül bir yaklaşımla yürütülmektedir.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Program Kazanımları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Mezunlarımız…</a:t>
            </a:r>
          </a:p>
        </p:txBody>
      </p:sp>
      <p:sp>
        <p:nvSpPr>
          <p:cNvPr id="9" name="Oval 8"/>
          <p:cNvSpPr/>
          <p:nvPr/>
        </p:nvSpPr>
        <p:spPr>
          <a:xfrm>
            <a:off x="1280160" y="1554480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150876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Etik ilkelere ve yasal düzenlemelere uygun hemşirelik bakımını planlar, uygular ve değerlendirir.</a:t>
            </a:r>
          </a:p>
        </p:txBody>
      </p:sp>
      <p:sp>
        <p:nvSpPr>
          <p:cNvPr id="11" name="Oval 10"/>
          <p:cNvSpPr/>
          <p:nvPr/>
        </p:nvSpPr>
        <p:spPr>
          <a:xfrm>
            <a:off x="1280160" y="2496312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2450592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Kuramsal bilgilerini klinik uygulamalarda analiz ederek uygun hemşirelik girişimlerine dönüştürür.</a:t>
            </a:r>
          </a:p>
        </p:txBody>
      </p:sp>
      <p:sp>
        <p:nvSpPr>
          <p:cNvPr id="13" name="Oval 12"/>
          <p:cNvSpPr/>
          <p:nvPr/>
        </p:nvSpPr>
        <p:spPr>
          <a:xfrm>
            <a:off x="1280160" y="3438144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40" y="3392424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Hemşireliğe özgü temel psikomotor becerileri klinik ortamlarda doğru ve güvenli şekilde uygular.</a:t>
            </a:r>
          </a:p>
        </p:txBody>
      </p:sp>
      <p:sp>
        <p:nvSpPr>
          <p:cNvPr id="15" name="Oval 14"/>
          <p:cNvSpPr/>
          <p:nvPr/>
        </p:nvSpPr>
        <p:spPr>
          <a:xfrm>
            <a:off x="1280160" y="4379976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40" y="4334256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Birey, aile, ekip üyeleri ve diğer paydaşlarla etkili sözel ve yazılı iletişim kurar.</a:t>
            </a:r>
          </a:p>
        </p:txBody>
      </p:sp>
      <p:sp>
        <p:nvSpPr>
          <p:cNvPr id="17" name="Oval 16"/>
          <p:cNvSpPr/>
          <p:nvPr/>
        </p:nvSpPr>
        <p:spPr>
          <a:xfrm>
            <a:off x="1280160" y="5321808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5276088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Birey, aile ve toplumun sağlık gereksinimlerini değerlendirerek uygun hemşirelik rol ve işlevlerini yerine getirir.</a:t>
            </a:r>
          </a:p>
        </p:txBody>
      </p:sp>
      <p:sp>
        <p:nvSpPr>
          <p:cNvPr id="19" name="Oval 18"/>
          <p:cNvSpPr/>
          <p:nvPr/>
        </p:nvSpPr>
        <p:spPr>
          <a:xfrm>
            <a:off x="6355079" y="1554480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59" y="150876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Sağlık politikalarının geliştirilmesi süreçlerine görüş bildirerek katkıda bulunur.</a:t>
            </a:r>
          </a:p>
        </p:txBody>
      </p:sp>
      <p:sp>
        <p:nvSpPr>
          <p:cNvPr id="21" name="Oval 20"/>
          <p:cNvSpPr/>
          <p:nvPr/>
        </p:nvSpPr>
        <p:spPr>
          <a:xfrm>
            <a:off x="6355079" y="2496312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59" y="2450592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Hemşirelik uygulamalarında bireysel olarak ve ekip üyesi olarak aktif görev alır, sorumluluk üstlenir.</a:t>
            </a:r>
          </a:p>
        </p:txBody>
      </p:sp>
      <p:sp>
        <p:nvSpPr>
          <p:cNvPr id="23" name="Oval 22"/>
          <p:cNvSpPr/>
          <p:nvPr/>
        </p:nvSpPr>
        <p:spPr>
          <a:xfrm>
            <a:off x="6355079" y="3438144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95159" y="3392424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Bakım sürecinde uygun sağlık bilişim sistemlerini etkin şekilde kullanır.</a:t>
            </a:r>
          </a:p>
        </p:txBody>
      </p:sp>
      <p:sp>
        <p:nvSpPr>
          <p:cNvPr id="25" name="Oval 24"/>
          <p:cNvSpPr/>
          <p:nvPr/>
        </p:nvSpPr>
        <p:spPr>
          <a:xfrm>
            <a:off x="6355079" y="4379976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5159" y="4334256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Çağdaş hemşirelik uygulamaları için gerekli güncel toplumsal ve kültürel bilgi birikimini açıklar.</a:t>
            </a:r>
          </a:p>
        </p:txBody>
      </p:sp>
      <p:sp>
        <p:nvSpPr>
          <p:cNvPr id="27" name="Oval 26"/>
          <p:cNvSpPr/>
          <p:nvPr/>
        </p:nvSpPr>
        <p:spPr>
          <a:xfrm>
            <a:off x="6355079" y="5321808"/>
            <a:ext cx="502920" cy="5029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Times New Roman"/>
              </a:rPr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95159" y="5276088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0" i="0">
                <a:solidFill>
                  <a:srgbClr val="1A1A1A"/>
                </a:solidFill>
                <a:latin typeface="Times New Roman"/>
              </a:rPr>
              <a:t>Toplum temelli proje ve etkinliklerde farklı disiplinlerle iş birliği yaparak görev alır.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Hemşire,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280160"/>
            <a:ext cx="9875520" cy="2103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Times New Roman"/>
              </a:rPr>
              <a:t>Hemşirelik lisans eğitimini tamamlayarak diploma alan; bireyin, ailenin ve toplumun sağlık gereksinimlerini belirleyen, hemşirelik tanılamasına dayalı bakımı planlayan, uygulayan ve değerlendiren; hekim tarafından planlanan tanı ve tedavi süreçlerini yerine getiren, sağlık eğitimi ve danışmanlık veren meslek mensubudur.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520440"/>
            <a:ext cx="98755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Mesleğimizin görev, yetki ve sorumlulukları şu mevzuatla tanımlanmıştır: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3977639"/>
            <a:ext cx="9875520" cy="2377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▪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6283 Sayılı Hemşirelik Kanunu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    </a:t>
            </a:r>
            <a:r>
              <a:rPr sz="1200" b="0" i="0" u="sng">
                <a:solidFill>
                  <a:srgbClr val="2E5C9E"/>
                </a:solidFill>
                <a:latin typeface="Times New Roman"/>
                <a:hlinkClick r:id="rId3"/>
              </a:rPr>
              <a:t>https://www.mevzuat.gov.tr/mevzuatmetin/1.3.6283.pdf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▪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Hemşirelik Yönetmeliği (RG, 08.03.2010 / 27515)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    </a:t>
            </a:r>
            <a:r>
              <a:rPr sz="1200" b="0" i="0" u="sng">
                <a:solidFill>
                  <a:srgbClr val="2E5C9E"/>
                </a:solidFill>
                <a:latin typeface="Times New Roman"/>
                <a:hlinkClick r:id="rId4"/>
              </a:rPr>
              <a:t>https://www.resmigazete.gov.tr/eskiler/2010/03/20100308-4.htm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▪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Sağlık Meslek Mensupları ile Sağlık Hizmetlerinde Çalışan Diğer Meslek Mensuplarının İş ve Görev Tanımlarına Dair Yönetmelik (RG, 22.05.2014 / 29007)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    </a:t>
            </a:r>
            <a:r>
              <a:rPr sz="1200" b="0" i="0" u="sng">
                <a:solidFill>
                  <a:srgbClr val="2E5C9E"/>
                </a:solidFill>
                <a:latin typeface="Times New Roman"/>
                <a:hlinkClick r:id="rId5"/>
              </a:rPr>
              <a:t>https://www.resmigazete.gov.tr/eskiler/2014/05/20140522-14.htm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Hemşirenin Görev, Yetki ve Sorumlulukları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İlgili mevzuat doğrultusunda özetle hemşire: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554480"/>
            <a:ext cx="9966960" cy="4754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Birey, aile ve toplumun sağlık gereksinimlerini veri toplayarak belirler; hemşirelik tanılarını koyar.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Hemşirelik bakımını kanıta dayalı olarak planlar, uygular, değerlendirir ve kayıt altına alır.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Hekim tarafından planlanan tanı ve tedaviye yönelik uygulamaları güvenli şekilde yerine getirir.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Hasta güvenliğini ve enfeksiyon kontrolünü gözetir; acil durumlarda ilk müdahaleyi yapar.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Birey, aile ve topluma sağlık eğitimi ve danışmanlık hizmeti sunar.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Hasta haklarına, mahremiyete ve meslek etiğine uygun davranır; hastanın savunuculuğunu yapar.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Hemşirelik hizmetlerinin yönetimi, kalite geliştirme ve araştırma faaliyetlerinde görev alır.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Sağlık ekibinin diğer üyeleriyle iş birliği içinde çalışır; mesleki gelişimini yaşam boyu sürdürür.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Eğitim Programımız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4 yıl · 8 yarıyıl · 159 kredi · 246 AKTS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828800"/>
            <a:ext cx="201168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828800"/>
            <a:ext cx="2011680" cy="914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103120"/>
            <a:ext cx="1792224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Teorik Eğitim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971800"/>
            <a:ext cx="1792224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Dersliklerde yüz yüze ve etkileşimli olarak yürütülür.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80360" y="1828800"/>
            <a:ext cx="201168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80360" y="1828800"/>
            <a:ext cx="2011680" cy="914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90088" y="2103120"/>
            <a:ext cx="1792224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Beceri Laboratuvarı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0088" y="2971800"/>
            <a:ext cx="1792224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Simülasyon Merkezi Hemşire Laboratuvarı’nda maket ve senaryolarla uygulama.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74920" y="1828800"/>
            <a:ext cx="201168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74920" y="1828800"/>
            <a:ext cx="2011680" cy="914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184648" y="2103120"/>
            <a:ext cx="1792224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Klinik Uygulama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4648" y="2971800"/>
            <a:ext cx="1792224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Hemşirelik ana dal derslerinde dönem içinde hastane ve sahada uygulama.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269479" y="1828800"/>
            <a:ext cx="201168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269479" y="1828800"/>
            <a:ext cx="2011680" cy="914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379207" y="2103120"/>
            <a:ext cx="1792224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Yaz Stajları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79207" y="2971800"/>
            <a:ext cx="1792224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2., 4. ve 6. yarıyıl sonlarında zorunlu yaz stajları.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64040" y="1828800"/>
            <a:ext cx="2011680" cy="329184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464040" y="1828800"/>
            <a:ext cx="2011680" cy="9144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573768" y="2103120"/>
            <a:ext cx="1792224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İntern Uygulaması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73768" y="2971800"/>
            <a:ext cx="1792224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8. yarıyılda mesleğe geçişi sağlayan kapsamlı klinik uygulama.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394960"/>
            <a:ext cx="107899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595959"/>
                </a:solidFill>
                <a:latin typeface="Times New Roman"/>
              </a:rPr>
              <a:t>Birinci sınıf öğrencileri, laboratuvarda maket üzerinde uygulamadıkları girişimleri hasta üzerinde uygulayamaz; bu nedenle laboratuvar çalışmaları klinik uygulamanın ön koşuludur.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10102"/>
            <a:ext cx="10424160" cy="5319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tr-TR" sz="2800" b="1" i="0" dirty="0">
                <a:solidFill>
                  <a:srgbClr val="1F3864"/>
                </a:solidFill>
                <a:latin typeface="Times New Roman"/>
              </a:rPr>
              <a:t>DÖNEM İÇİ UYGULAMALAR</a:t>
            </a:r>
            <a:endParaRPr sz="2800" b="1" i="0" dirty="0">
              <a:solidFill>
                <a:srgbClr val="1F3864"/>
              </a:solidFill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Güncel ders planı ve içerikleri bölüm web sayfasında yer almaktadır.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400102"/>
              </p:ext>
            </p:extLst>
          </p:nvPr>
        </p:nvGraphicFramePr>
        <p:xfrm>
          <a:off x="685799" y="1600200"/>
          <a:ext cx="10072697" cy="2490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742">
                  <a:extLst>
                    <a:ext uri="{9D8B030D-6E8A-4147-A177-3AD203B41FA5}">
                      <a16:colId xmlns:a16="http://schemas.microsoft.com/office/drawing/2014/main" val="3926046035"/>
                    </a:ext>
                  </a:extLst>
                </a:gridCol>
                <a:gridCol w="2031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3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2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r>
                        <a:rPr lang="tr-TR" sz="1700" b="1" i="0" dirty="0">
                          <a:solidFill>
                            <a:srgbClr val="FFFFFF"/>
                          </a:solidFill>
                          <a:latin typeface="Times New Roman"/>
                        </a:rPr>
                        <a:t>Dönem</a:t>
                      </a:r>
                      <a:endParaRPr sz="1700" b="1" i="0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 dirty="0">
                          <a:solidFill>
                            <a:srgbClr val="FFFFFF"/>
                          </a:solidFill>
                          <a:latin typeface="Times New Roman"/>
                        </a:rPr>
                        <a:t>1. </a:t>
                      </a:r>
                      <a:r>
                        <a:rPr sz="1700" b="1" i="0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Sınıf</a:t>
                      </a:r>
                      <a:endParaRPr sz="1700" b="1" i="0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2. Sınıf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3. Sınıf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4. Sınıf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r>
                        <a:rPr lang="tr-TR"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Güz Dönemi</a:t>
                      </a:r>
                      <a:endParaRPr sz="17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Yok</a:t>
                      </a:r>
                      <a:endParaRPr sz="17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İç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Hastalıkları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Hemşireliği</a:t>
                      </a:r>
                      <a:endParaRPr sz="17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Kadın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Sağlığı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ve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Hastalıkları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Hemşireliği</a:t>
                      </a:r>
                      <a:endParaRPr sz="17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-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Halk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Sağlığı</a:t>
                      </a:r>
                      <a:r>
                        <a:rPr sz="17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7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Hemşireliği</a:t>
                      </a:r>
                      <a:endParaRPr lang="tr-TR" sz="17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-Hemşirelik Hizmetleri Yönetimi</a:t>
                      </a: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tr-TR"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Bahar Dönemi</a:t>
                      </a:r>
                      <a:endParaRPr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Hemşirelik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Esasları</a:t>
                      </a:r>
                      <a:endParaRPr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Cerrahi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Hastalıkları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Hemşireliği</a:t>
                      </a:r>
                      <a:endParaRPr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tr-TR"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Çocuk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Sağlığı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ve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Hastalıkları</a:t>
                      </a:r>
                      <a:r>
                        <a:rPr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Hemşireliği</a:t>
                      </a:r>
                      <a:endParaRPr lang="tr-TR"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/>
                      <a:r>
                        <a:rPr lang="tr-TR" sz="1700" b="0" i="0" kern="1200" dirty="0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-Ruh Sağlığı ve Hastalıkları Hemşireliği</a:t>
                      </a:r>
                      <a:endParaRPr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tr-TR" sz="1700" b="0" i="0" kern="1200" dirty="0" err="1">
                          <a:solidFill>
                            <a:srgbClr val="1A1A1A"/>
                          </a:solidFill>
                          <a:latin typeface="Times New Roman"/>
                          <a:ea typeface="+mn-ea"/>
                          <a:cs typeface="+mn-cs"/>
                        </a:rPr>
                        <a:t>Intern</a:t>
                      </a:r>
                      <a:endParaRPr sz="1700" b="0" i="0" kern="1200" dirty="0">
                        <a:solidFill>
                          <a:srgbClr val="1A1A1A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3152" marR="73152" marT="27432" marB="2743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799" y="4770120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 dirty="0">
                <a:solidFill>
                  <a:srgbClr val="1A1A1A"/>
                </a:solidFill>
                <a:latin typeface="Times New Roman"/>
              </a:rPr>
              <a:t>Ders </a:t>
            </a:r>
            <a:r>
              <a:rPr sz="1300" b="1" i="0" dirty="0" err="1">
                <a:solidFill>
                  <a:srgbClr val="1A1A1A"/>
                </a:solidFill>
                <a:latin typeface="Times New Roman"/>
              </a:rPr>
              <a:t>Planı</a:t>
            </a:r>
            <a:r>
              <a:rPr sz="1300" b="1" i="0" dirty="0">
                <a:solidFill>
                  <a:srgbClr val="1A1A1A"/>
                </a:solidFill>
                <a:latin typeface="Times New Roman"/>
              </a:rPr>
              <a:t>: 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3"/>
              </a:rPr>
              <a:t>okan.edu.tr/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3"/>
              </a:rPr>
              <a:t>sbf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3"/>
              </a:rPr>
              <a:t>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3"/>
              </a:rPr>
              <a:t>sayfa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3"/>
              </a:rPr>
              <a:t>/2574/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3"/>
              </a:rPr>
              <a:t>ders-plani</a:t>
            </a:r>
            <a:r>
              <a:rPr sz="1300" b="1" i="0" dirty="0">
                <a:solidFill>
                  <a:srgbClr val="1A1A1A"/>
                </a:solidFill>
                <a:latin typeface="Times New Roman"/>
              </a:rPr>
              <a:t>     Ders </a:t>
            </a:r>
            <a:r>
              <a:rPr sz="1300" b="1" i="0" dirty="0" err="1">
                <a:solidFill>
                  <a:srgbClr val="1A1A1A"/>
                </a:solidFill>
                <a:latin typeface="Times New Roman"/>
              </a:rPr>
              <a:t>İçerikleri</a:t>
            </a:r>
            <a:r>
              <a:rPr sz="1300" b="1" i="0" dirty="0">
                <a:solidFill>
                  <a:srgbClr val="1A1A1A"/>
                </a:solidFill>
                <a:latin typeface="Times New Roman"/>
              </a:rPr>
              <a:t>: 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4"/>
              </a:rPr>
              <a:t>okan.edu.tr/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4"/>
              </a:rPr>
              <a:t>sbf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4"/>
              </a:rPr>
              <a:t>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4"/>
              </a:rPr>
              <a:t>sayfa</a:t>
            </a:r>
            <a:r>
              <a:rPr sz="1300" b="0" i="0" u="sng" dirty="0">
                <a:solidFill>
                  <a:srgbClr val="2E5C9E"/>
                </a:solidFill>
                <a:latin typeface="Times New Roman"/>
                <a:hlinkClick r:id="rId4"/>
              </a:rPr>
              <a:t>/377/</a:t>
            </a:r>
            <a:r>
              <a:rPr sz="1300" b="0" i="0" u="sng" dirty="0" err="1">
                <a:solidFill>
                  <a:srgbClr val="2E5C9E"/>
                </a:solidFill>
                <a:latin typeface="Times New Roman"/>
                <a:hlinkClick r:id="rId4"/>
              </a:rPr>
              <a:t>ders-icerikleri</a:t>
            </a:r>
            <a:endParaRPr sz="1300" b="0" i="0" u="sng" dirty="0">
              <a:solidFill>
                <a:srgbClr val="2E5C9E"/>
              </a:solidFill>
              <a:latin typeface="Times New Roman"/>
              <a:hlinkClick r:id="rId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Bölüm Seçmeli Derslerinden Örnekler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İlgi alanınıza göre kendinizi geliştirebileceğiniz seçenekler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45920"/>
            <a:ext cx="3474720" cy="4572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Kültürlerarası Hemşirelik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Engelli Bireylerle Çalışma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İşaret Dili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Cinsel Sağlık / Üreme Sağlığı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Sağlık Değerlendirmesi ve Fizik Muayene I–II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Hemşirelik Süreci Atölyesi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Hasta Güvenliği Uygulamaları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645920"/>
            <a:ext cx="3474720" cy="4572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Ameliyathane Hemşireliği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Adli Hemşirelik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Evde Bakım Hemşireliği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Geriatri Hemşireliği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Hemşirelik ve Liderlik Süreci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Psikososyal Sorunlar ve Hemşirelik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Eleştirel Düşünme Uygulamaları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1645920"/>
            <a:ext cx="3474720" cy="4572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Kritik Bakım Uygulamaları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Hemşirelik Bilişimi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Sağlığın Geliştirilmesi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Sağlık Turizmi ve Hemşirelik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Tıp Etiği ve Hasta Hakları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Sağlık Hizmetlerinde Kalite Yönetimi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Sağlık Bilimlerinde Kanıta Dayalı Uygulamalar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Eğitimimiz;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371600"/>
            <a:ext cx="9875520" cy="4846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16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Teorik ve uygulamalı eğitim aşamalarını içermektedir. Teorik eğitim dersliklerde yüz yüze ve etkileşimli olarak yürütülmektedir.</a:t>
            </a:r>
          </a:p>
          <a:p>
            <a:pPr algn="just">
              <a:lnSpc>
                <a:spcPct val="115000"/>
              </a:lnSpc>
              <a:spcAft>
                <a:spcPts val="16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Uygulamalı eğitim;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Simülasyon Merkezi Hemşire Laboratuvarı</a:t>
            </a:r>
            <a:r>
              <a:rPr sz="1900" b="0" i="0">
                <a:solidFill>
                  <a:srgbClr val="1A1A1A"/>
                </a:solidFill>
                <a:latin typeface="Times New Roman"/>
              </a:rPr>
              <a:t>’nda,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İstanbul Okan Üniversitesi Hastanesi</a:t>
            </a:r>
            <a:r>
              <a:rPr sz="1900" b="0" i="0">
                <a:solidFill>
                  <a:srgbClr val="1A1A1A"/>
                </a:solidFill>
                <a:latin typeface="Times New Roman"/>
              </a:rPr>
              <a:t>’nde ve Staj Komitesince belirlenen kamu, vakıf ve özel sağlık kurum ve kuruluşlarında gerçekleştirilmektedir.</a:t>
            </a:r>
          </a:p>
          <a:p>
            <a:pPr algn="just">
              <a:lnSpc>
                <a:spcPct val="115000"/>
              </a:lnSpc>
              <a:spcAft>
                <a:spcPts val="16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Yaz stajları için öğrenciler,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Kariyer Kapısı</a:t>
            </a:r>
            <a:r>
              <a:rPr sz="1900" b="0" i="0">
                <a:solidFill>
                  <a:srgbClr val="1A1A1A"/>
                </a:solidFill>
                <a:latin typeface="Times New Roman"/>
              </a:rPr>
              <a:t> üzerinden ilan edilen dönemleri takip ederek başvuru yapabilir ya da Bölüm Başkanlığı onayıyla kendi staj yerlerini temin edebilirler.</a:t>
            </a:r>
          </a:p>
          <a:p>
            <a:pPr algn="just">
              <a:lnSpc>
                <a:spcPct val="115000"/>
              </a:lnSpc>
              <a:spcAft>
                <a:spcPts val="1600"/>
              </a:spcAft>
            </a:pPr>
            <a:r>
              <a:rPr sz="1900" b="0" i="0">
                <a:solidFill>
                  <a:srgbClr val="1A1A1A"/>
                </a:solidFill>
                <a:latin typeface="Times New Roman"/>
              </a:rPr>
              <a:t>Dönem içi uygulamaların planlaması her dönemin başında öğrencilere duyurulur; görevlendirilen öğretim elemanları uygulamaları klinikte takip eder.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Simülasyon Merkezi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700 m² alan · 8 uygulama istasyonu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3736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Tıbbi (Temel) Beceri Laboratuvarı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40" y="173736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Hemşirelik Odası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3736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Acil Servis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73736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Doğum Salonu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292608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Yoğun Bakım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0440" y="292608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Ameliyathane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926080"/>
            <a:ext cx="2514600" cy="96012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>
                <a:solidFill>
                  <a:srgbClr val="1F3864"/>
                </a:solidFill>
                <a:latin typeface="Times New Roman"/>
              </a:rPr>
              <a:t>Poliklinikler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343400"/>
            <a:ext cx="10607040" cy="1920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Öğrenciler, klinik ortamda karşılaşacakları durumları güvenli bir ortamda, maket ve senaryolarla deneyimler.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Temel ve ileri hemşirelik becerileri, hasta başına çıkmadan önce laboratuvarda tekrar edilerek pekiştirilir.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Uygulama sonrası değerlendirme (debriefing) ile teorik bilgi ve klinik akıl yürütme bütünleştirilir.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Uygulama Alanlarımız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371600"/>
            <a:ext cx="5120640" cy="4846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İstanbul Okan Üniversitesi Hastanesi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Kamu hastaneleri ve eğitim ve araştırma hastaneleri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Üniversite hastaneleri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Özel hastaneler (yaz stajları için en az 100 yataklı)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Ayaktan ve yataklı sağlık merkezleri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Aile sağlığı merkezleri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371600"/>
            <a:ext cx="5120640" cy="4846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Huzurevleri ve yaşlı bakım merkezleri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Bakım ve rehabilitasyon merkezleri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Okullar (okul sağlığı)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İşyerleri (işçi sağlığı)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Sivil toplum kuruluşları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Belediyelere bağlı merkezler (ör. Tuzla Belediyesi Yaşlılar Merkezi)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Dönem İçi Klinik Uygulamalar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Hemşirelik Bölümü Dönem İçi Uygulamalar ve Yaz Stajı Yönergesi’nden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45920"/>
            <a:ext cx="2514600" cy="141732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1691640"/>
            <a:ext cx="251460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Times New Roman"/>
              </a:rPr>
              <a:t>%80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468880"/>
            <a:ext cx="25146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Times New Roman"/>
              </a:rPr>
              <a:t>devam zorunluluğu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0440" y="1645920"/>
            <a:ext cx="2514600" cy="141732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20440" y="1691640"/>
            <a:ext cx="251460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 i="0" dirty="0">
                <a:solidFill>
                  <a:srgbClr val="FFFFFF"/>
                </a:solidFill>
                <a:latin typeface="Times New Roman"/>
              </a:rPr>
              <a:t>08.00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2468880"/>
            <a:ext cx="25146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Times New Roman"/>
              </a:rPr>
              <a:t>klinikte üniformalı hazır olma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645920"/>
            <a:ext cx="2514600" cy="141732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0" y="1691640"/>
            <a:ext cx="251460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Times New Roman"/>
              </a:rPr>
              <a:t>16.00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2468880"/>
            <a:ext cx="25146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Times New Roman"/>
              </a:rPr>
              <a:t>uygulamanın bitişi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15400" y="1645920"/>
            <a:ext cx="2514600" cy="141732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15400" y="1691640"/>
            <a:ext cx="2514600" cy="6261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tr-TR" sz="3400" b="1" dirty="0">
                <a:solidFill>
                  <a:srgbClr val="FFFFFF"/>
                </a:solidFill>
                <a:latin typeface="Times New Roman"/>
              </a:rPr>
              <a:t>60</a:t>
            </a:r>
            <a:r>
              <a:rPr sz="3400" b="1" i="0" dirty="0">
                <a:solidFill>
                  <a:srgbClr val="FFFFFF"/>
                </a:solidFill>
                <a:latin typeface="Times New Roman"/>
              </a:rPr>
              <a:t> dk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2468880"/>
            <a:ext cx="2514600" cy="31220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tr-TR" sz="1400" b="0" i="0" dirty="0">
                <a:solidFill>
                  <a:srgbClr val="FFFFFF"/>
                </a:solidFill>
                <a:latin typeface="Times New Roman"/>
              </a:rPr>
              <a:t>Y</a:t>
            </a:r>
            <a:r>
              <a:rPr sz="1400" b="0" i="0" dirty="0" err="1">
                <a:solidFill>
                  <a:srgbClr val="FFFFFF"/>
                </a:solidFill>
                <a:latin typeface="Times New Roman"/>
              </a:rPr>
              <a:t>emek</a:t>
            </a:r>
            <a:r>
              <a:rPr lang="tr-TR" sz="1400" b="0" i="0" dirty="0">
                <a:solidFill>
                  <a:srgbClr val="FFFFFF"/>
                </a:solidFill>
                <a:latin typeface="Times New Roman"/>
              </a:rPr>
              <a:t> ve Kahvaltı</a:t>
            </a:r>
            <a:r>
              <a:rPr sz="1400" b="0" i="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tr-TR" sz="1400" b="0" i="0" dirty="0">
                <a:solidFill>
                  <a:srgbClr val="FFFFFF"/>
                </a:solidFill>
                <a:latin typeface="Times New Roman"/>
              </a:rPr>
              <a:t>Molası</a:t>
            </a:r>
            <a:endParaRPr sz="1400" b="0" i="0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2960" y="3383280"/>
            <a:ext cx="10607040" cy="2926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Uygulamaya en az 10 iş günü devam edilmelidir; devam koşulunu sağlamayan öğrenci dersten kalmış sayılır.</a:t>
            </a: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Saat 08.30’dan sonra gelen ya da bitiş saatinden önce ayrılan öğrenci o gün uygulama yapmamış sayılır.</a:t>
            </a: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Dönem içi uygulamalar İstanbul’daki kurumlarda yapılır; resmi tatillerde uygulama yapılmaz.</a:t>
            </a: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Öğrenciler hemşire gözetimi olmadan invaziv uygulama yapamaz; gün başında ve sonunda hasta devir teslimi yapılır.</a:t>
            </a: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Değerlendirme; yazılı/sözlü sınav, hasta başı değerlendirme, beceri sınavı, bakım planı vb. yöntemlerle yapılır.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Zorunlu Yaz Stajları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325880"/>
          <a:ext cx="58521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Times New Roman"/>
                        </a:rPr>
                        <a:t>Dönem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Times New Roman"/>
                        </a:rPr>
                        <a:t>Staj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Times New Roman"/>
                        </a:rPr>
                        <a:t>Süre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2. yarıyıl sonu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Hemşirelik Esasları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20 iş günü (4 hafta)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4. yarıyıl sonu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İç Hastalıkları Hemşireliği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15 iş günü (3 hafta)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4. yarıyıl sonu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Cerrahi Hastalıkları Hemşireliği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15 iş günü (3 hafta)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6. yarıyıl sonu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Kadın Sağlığı ve Hastalıkları Hemşireliği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15 iş günü (3 hafta)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6. yarıyıl sonu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Çocuk Sağlığı ve Hastalıkları Hemşireliği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1A1A1A"/>
                          </a:solidFill>
                          <a:latin typeface="Times New Roman"/>
                        </a:rPr>
                        <a:t>15 iş günü (3 hafta)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0" y="1280160"/>
            <a:ext cx="4846320" cy="5029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Ön koşul: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Stajı yapılacak dersten dönem içinde başarılı olmak. 1. sınıf stajını tamamlamayan üst sınıf stajına çıkamaz.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Devam: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Yaz stajlarında devam zorunluluğu %100’dür (1 iş günü = 8 saat).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Yer: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Üniversite / bakanlık eğitim ve araştırma hastaneleri ya da en az 100 yataklı özel sağlık kuruluşları.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Başvuru: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Staj başlangıcından en az 45 gün önce; Zorunlu Staj Başvuru Formu Bölüm Başkanına onaylatılır.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1" i="0">
                <a:solidFill>
                  <a:srgbClr val="1A1A1A"/>
                </a:solidFill>
                <a:latin typeface="Times New Roman"/>
              </a:rPr>
              <a:t>Rapor: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Her hafta en az bir, toplam en az 2 bakım planı hazırlanır ve ders kayıt haftasında teslim edilir.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572000"/>
            <a:ext cx="585216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595959"/>
                </a:solidFill>
                <a:latin typeface="Times New Roman"/>
              </a:rPr>
              <a:t>Yaz stajları İstanbul dışında ve Bölüm Başkanlığı onayıyla yurt dışında (Erasmus+ / Exchange ya da bağımsız) da yapılabilir.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Staj Dosyası ve Staj Sigortası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371600"/>
            <a:ext cx="5212080" cy="484632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463040"/>
            <a:ext cx="4846320" cy="4663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Staj dosyasını almak için gereken belgeler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Sağlık kuruluşundan staj kabul yazısı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Öğrenci kimliği fotokopisi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Nüfus cüzdanı fotokopisi (2 adet)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Savcılıktan alınan adli sicil kaydı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Staj yapılacak kurumun istediği diğer evraklar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371600"/>
            <a:ext cx="5212080" cy="484632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463040"/>
            <a:ext cx="4846320" cy="4663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Zorunlu Staj Dosyasında bulunacaklar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Zorunlu Staj Başvuru Formu (onaylı)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Sigorta Başlangıç Bildirgesi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Öğrenci Staj Devam Çizelgesi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Klinik Uygulama Değerlendirme Formu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Bakım Planı / Derse Özgü Rapor Dosyası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endParaRPr sz="1800" b="0" i="0">
              <a:solidFill>
                <a:srgbClr val="1A1A1A"/>
              </a:solidFill>
              <a:latin typeface="Times New Roman"/>
            </a:endParaRP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Önemli: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Sigorta için gerekli belgeler, ilk uygulama/staj tarihinden 15 gün önce Bölüm Başkanlığına teslim edilmelidir. Sigorta primleri Üniversite tarafından ödenir.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İntern Uygulaması (8. Yarıyıl)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280160"/>
            <a:ext cx="5669280" cy="5029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0" i="0">
                <a:solidFill>
                  <a:srgbClr val="1A1A1A"/>
                </a:solidFill>
                <a:latin typeface="Times New Roman"/>
              </a:rPr>
              <a:t>Öğrencinin önceki yıllarda kazandığı bilişsel, duyuşsal ve psikomotor becerilerde ustalık kazanmasını ve mesleğe oryantasyonunu hedefler.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Amaçlar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Farklı klinik ortamlarda hemşirelik becerilerinde yeterlilik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Klinik karar verme ve iletişim becerilerini geliştirme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Bakım yönetiminde hemşirelik süreci, eleştirel düşünme ve problem çözme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600" b="1" i="0">
                <a:solidFill>
                  <a:srgbClr val="1A1A1A"/>
                </a:solidFill>
                <a:latin typeface="Times New Roman"/>
              </a:rPr>
              <a:t>Ön koşul: </a:t>
            </a:r>
            <a:r>
              <a:rPr sz="1600" b="0" i="0">
                <a:solidFill>
                  <a:srgbClr val="1A1A1A"/>
                </a:solidFill>
                <a:latin typeface="Times New Roman"/>
              </a:rPr>
              <a:t>Tüm hemşirelik ana dal derslerinin başarıyla tamamlanması. Uygulamaya en az 36 iş günü devam edilmelidir.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0" y="1463040"/>
          <a:ext cx="4572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sz="1500" b="1" i="0">
                          <a:solidFill>
                            <a:srgbClr val="FFFFFF"/>
                          </a:solidFill>
                          <a:latin typeface="Times New Roman"/>
                        </a:rPr>
                        <a:t>Değerlendirme Bileşeni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 i="0">
                          <a:solidFill>
                            <a:srgbClr val="FFFFFF"/>
                          </a:solidFill>
                          <a:latin typeface="Times New Roman"/>
                        </a:rPr>
                        <a:t>Ağırlık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Genel Yıl İçi Performans (tutum ve devam)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%25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Bakım Planı Değerlendirmesi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%50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Teorik Bilgi Değerlendirmeleri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%15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Klinik Değerlendirme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1A1A1A"/>
                          </a:solidFill>
                          <a:latin typeface="Times New Roman"/>
                        </a:rPr>
                        <a:t>%10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0" y="4389120"/>
            <a:ext cx="457200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595959"/>
                </a:solidFill>
                <a:latin typeface="Times New Roman"/>
              </a:rPr>
              <a:t>Uygulama alanları: İç ve Cerrahi Hastalıkları yatan hasta servisleri, yoğun bakımlar, ameliyathane ve acil servisler. Öğrenciler haftada en az bir kez öğretim elemanı ile vaka tartışması yapar.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Üniforma ve Klinik Ortam Kuralları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280160"/>
            <a:ext cx="5303520" cy="5029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900" b="1" i="0">
                <a:solidFill>
                  <a:srgbClr val="1F3864"/>
                </a:solidFill>
                <a:latin typeface="Times New Roman"/>
              </a:rPr>
              <a:t>Görünüm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Okan amblemli hemşire üniforması yalnızca uygulama alanında giyilir; temiz, ütülü ve öğrenci kimliği takılı olmalıdır.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Saçlar arkadan toplanır; tırnaklar kısa ve ojesiz/renksiz ojelidir. Saniyeli saat ve küçük küpe dışında takı takılmaz.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Kapalı, beyaz/lacivert/siyah ayakkabı; beyaz ya da ten rengi çorap. Soğukta beyaz/lacivert fermuarlı polar giyilebilir.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Cepte küçük bir not defteri ve kalem bulundurulur.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280160"/>
            <a:ext cx="5120640" cy="5029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900" b="1" i="0">
                <a:solidFill>
                  <a:srgbClr val="1F3864"/>
                </a:solidFill>
                <a:latin typeface="Times New Roman"/>
              </a:rPr>
              <a:t>Etik ve Mahremiyet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Cep telefonu sessizde tutulur, yalnızca gerektiğinde kullanılır.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İzin alınmadan fotoğraf/görüntü/ses kaydı yapılmaz, sosyal medyada paylaşım yapılmaz.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Hasta gizliliği korunur; öğrenci KVKK kapsamında hareket etmekle yükümlüdür.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Hastane içinde ve çevresinde sigara içilmez.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500" b="0" i="0">
                <a:solidFill>
                  <a:srgbClr val="1A1A1A"/>
                </a:solidFill>
                <a:latin typeface="Times New Roman"/>
              </a:rPr>
              <a:t>Sağlık ekibi, hasta ve yakınlarıyla saygılı ve etik ilkelere uygun iletişim kurulur.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İş Kazası Durumunda (İğne Batması, Yaralanma vb.)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91640" y="1554480"/>
            <a:ext cx="731520" cy="7315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43200" y="1764792"/>
            <a:ext cx="1188720" cy="320040"/>
          </a:xfrm>
          <a:prstGeom prst="rightArrow">
            <a:avLst/>
          </a:prstGeom>
          <a:solidFill>
            <a:srgbClr val="B4C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468880"/>
            <a:ext cx="2651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Bildir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971800"/>
            <a:ext cx="2468880" cy="2194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Danışman hocanla hemen iletişime geç ve staj yaptığın kurumun eğitim birimini bilgilendir.</a:t>
            </a:r>
          </a:p>
        </p:txBody>
      </p:sp>
      <p:sp>
        <p:nvSpPr>
          <p:cNvPr id="12" name="Oval 11"/>
          <p:cNvSpPr/>
          <p:nvPr/>
        </p:nvSpPr>
        <p:spPr>
          <a:xfrm>
            <a:off x="4480559" y="1554480"/>
            <a:ext cx="731520" cy="7315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532119" y="1764792"/>
            <a:ext cx="1188720" cy="320040"/>
          </a:xfrm>
          <a:prstGeom prst="rightArrow">
            <a:avLst/>
          </a:prstGeom>
          <a:solidFill>
            <a:srgbClr val="B4C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20439" y="2468880"/>
            <a:ext cx="2651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Kayıt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1879" y="2971800"/>
            <a:ext cx="2468880" cy="2194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Kazaya ilişkin tutanak ve bildirim formlarının staj yapılan kurumda düzenlenmesini sağla.</a:t>
            </a:r>
          </a:p>
        </p:txBody>
      </p:sp>
      <p:sp>
        <p:nvSpPr>
          <p:cNvPr id="16" name="Oval 15"/>
          <p:cNvSpPr/>
          <p:nvPr/>
        </p:nvSpPr>
        <p:spPr>
          <a:xfrm>
            <a:off x="7269479" y="1554480"/>
            <a:ext cx="731520" cy="7315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8321039" y="1764792"/>
            <a:ext cx="1188720" cy="320040"/>
          </a:xfrm>
          <a:prstGeom prst="rightArrow">
            <a:avLst/>
          </a:prstGeom>
          <a:solidFill>
            <a:srgbClr val="B4C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309359" y="2468880"/>
            <a:ext cx="2651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Teslim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799" y="2971800"/>
            <a:ext cx="2468880" cy="2194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Bildirim formunu danışmanına ve Okan İnsan Kaynakları birimine e-posta ile ya da elden ilet.</a:t>
            </a:r>
          </a:p>
        </p:txBody>
      </p:sp>
      <p:sp>
        <p:nvSpPr>
          <p:cNvPr id="20" name="Oval 19"/>
          <p:cNvSpPr/>
          <p:nvPr/>
        </p:nvSpPr>
        <p:spPr>
          <a:xfrm>
            <a:off x="10058400" y="1554480"/>
            <a:ext cx="731520" cy="73152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98280" y="2468880"/>
            <a:ext cx="2651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 i="0">
                <a:solidFill>
                  <a:srgbClr val="1F3864"/>
                </a:solidFill>
                <a:latin typeface="Times New Roman"/>
              </a:rPr>
              <a:t>SGK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20" y="2971800"/>
            <a:ext cx="2468880" cy="2194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A1A1A"/>
                </a:solidFill>
                <a:latin typeface="Times New Roman"/>
              </a:rPr>
              <a:t>Üniversite, iş kazasını 3 iş günü içinde Sosyal Güvenlik Kurumu’na bildirmek zorundadır.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" y="5303520"/>
            <a:ext cx="10744200" cy="82296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349240"/>
            <a:ext cx="10424160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1F3864"/>
                </a:solidFill>
                <a:latin typeface="Times New Roman"/>
              </a:rPr>
              <a:t>Uygulama ya da staj sırasında ortaya çıkan her türlü olumsuzluk, zaman geçirilmeden ilgili öğretim elemanına bildirilmelidir.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Mezunlarımız;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280160"/>
            <a:ext cx="5120640" cy="4937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Kamu ve özel sektör hastanelerinde,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Ayakta teşhis ve tedavi hizmeti veren kurumlarda,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Sağlık eğitimi ve danışmanlığı veren kurumlarda,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Okul sağlığı ve işçi sağlığı alanlarında,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Yaşlı sağlığı ve evde bakım hizmetlerinde,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280160"/>
            <a:ext cx="5120640" cy="4937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Sağlık sigortası kurumlarında,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Çevre ve turizm sağlığı alanlarında,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Adli tıp hizmetlerinde,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İlaç endüstrisinde çalışma imkânına sahiptir.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sz="180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800" b="0" i="0">
                <a:solidFill>
                  <a:srgbClr val="1A1A1A"/>
                </a:solidFill>
                <a:latin typeface="Times New Roman"/>
              </a:rPr>
              <a:t>Yüksek lisans ve doktora yaparak akademik kariyer yapabilirler.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y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320040"/>
            <a:ext cx="9448495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 i="0">
                <a:solidFill>
                  <a:srgbClr val="1F3864"/>
                </a:solidFill>
                <a:latin typeface="Times New Roman"/>
              </a:rPr>
              <a:t>2026 – 2027 Akademik Yılı Hemşirelik Bölümü Öğretim Kadrosu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08960" y="827116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1F3864"/>
                </a:solidFill>
                <a:latin typeface="Times New Roman"/>
              </a:rPr>
              <a:t>Dr. </a:t>
            </a:r>
            <a:r>
              <a:rPr sz="1500" b="1" i="0" dirty="0" err="1">
                <a:solidFill>
                  <a:srgbClr val="1F3864"/>
                </a:solidFill>
                <a:latin typeface="Times New Roman"/>
              </a:rPr>
              <a:t>Öğr</a:t>
            </a:r>
            <a:r>
              <a:rPr sz="1500" b="1" i="0" dirty="0">
                <a:solidFill>
                  <a:srgbClr val="1F3864"/>
                </a:solidFill>
                <a:latin typeface="Times New Roman"/>
              </a:rPr>
              <a:t>. </a:t>
            </a:r>
            <a:r>
              <a:rPr sz="1500" b="1" i="0" dirty="0" err="1">
                <a:solidFill>
                  <a:srgbClr val="1F3864"/>
                </a:solidFill>
                <a:latin typeface="Times New Roman"/>
              </a:rPr>
              <a:t>Üyesi</a:t>
            </a:r>
            <a:r>
              <a:rPr sz="1500" b="1" i="0" dirty="0">
                <a:solidFill>
                  <a:srgbClr val="1F3864"/>
                </a:solidFill>
                <a:latin typeface="Times New Roman"/>
              </a:rPr>
              <a:t> Ceren AYCANOĞLU  (</a:t>
            </a:r>
            <a:r>
              <a:rPr sz="1500" b="1" i="0" dirty="0" err="1">
                <a:solidFill>
                  <a:srgbClr val="1F3864"/>
                </a:solidFill>
                <a:latin typeface="Times New Roman"/>
              </a:rPr>
              <a:t>Bölüm</a:t>
            </a:r>
            <a:r>
              <a:rPr sz="1500" b="1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1500" b="1" i="0" dirty="0" err="1">
                <a:solidFill>
                  <a:srgbClr val="1F3864"/>
                </a:solidFill>
                <a:latin typeface="Times New Roman"/>
              </a:rPr>
              <a:t>Başkanı</a:t>
            </a:r>
            <a:r>
              <a:rPr sz="1500" b="1" i="0" dirty="0">
                <a:solidFill>
                  <a:srgbClr val="1F3864"/>
                </a:solidFill>
                <a:latin typeface="Times New Roman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08960" y="1955984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Dr. Öğr. Üyesi Ayşe Dudu KILINÇ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2554915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Dr. Öğr. Üyesi Deniz ACUNER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08960" y="3154055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Dr. Öğr. Üyesi Özlem AKGÖL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08960" y="3753195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Dr. Öğr. Üyesi Özlem YAZICI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08960" y="4321786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Dr. Öğr. Üyesi Raife AŞIK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08960" y="4888714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Öğr. Gör. Güner Ekin DEMİRTAŞ UÇKIRAN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08960" y="5457305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Arş. Gör. Hiranur SARIYILDIZ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08960" y="6025896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1F3864"/>
                </a:solidFill>
                <a:latin typeface="Times New Roman"/>
              </a:rPr>
              <a:t>Arş. Gör. Nurşah SAPA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671A3A06-F443-7D1A-0311-A04AF0CB8B96}"/>
              </a:ext>
            </a:extLst>
          </p:cNvPr>
          <p:cNvSpPr/>
          <p:nvPr/>
        </p:nvSpPr>
        <p:spPr>
          <a:xfrm>
            <a:off x="3108960" y="1387393"/>
            <a:ext cx="5971032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b="1" i="0" dirty="0">
                <a:solidFill>
                  <a:srgbClr val="1F3864"/>
                </a:solidFill>
                <a:latin typeface="Times New Roman"/>
              </a:rPr>
              <a:t>Prof. </a:t>
            </a:r>
            <a:r>
              <a:rPr lang="tr-TR" sz="1500" b="1" dirty="0">
                <a:solidFill>
                  <a:srgbClr val="1F3864"/>
                </a:solidFill>
                <a:latin typeface="Times New Roman"/>
              </a:rPr>
              <a:t>Dr. </a:t>
            </a:r>
            <a:r>
              <a:rPr lang="tr-TR" sz="1500" b="1" i="0" dirty="0">
                <a:solidFill>
                  <a:srgbClr val="1F3864"/>
                </a:solidFill>
                <a:latin typeface="Times New Roman"/>
              </a:rPr>
              <a:t>Sebahat ATEŞ</a:t>
            </a:r>
            <a:endParaRPr sz="1500" b="1" i="0" dirty="0">
              <a:solidFill>
                <a:srgbClr val="1F3864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Akademik Danışmanlarımız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005840"/>
            <a:ext cx="10424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595959"/>
                </a:solidFill>
                <a:latin typeface="Times New Roman"/>
              </a:rPr>
              <a:t>Her öğrenciye sınıfına göre bir akademik danışman atanır.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616629"/>
              </p:ext>
            </p:extLst>
          </p:nvPr>
        </p:nvGraphicFramePr>
        <p:xfrm>
          <a:off x="1280160" y="1645920"/>
          <a:ext cx="9601198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Sınıf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TR Grubu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Times New Roman"/>
                        </a:rPr>
                        <a:t>ENG Grubu</a:t>
                      </a:r>
                    </a:p>
                  </a:txBody>
                  <a:tcPr marL="73152" marR="73152" marT="27432" marB="27432" anchor="ctr"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600" b="0" i="0">
                          <a:solidFill>
                            <a:srgbClr val="1A1A1A"/>
                          </a:solidFill>
                          <a:latin typeface="Times New Roman"/>
                        </a:rPr>
                        <a:t>1. Sınıf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Öğr. Üyesi Raife Aşık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Öğr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Üyesi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Ceren </a:t>
                      </a:r>
                      <a:r>
                        <a:rPr lang="tr-TR"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Aycanoğlu</a:t>
                      </a:r>
                      <a:endParaRPr sz="16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600" b="0" i="0">
                          <a:solidFill>
                            <a:srgbClr val="1A1A1A"/>
                          </a:solidFill>
                          <a:latin typeface="Times New Roman"/>
                        </a:rPr>
                        <a:t>2. Sınıf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Öğr. Üyesi Özlem Akgöl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Öğr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Üyesi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Deniz Acuner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600" b="0" i="0">
                          <a:solidFill>
                            <a:srgbClr val="1A1A1A"/>
                          </a:solidFill>
                          <a:latin typeface="Times New Roman"/>
                        </a:rPr>
                        <a:t>3. Sınıf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Öğr. Gör. Güner Ekin Demirtaş </a:t>
                      </a:r>
                      <a:r>
                        <a:rPr lang="tr-TR"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Uçkıran</a:t>
                      </a:r>
                      <a:endParaRPr lang="tr-TR" sz="16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Öğr. Üyesi Deniz Acuner</a:t>
                      </a:r>
                    </a:p>
                  </a:txBody>
                  <a:tcPr marL="73152" marR="73152" marT="27432" marB="27432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600" b="0" i="0">
                          <a:solidFill>
                            <a:srgbClr val="1A1A1A"/>
                          </a:solidFill>
                          <a:latin typeface="Times New Roman"/>
                        </a:rPr>
                        <a:t>4. Sınıf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Öğr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Üyesi</a:t>
                      </a:r>
                      <a:r>
                        <a:rPr lang="tr-TR"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Ayşe Dudu Kılınç</a:t>
                      </a:r>
                      <a:endParaRPr sz="1600" b="0" i="0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Dr.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Öğr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. </a:t>
                      </a:r>
                      <a:r>
                        <a:rPr sz="1600" b="0" i="0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Üyesi</a:t>
                      </a:r>
                      <a:r>
                        <a:rPr sz="1600" b="0" i="0" dirty="0">
                          <a:solidFill>
                            <a:srgbClr val="1A1A1A"/>
                          </a:solidFill>
                          <a:latin typeface="Times New Roman"/>
                        </a:rPr>
                        <a:t> Özlem Yazıcı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80160" y="5029200"/>
            <a:ext cx="960120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0" i="0">
                <a:solidFill>
                  <a:srgbClr val="595959"/>
                </a:solidFill>
                <a:latin typeface="Times New Roman"/>
              </a:rPr>
              <a:t>Danışmanınız; ders kaydı, staj süreçleri, akademik ve kişisel konularda ilk başvuru noktanızdır. Danışman görüşme saatlerini bölüm web sayfasından ve OBS üzerinden takip edebilirsiniz.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Bölümümüz ve Hemşirelik Topluluğu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280160"/>
            <a:ext cx="5577840" cy="5029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Öğrencilerimiz tarafından kurulan </a:t>
            </a:r>
            <a:r>
              <a:rPr sz="1700" b="1" i="0">
                <a:solidFill>
                  <a:srgbClr val="1A1A1A"/>
                </a:solidFill>
                <a:latin typeface="Times New Roman"/>
              </a:rPr>
              <a:t>“Hemşirelik Topluluğu”</a:t>
            </a:r>
            <a:r>
              <a:rPr sz="1700" b="0" i="0">
                <a:solidFill>
                  <a:srgbClr val="1A1A1A"/>
                </a:solidFill>
                <a:latin typeface="Times New Roman"/>
              </a:rPr>
              <a:t> ile iş birliği içinde seminer, sempozyum, saha çalışması ve sosyal sorumluluk projeleri düzenlenmektedir.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700" b="0" i="0">
                <a:solidFill>
                  <a:srgbClr val="1A1A1A"/>
                </a:solidFill>
                <a:latin typeface="Times New Roman"/>
              </a:rPr>
              <a:t>Bu etkinlikler; mesleki dayanışmayı güçlendirmek, alanın uzmanlarıyla tanışmak ve toplum sağlığına katkı sunmak için önemli fırsatlar sağlar.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E-posta: </a:t>
            </a:r>
            <a:r>
              <a:rPr sz="1700" b="0" i="0" u="sng">
                <a:solidFill>
                  <a:srgbClr val="2E5C9E"/>
                </a:solidFill>
                <a:latin typeface="Times New Roman"/>
                <a:hlinkClick r:id="rId3"/>
              </a:rPr>
              <a:t>toplulukhemsirelik@stu.okan.edu.tr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Etkinlikler: </a:t>
            </a:r>
            <a:r>
              <a:rPr sz="1700" b="0" i="0" u="sng">
                <a:solidFill>
                  <a:srgbClr val="2E5C9E"/>
                </a:solidFill>
                <a:latin typeface="Times New Roman"/>
                <a:hlinkClick r:id="rId4"/>
              </a:rPr>
              <a:t>okan.edu.tr/sbf – Hemşirelik › Etkinliklerimiz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5120" y="1280160"/>
            <a:ext cx="4846320" cy="493776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0" y="1371600"/>
            <a:ext cx="4572000" cy="4754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864"/>
                </a:solidFill>
                <a:latin typeface="Times New Roman"/>
              </a:rPr>
              <a:t>2025 yılından örnek etkinlikler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11. Işık Alma Töreni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Florence Nightingale Müzesi ziyareti (Selimiye Kışlası)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İnfertilite Hemşireliği Sempozyumu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Çocukluk Çağı Lösemileri ve Hemşirenin Rolü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Obezite Farkındalığı ve Önleme Stratejileri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Madde Bağımlılığı Döngüsü: Başlangıçtan Tedaviye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1F3864"/>
                </a:solidFill>
                <a:latin typeface="Times New Roman"/>
              </a:rPr>
              <a:t>✓ </a:t>
            </a:r>
            <a:r>
              <a:rPr sz="1450" b="0" i="0">
                <a:solidFill>
                  <a:srgbClr val="1A1A1A"/>
                </a:solidFill>
                <a:latin typeface="Times New Roman"/>
              </a:rPr>
              <a:t>Tuzla Belediyesi Yaşlılar Merkezi ziyareti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Öğrenci Dekanlığımız;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371600"/>
            <a:ext cx="9875520" cy="2011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Times New Roman"/>
              </a:rPr>
              <a:t>Happy Life dersleri kapsamında voleybol, yüzme, fitness, salon dansları vb. dersler açarak öğrencilerimizin spor ve sosyal alanda kendilerini geliştirebilmeleri ve sosyal yaşamlarını renklendirebilmeleri için katkı sağlamaktadır.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" y="3657600"/>
            <a:ext cx="9875520" cy="219456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1280160" y="3657600"/>
            <a:ext cx="109728" cy="2194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645920" y="4355507"/>
            <a:ext cx="9326880" cy="798745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000" b="0" i="0" dirty="0">
                <a:solidFill>
                  <a:srgbClr val="1A1A1A"/>
                </a:solidFill>
                <a:latin typeface="Times New Roman"/>
              </a:rPr>
              <a:t>Her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öğrencimiz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kendisi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için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atanmış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olan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danışmanı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ile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görüşmeler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yaparak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gereksinim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duyduğu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her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konuda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destek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1A1A1A"/>
                </a:solidFill>
                <a:latin typeface="Times New Roman"/>
              </a:rPr>
              <a:t>alabilmektedir</a:t>
            </a:r>
            <a:r>
              <a:rPr sz="2000" b="0" i="0" dirty="0">
                <a:solidFill>
                  <a:srgbClr val="1A1A1A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371600"/>
            <a:ext cx="9692640" cy="4846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just">
              <a:lnSpc>
                <a:spcPct val="120000"/>
              </a:lnSpc>
              <a:spcAft>
                <a:spcPts val="2400"/>
              </a:spcAft>
            </a:pPr>
            <a:r>
              <a:rPr sz="2200" b="1" i="0">
                <a:solidFill>
                  <a:srgbClr val="1A1A1A"/>
                </a:solidFill>
                <a:latin typeface="Times New Roman"/>
              </a:rPr>
              <a:t>Ulusal ve uluslararası düzeyde </a:t>
            </a:r>
            <a:r>
              <a:rPr sz="2200" b="1" i="0">
                <a:solidFill>
                  <a:srgbClr val="1F3864"/>
                </a:solidFill>
                <a:latin typeface="Times New Roman"/>
              </a:rPr>
              <a:t>nitelikli hemşireler</a:t>
            </a:r>
            <a:r>
              <a:rPr sz="2200" b="0" i="0">
                <a:solidFill>
                  <a:srgbClr val="1A1A1A"/>
                </a:solidFill>
                <a:latin typeface="Times New Roman"/>
              </a:rPr>
              <a:t> yetiştirebilmek ve değerli öğrencilerimizin kendilerini </a:t>
            </a:r>
            <a:r>
              <a:rPr sz="2200" b="1" i="0">
                <a:solidFill>
                  <a:srgbClr val="1A1A1A"/>
                </a:solidFill>
                <a:latin typeface="Times New Roman"/>
              </a:rPr>
              <a:t>İstanbul Okan Üniversitesi ailesinin</a:t>
            </a:r>
            <a:r>
              <a:rPr sz="2200" b="0" i="0">
                <a:solidFill>
                  <a:srgbClr val="1A1A1A"/>
                </a:solidFill>
                <a:latin typeface="Times New Roman"/>
              </a:rPr>
              <a:t> birer ferdi olarak hissedebilmeleri için gereken çaba gösterilmektedir.</a:t>
            </a:r>
          </a:p>
          <a:p>
            <a:pPr algn="just">
              <a:lnSpc>
                <a:spcPct val="120000"/>
              </a:lnSpc>
              <a:spcAft>
                <a:spcPts val="2400"/>
              </a:spcAft>
            </a:pPr>
            <a:r>
              <a:rPr sz="2200" b="0" i="0">
                <a:solidFill>
                  <a:srgbClr val="1A1A1A"/>
                </a:solidFill>
                <a:latin typeface="Times New Roman"/>
              </a:rPr>
              <a:t>Öğrencilerimize, </a:t>
            </a:r>
            <a:r>
              <a:rPr sz="2200" b="1" i="0">
                <a:solidFill>
                  <a:srgbClr val="1A1A1A"/>
                </a:solidFill>
                <a:latin typeface="Times New Roman"/>
              </a:rPr>
              <a:t>“İş Yaşamına En Yakın”</a:t>
            </a:r>
            <a:r>
              <a:rPr sz="2200" b="0" i="0">
                <a:solidFill>
                  <a:srgbClr val="1A1A1A"/>
                </a:solidFill>
                <a:latin typeface="Times New Roman"/>
              </a:rPr>
              <a:t> üniversite olan İstanbul Okan Üniversitesi’nden en iyi eğitimi alarak mezun olabilmeleri ve </a:t>
            </a:r>
            <a:r>
              <a:rPr sz="2200" b="1" i="0">
                <a:solidFill>
                  <a:srgbClr val="1A1A1A"/>
                </a:solidFill>
                <a:latin typeface="Times New Roman"/>
              </a:rPr>
              <a:t>“Hemşire”</a:t>
            </a:r>
            <a:r>
              <a:rPr sz="2200" b="0" i="0">
                <a:solidFill>
                  <a:srgbClr val="1A1A1A"/>
                </a:solidFill>
                <a:latin typeface="Times New Roman"/>
              </a:rPr>
              <a:t> olarak iş yaşamına güvenle adım atabilmeleri için gereken destek verilmektedir.</a:t>
            </a:r>
          </a:p>
          <a:p>
            <a:pPr algn="just">
              <a:lnSpc>
                <a:spcPct val="120000"/>
              </a:lnSpc>
              <a:spcAft>
                <a:spcPts val="2400"/>
              </a:spcAft>
            </a:pPr>
            <a:r>
              <a:rPr sz="2200" b="0" i="0">
                <a:solidFill>
                  <a:srgbClr val="1A1A1A"/>
                </a:solidFill>
                <a:latin typeface="Times New Roman"/>
              </a:rPr>
              <a:t>İstanbul Okan Üniversitesi, Sağlık Bilimleri Fakültesi, Hemşirelik Bölümü mezunu olarak meslek yaşamına adım atmak bir ayrıcalıktır.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6032"/>
            <a:ext cx="1042416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800" b="1" i="0">
                <a:solidFill>
                  <a:srgbClr val="1F3864"/>
                </a:solidFill>
                <a:latin typeface="Times New Roman"/>
              </a:rPr>
              <a:t>Faydalı Bağlantılar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914400"/>
            <a:ext cx="1097280" cy="3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1371600"/>
            <a:ext cx="10241280" cy="4846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Hemşirelik Bölümü ana sayfası: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3"/>
              </a:rPr>
              <a:t>okan.edu.tr/sbf/bolum/52/hemsirelik/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Program Amaçları ve Kazanımları: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4"/>
              </a:rPr>
              <a:t>okan.edu.tr/sbf/sayfa/9591/program-amaclari-ve-kazanimlari/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Ders Planı: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5"/>
              </a:rPr>
              <a:t>okan.edu.tr/sbf/sayfa/2574/ders-plani/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Ders İçerikleri: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6"/>
              </a:rPr>
              <a:t>okan.edu.tr/sbf/sayfa/377/ders-icerikleri/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Staj Bilgileri (Yönerge ve Staj Dosyası):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7"/>
              </a:rPr>
              <a:t>okan.edu.tr/sbf/sayfa/379/staj-yonergesi/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Akademik Kadro: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8"/>
              </a:rPr>
              <a:t>okan.edu.tr/sbf/sayfa/376/akademik-kadro/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Bölüm Danışmanlıkları: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9"/>
              </a:rPr>
              <a:t>okan.edu.tr/sbf/sayfa/8912/hemsirelik-bolumu-danismanliklari/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sz="1900" b="0" i="0">
                <a:solidFill>
                  <a:srgbClr val="1F3864"/>
                </a:solidFill>
                <a:latin typeface="Times New Roman"/>
              </a:rPr>
              <a:t>➢ </a:t>
            </a:r>
            <a:r>
              <a:rPr sz="1900" b="1" i="0">
                <a:solidFill>
                  <a:srgbClr val="1A1A1A"/>
                </a:solidFill>
                <a:latin typeface="Times New Roman"/>
              </a:rPr>
              <a:t>SBF Öğrenci Başvuru Formları: </a:t>
            </a:r>
            <a:r>
              <a:rPr sz="1600" b="0" i="0" u="sng">
                <a:solidFill>
                  <a:srgbClr val="2E5C9E"/>
                </a:solidFill>
                <a:latin typeface="Times New Roman"/>
                <a:hlinkClick r:id="rId10"/>
              </a:rPr>
              <a:t>okan.edu.tr/sbf/sayfa/5552/ogrenci-basvuru-formlari-sbf/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728"/>
            <a:ext cx="91634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446520"/>
            <a:ext cx="11277295" cy="9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İstanbul Okan Üniversitesi · Sağlık Bilimleri Fakültesi · Hemşirelik Bölümü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095" y="6473952"/>
            <a:ext cx="914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1390441"/>
            <a:ext cx="7619695" cy="453431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>
                <a:solidFill>
                  <a:srgbClr val="1F3864"/>
                </a:solidFill>
                <a:latin typeface="Times New Roman"/>
              </a:rPr>
              <a:t>Sevgili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Öğrenciler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,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>
                <a:solidFill>
                  <a:srgbClr val="1F3864"/>
                </a:solidFill>
                <a:latin typeface="Times New Roman"/>
              </a:rPr>
              <a:t>Yeni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Eğitim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Öğretim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Döneminde</a:t>
            </a:r>
            <a:endParaRPr sz="2200" b="0" i="0" dirty="0">
              <a:solidFill>
                <a:srgbClr val="1F3864"/>
              </a:solidFill>
              <a:latin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Sizleri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de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Aramızda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Görmekten</a:t>
            </a:r>
            <a:endParaRPr sz="2200" b="0" i="0" dirty="0">
              <a:solidFill>
                <a:srgbClr val="1F3864"/>
              </a:solidFill>
              <a:latin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>
                <a:solidFill>
                  <a:srgbClr val="1F3864"/>
                </a:solidFill>
                <a:latin typeface="Times New Roman"/>
              </a:rPr>
              <a:t>Onur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ve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Mutluluk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Duyarız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.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sz="2200" b="0" i="0" dirty="0">
              <a:solidFill>
                <a:srgbClr val="1F3864"/>
              </a:solidFill>
              <a:latin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1" i="0" dirty="0">
                <a:solidFill>
                  <a:srgbClr val="1F3864"/>
                </a:solidFill>
                <a:latin typeface="Times New Roman"/>
              </a:rPr>
              <a:t>İSTANBUL OKAN ÜNİVERSİTESİ AİLESİ’NE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Hoş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geldiniz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.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sz="2200" b="0" i="0" dirty="0">
              <a:solidFill>
                <a:srgbClr val="1F3864"/>
              </a:solidFill>
              <a:latin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Başarılar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 </a:t>
            </a: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Dileriz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.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sz="2200" b="0" i="0" dirty="0">
              <a:solidFill>
                <a:srgbClr val="1F3864"/>
              </a:solidFill>
              <a:latin typeface="Times New Roman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2200" b="0" i="0" dirty="0" err="1">
                <a:solidFill>
                  <a:srgbClr val="1F3864"/>
                </a:solidFill>
                <a:latin typeface="Times New Roman"/>
              </a:rPr>
              <a:t>Sevgilerimizle</a:t>
            </a:r>
            <a:r>
              <a:rPr sz="2200" b="0" i="0" dirty="0">
                <a:solidFill>
                  <a:srgbClr val="1F3864"/>
                </a:solidFill>
                <a:latin typeface="Times New Roman"/>
              </a:rPr>
              <a:t>…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sz="2200" b="0" i="0" dirty="0">
              <a:solidFill>
                <a:srgbClr val="1F3864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3023</Words>
  <Application>Microsoft Office PowerPoint</Application>
  <PresentationFormat>Geniş ekran</PresentationFormat>
  <Paragraphs>375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hasret gülüş oymak</dc:creator>
  <cp:keywords/>
  <dc:description>generated using python-pptx</dc:description>
  <cp:lastModifiedBy>Hiranur Devecioğlu</cp:lastModifiedBy>
  <cp:revision>4</cp:revision>
  <dcterms:created xsi:type="dcterms:W3CDTF">2013-01-27T09:14:16Z</dcterms:created>
  <dcterms:modified xsi:type="dcterms:W3CDTF">2026-10-23T13:00:49Z</dcterms:modified>
  <cp:category/>
</cp:coreProperties>
</file>