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1" r:id="rId4"/>
    <p:sldId id="269" r:id="rId5"/>
    <p:sldId id="259" r:id="rId6"/>
    <p:sldId id="260" r:id="rId7"/>
    <p:sldId id="261" r:id="rId8"/>
    <p:sldId id="27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embeddedFontLst>
    <p:embeddedFont>
      <p:font typeface="Palatino Linotype" panose="02040502050505030304" pitchFamily="18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13r5Dfv8vU/xb5knQMiQdBFbF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726"/>
  </p:normalViewPr>
  <p:slideViewPr>
    <p:cSldViewPr snapToGrid="0">
      <p:cViewPr varScale="1">
        <p:scale>
          <a:sx n="123" d="100"/>
          <a:sy n="123" d="100"/>
        </p:scale>
        <p:origin x="256" y="1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6" name="Google Shape;4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9" name="Google Shape;4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8B774FBE-2BF1-C0F9-CB52-5E9FE48AE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>
            <a:extLst>
              <a:ext uri="{FF2B5EF4-FFF2-40B4-BE49-F238E27FC236}">
                <a16:creationId xmlns:a16="http://schemas.microsoft.com/office/drawing/2014/main" id="{C3CADD65-B615-9C1A-E546-EFC192708D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2:notes">
            <a:extLst>
              <a:ext uri="{FF2B5EF4-FFF2-40B4-BE49-F238E27FC236}">
                <a16:creationId xmlns:a16="http://schemas.microsoft.com/office/drawing/2014/main" id="{91F880F9-96A5-CF02-A04C-5BBBFD2807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08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>
          <a:extLst>
            <a:ext uri="{FF2B5EF4-FFF2-40B4-BE49-F238E27FC236}">
              <a16:creationId xmlns:a16="http://schemas.microsoft.com/office/drawing/2014/main" id="{1CC30DD8-F847-FB64-6537-7C256E24C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>
            <a:extLst>
              <a:ext uri="{FF2B5EF4-FFF2-40B4-BE49-F238E27FC236}">
                <a16:creationId xmlns:a16="http://schemas.microsoft.com/office/drawing/2014/main" id="{C6124896-DCDC-65BF-CC2D-00590E02FB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6:notes">
            <a:extLst>
              <a:ext uri="{FF2B5EF4-FFF2-40B4-BE49-F238E27FC236}">
                <a16:creationId xmlns:a16="http://schemas.microsoft.com/office/drawing/2014/main" id="{9DDBBBB1-CB07-EF9B-80FB-2E84FB2898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7192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7" name="Google Shape;3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1" name="Google Shape;4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5207072" y="658342"/>
            <a:ext cx="6722745" cy="87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ftr" idx="11"/>
          </p:nvPr>
        </p:nvSpPr>
        <p:spPr>
          <a:xfrm>
            <a:off x="900529" y="6444774"/>
            <a:ext cx="3972560" cy="28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7518577" y="6457967"/>
            <a:ext cx="4331970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ftr" idx="11"/>
          </p:nvPr>
        </p:nvSpPr>
        <p:spPr>
          <a:xfrm>
            <a:off x="900529" y="6444774"/>
            <a:ext cx="3972560" cy="28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dt" idx="10"/>
          </p:nvPr>
        </p:nvSpPr>
        <p:spPr>
          <a:xfrm>
            <a:off x="7518577" y="6457967"/>
            <a:ext cx="4331970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ftr" idx="11"/>
          </p:nvPr>
        </p:nvSpPr>
        <p:spPr>
          <a:xfrm>
            <a:off x="900529" y="6444774"/>
            <a:ext cx="3972560" cy="28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7518577" y="6457967"/>
            <a:ext cx="4331970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5207072" y="658342"/>
            <a:ext cx="6722745" cy="87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900529" y="6444774"/>
            <a:ext cx="3972560" cy="28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7518577" y="6457967"/>
            <a:ext cx="4331970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5207072" y="658342"/>
            <a:ext cx="6722745" cy="87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900529" y="6444774"/>
            <a:ext cx="3972560" cy="28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7518577" y="6457967"/>
            <a:ext cx="4331970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56" y="3054"/>
            <a:ext cx="11981108" cy="685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5273103"/>
            <a:ext cx="12192000" cy="158489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2"/>
          <p:cNvSpPr txBox="1">
            <a:spLocks noGrp="1"/>
          </p:cNvSpPr>
          <p:nvPr>
            <p:ph type="title"/>
          </p:nvPr>
        </p:nvSpPr>
        <p:spPr>
          <a:xfrm>
            <a:off x="5207072" y="658342"/>
            <a:ext cx="6722745" cy="87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ftr" idx="11"/>
          </p:nvPr>
        </p:nvSpPr>
        <p:spPr>
          <a:xfrm>
            <a:off x="900529" y="6444774"/>
            <a:ext cx="3972560" cy="28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dt" idx="10"/>
          </p:nvPr>
        </p:nvSpPr>
        <p:spPr>
          <a:xfrm>
            <a:off x="7518577" y="6457967"/>
            <a:ext cx="4331970" cy="25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uba.gulpinar@okan.edu.t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hyperlink" Target="mailto:gunseli.gorur@okan.edu.tr" TargetMode="Externa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ihsan.gok@okan.edu.tr" TargetMode="External"/><Relationship Id="rId3" Type="http://schemas.openxmlformats.org/officeDocument/2006/relationships/hyperlink" Target="mailto:alinur.buyukaksoy@okan.edu.tr" TargetMode="External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hyperlink" Target="mailto:nejat.tuncay@okan.edu.tr" TargetMode="External"/><Relationship Id="rId4" Type="http://schemas.openxmlformats.org/officeDocument/2006/relationships/image" Target="../media/image34.jpg"/><Relationship Id="rId9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hyperlink" Target="mailto:alinur.buyukaksoy@okan.edu.tr" TargetMode="External"/><Relationship Id="rId7" Type="http://schemas.openxmlformats.org/officeDocument/2006/relationships/hyperlink" Target="mailto:hazar.dorrduncu@okan.edu.t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hyperlink" Target="mailto:cihan.kivanc@okan.edu.tr" TargetMode="External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mailto:pelin.alcan@okan.edu.tr" TargetMode="External"/><Relationship Id="rId7" Type="http://schemas.openxmlformats.org/officeDocument/2006/relationships/hyperlink" Target="mailto:ihsan.gok@okan.edu.t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mailto:bulent.gunceler@okan.edu.tr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hyperlink" Target="mailto:turgay.munyas@okan.edu.t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0.jpg"/><Relationship Id="rId7" Type="http://schemas.openxmlformats.org/officeDocument/2006/relationships/hyperlink" Target="mailto:beynaz.uysal@okan.edu.t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8.jpg"/><Relationship Id="rId4" Type="http://schemas.openxmlformats.org/officeDocument/2006/relationships/hyperlink" Target="mailto:basak.tavman@okan.edu.t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3.jpg"/><Relationship Id="rId7" Type="http://schemas.openxmlformats.org/officeDocument/2006/relationships/hyperlink" Target="mailto:emel.koc@okan.edu.tr" TargetMode="External"/><Relationship Id="rId2" Type="http://schemas.openxmlformats.org/officeDocument/2006/relationships/hyperlink" Target="mailto:semih.bilgen@okan.edu.t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can.ozgul@okanhastanesi.com.tr" TargetMode="External"/><Relationship Id="rId5" Type="http://schemas.openxmlformats.org/officeDocument/2006/relationships/image" Target="../media/image14.jpg"/><Relationship Id="rId4" Type="http://schemas.openxmlformats.org/officeDocument/2006/relationships/hyperlink" Target="mailto:pinar.yildirim@okan.edu.tr" TargetMode="Externa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mailto:asuman.ozer@okan.edu.tr" TargetMode="Externa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hyperlink" Target="mailto:shadi.hilles@okan.edu.tr" TargetMode="External"/><Relationship Id="rId7" Type="http://schemas.openxmlformats.org/officeDocument/2006/relationships/hyperlink" Target="mailto:tugbagul.altan@okan.edu.t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mailto:soheil.salahshour@okan.edu.tr" TargetMode="External"/><Relationship Id="rId4" Type="http://schemas.openxmlformats.org/officeDocument/2006/relationships/image" Target="../media/image19.jpg"/><Relationship Id="rId9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evfik.cobanoglu@okan.edu.t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mailto:fahri.ozok@okan.edu.tr" TargetMode="External"/><Relationship Id="rId7" Type="http://schemas.openxmlformats.org/officeDocument/2006/relationships/hyperlink" Target="mailto:tevfik.cobanoglu@okan.edu.t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hyperlink" Target="mailto:parmis.shahmaleki@okan.edu.tr" TargetMode="External"/><Relationship Id="rId10" Type="http://schemas.openxmlformats.org/officeDocument/2006/relationships/image" Target="../media/image29.jpg"/><Relationship Id="rId4" Type="http://schemas.openxmlformats.org/officeDocument/2006/relationships/image" Target="../media/image26.jpg"/><Relationship Id="rId9" Type="http://schemas.openxmlformats.org/officeDocument/2006/relationships/hyperlink" Target="mailto:mehmet.kabasakal@okan.edu.t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asan.peksen@okan.edu.t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hyperlink" Target="mailto:parmis.shahmaleki@okan.edu.tr" TargetMode="Externa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1"/>
          <p:cNvGrpSpPr/>
          <p:nvPr/>
        </p:nvGrpSpPr>
        <p:grpSpPr>
          <a:xfrm>
            <a:off x="0" y="11744"/>
            <a:ext cx="12192000" cy="6857999"/>
            <a:chOff x="0" y="0"/>
            <a:chExt cx="12192000" cy="6857999"/>
          </a:xfrm>
        </p:grpSpPr>
        <p:pic>
          <p:nvPicPr>
            <p:cNvPr id="46" name="Google Shape;46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2000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5273103"/>
              <a:ext cx="12192000" cy="15848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1"/>
          <p:cNvSpPr txBox="1">
            <a:spLocks noGrp="1"/>
          </p:cNvSpPr>
          <p:nvPr>
            <p:ph type="title"/>
          </p:nvPr>
        </p:nvSpPr>
        <p:spPr>
          <a:xfrm>
            <a:off x="3504650" y="658350"/>
            <a:ext cx="84252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1134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 err="1"/>
              <a:t>Istanbul</a:t>
            </a:r>
            <a:r>
              <a:rPr lang="tr-TR" dirty="0"/>
              <a:t> Okan </a:t>
            </a:r>
            <a:r>
              <a:rPr lang="tr-TR" dirty="0" err="1"/>
              <a:t>University</a:t>
            </a:r>
            <a:r>
              <a:rPr lang="tr-TR" dirty="0"/>
              <a:t> </a:t>
            </a:r>
            <a:endParaRPr dirty="0"/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 err="1"/>
              <a:t>Faculty</a:t>
            </a:r>
            <a:r>
              <a:rPr lang="tr-TR" dirty="0"/>
              <a:t> of Business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Administrative</a:t>
            </a:r>
            <a:r>
              <a:rPr lang="tr-TR" dirty="0"/>
              <a:t> </a:t>
            </a:r>
            <a:r>
              <a:rPr lang="tr-TR" dirty="0" err="1"/>
              <a:t>Sciences</a:t>
            </a:r>
            <a:endParaRPr dirty="0"/>
          </a:p>
        </p:txBody>
      </p:sp>
      <p:sp>
        <p:nvSpPr>
          <p:cNvPr id="49" name="Google Shape;49;p1"/>
          <p:cNvSpPr txBox="1"/>
          <p:nvPr/>
        </p:nvSpPr>
        <p:spPr>
          <a:xfrm>
            <a:off x="6605430" y="2493807"/>
            <a:ext cx="3925500" cy="8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Researchers Catalog</a:t>
            </a:r>
            <a:endParaRPr sz="28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tr-TR" sz="28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2024-2025</a:t>
            </a:r>
            <a:endParaRPr sz="28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"/>
          <p:cNvSpPr txBox="1"/>
          <p:nvPr/>
        </p:nvSpPr>
        <p:spPr>
          <a:xfrm rot="-5400000">
            <a:off x="-1321770" y="2885361"/>
            <a:ext cx="3212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Logistics Management</a:t>
            </a:r>
            <a:endParaRPr sz="24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3" name="Google Shape;373;p8"/>
          <p:cNvSpPr txBox="1">
            <a:spLocks noGrp="1"/>
          </p:cNvSpPr>
          <p:nvPr>
            <p:ph type="dt" idx="10"/>
          </p:nvPr>
        </p:nvSpPr>
        <p:spPr>
          <a:xfrm>
            <a:off x="6810950" y="6457975"/>
            <a:ext cx="52818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 Faculty of Business and Administrative Sciences</a:t>
            </a:r>
            <a:endParaRPr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374" name="Google Shape;374;p8"/>
          <p:cNvGrpSpPr/>
          <p:nvPr/>
        </p:nvGrpSpPr>
        <p:grpSpPr>
          <a:xfrm>
            <a:off x="770238" y="3416706"/>
            <a:ext cx="4788243" cy="1574090"/>
            <a:chOff x="770238" y="3416706"/>
            <a:chExt cx="4788243" cy="1574090"/>
          </a:xfrm>
        </p:grpSpPr>
        <p:sp>
          <p:nvSpPr>
            <p:cNvPr id="375" name="Google Shape;375;p8"/>
            <p:cNvSpPr txBox="1"/>
            <p:nvPr/>
          </p:nvSpPr>
          <p:spPr>
            <a:xfrm>
              <a:off x="2441535" y="3677306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6" name="Google Shape;376;p8"/>
            <p:cNvSpPr txBox="1"/>
            <p:nvPr/>
          </p:nvSpPr>
          <p:spPr>
            <a:xfrm>
              <a:off x="3267962" y="3416706"/>
              <a:ext cx="15342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Didem Demir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7907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Assoc.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7" name="Google Shape;377;p8"/>
            <p:cNvSpPr txBox="1"/>
            <p:nvPr/>
          </p:nvSpPr>
          <p:spPr>
            <a:xfrm>
              <a:off x="2441535" y="3920537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8" name="Google Shape;378;p8"/>
            <p:cNvSpPr txBox="1"/>
            <p:nvPr/>
          </p:nvSpPr>
          <p:spPr>
            <a:xfrm>
              <a:off x="3434914" y="3920537"/>
              <a:ext cx="13461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Çukurova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9" name="Google Shape;379;p8"/>
            <p:cNvSpPr txBox="1"/>
            <p:nvPr/>
          </p:nvSpPr>
          <p:spPr>
            <a:xfrm>
              <a:off x="2451832" y="4190758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0" name="Google Shape;380;p8"/>
            <p:cNvSpPr txBox="1"/>
            <p:nvPr/>
          </p:nvSpPr>
          <p:spPr>
            <a:xfrm>
              <a:off x="3445211" y="4190758"/>
              <a:ext cx="211327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Digital Marketing, Service Marketing, Consumer Behavior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1" name="Google Shape;381;p8"/>
            <p:cNvSpPr txBox="1"/>
            <p:nvPr/>
          </p:nvSpPr>
          <p:spPr>
            <a:xfrm>
              <a:off x="2451832" y="4596062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2" name="Google Shape;382;p8"/>
            <p:cNvSpPr txBox="1"/>
            <p:nvPr/>
          </p:nvSpPr>
          <p:spPr>
            <a:xfrm>
              <a:off x="3445210" y="4596062"/>
              <a:ext cx="137604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didem.demir@okan.edu.tr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3" name="Google Shape;383;p8"/>
            <p:cNvSpPr txBox="1"/>
            <p:nvPr/>
          </p:nvSpPr>
          <p:spPr>
            <a:xfrm>
              <a:off x="2451832" y="4839296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4" name="Google Shape;384;p8"/>
            <p:cNvSpPr txBox="1"/>
            <p:nvPr/>
          </p:nvSpPr>
          <p:spPr>
            <a:xfrm>
              <a:off x="3445210" y="4839296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#0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385" name="Google Shape;385;p8" descr="Didem Demir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0238" y="3769841"/>
              <a:ext cx="1494591" cy="1120346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386" name="Google Shape;386;p8"/>
          <p:cNvGrpSpPr/>
          <p:nvPr/>
        </p:nvGrpSpPr>
        <p:grpSpPr>
          <a:xfrm>
            <a:off x="769722" y="775538"/>
            <a:ext cx="5474559" cy="1597345"/>
            <a:chOff x="769722" y="775538"/>
            <a:chExt cx="5474559" cy="1597345"/>
          </a:xfrm>
        </p:grpSpPr>
        <p:sp>
          <p:nvSpPr>
            <p:cNvPr id="387" name="Google Shape;387;p8"/>
            <p:cNvSpPr txBox="1"/>
            <p:nvPr/>
          </p:nvSpPr>
          <p:spPr>
            <a:xfrm>
              <a:off x="2441545" y="1036143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8" name="Google Shape;388;p8"/>
            <p:cNvSpPr txBox="1"/>
            <p:nvPr/>
          </p:nvSpPr>
          <p:spPr>
            <a:xfrm>
              <a:off x="3434924" y="775538"/>
              <a:ext cx="1080135" cy="423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208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Gökçe Tunç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Prof. Dr.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9" name="Google Shape;389;p8"/>
            <p:cNvSpPr txBox="1"/>
            <p:nvPr/>
          </p:nvSpPr>
          <p:spPr>
            <a:xfrm>
              <a:off x="2441545" y="1279373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0" name="Google Shape;390;p8"/>
            <p:cNvSpPr txBox="1"/>
            <p:nvPr/>
          </p:nvSpPr>
          <p:spPr>
            <a:xfrm>
              <a:off x="3434924" y="1279373"/>
              <a:ext cx="1656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Izmir University of Economics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1" name="Google Shape;391;p8"/>
            <p:cNvSpPr txBox="1"/>
            <p:nvPr/>
          </p:nvSpPr>
          <p:spPr>
            <a:xfrm>
              <a:off x="2451842" y="1518703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2" name="Google Shape;392;p8"/>
            <p:cNvSpPr txBox="1"/>
            <p:nvPr/>
          </p:nvSpPr>
          <p:spPr>
            <a:xfrm>
              <a:off x="3445221" y="1518703"/>
              <a:ext cx="279906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Investments and Portfolio Management, Financial Risk Management, International Finance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3" name="Google Shape;393;p8"/>
            <p:cNvSpPr txBox="1"/>
            <p:nvPr/>
          </p:nvSpPr>
          <p:spPr>
            <a:xfrm>
              <a:off x="2451842" y="1924012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4" name="Google Shape;394;p8"/>
            <p:cNvSpPr txBox="1"/>
            <p:nvPr/>
          </p:nvSpPr>
          <p:spPr>
            <a:xfrm>
              <a:off x="3445220" y="1924012"/>
              <a:ext cx="136779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gokce.tunc@okan.edu.tr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5" name="Google Shape;395;p8"/>
            <p:cNvSpPr txBox="1"/>
            <p:nvPr/>
          </p:nvSpPr>
          <p:spPr>
            <a:xfrm>
              <a:off x="2451842" y="2167242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96" name="Google Shape;396;p8"/>
            <p:cNvSpPr txBox="1"/>
            <p:nvPr/>
          </p:nvSpPr>
          <p:spPr>
            <a:xfrm>
              <a:off x="3445220" y="2167242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#2035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397" name="Google Shape;397;p8" descr="Gökçe Tunç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69722" y="1117900"/>
              <a:ext cx="1495621" cy="125498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398" name="Google Shape;398;p8"/>
          <p:cNvSpPr txBox="1">
            <a:spLocks noGrp="1"/>
          </p:cNvSpPr>
          <p:nvPr>
            <p:ph type="ftr" idx="11"/>
          </p:nvPr>
        </p:nvSpPr>
        <p:spPr>
          <a:xfrm>
            <a:off x="385124" y="6444775"/>
            <a:ext cx="44880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2024-2025 RESEARCHERS CATALOG</a:t>
            </a: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9"/>
          <p:cNvSpPr txBox="1"/>
          <p:nvPr/>
        </p:nvSpPr>
        <p:spPr>
          <a:xfrm rot="-5400000">
            <a:off x="-2078201" y="2881351"/>
            <a:ext cx="47351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27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International Trade</a:t>
            </a:r>
            <a:endParaRPr sz="2400" b="1" i="0" u="none" strike="noStrike" cap="none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4" name="Google Shape;404;p9"/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223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 Faculty of Business and Administrative Sciences</a:t>
            </a:r>
            <a:endParaRPr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405" name="Google Shape;405;p9"/>
          <p:cNvGrpSpPr/>
          <p:nvPr/>
        </p:nvGrpSpPr>
        <p:grpSpPr>
          <a:xfrm>
            <a:off x="6327943" y="900983"/>
            <a:ext cx="4420962" cy="1599268"/>
            <a:chOff x="895860" y="683831"/>
            <a:chExt cx="4420962" cy="1599268"/>
          </a:xfrm>
        </p:grpSpPr>
        <p:sp>
          <p:nvSpPr>
            <p:cNvPr id="406" name="Google Shape;406;p9"/>
            <p:cNvSpPr txBox="1"/>
            <p:nvPr/>
          </p:nvSpPr>
          <p:spPr>
            <a:xfrm>
              <a:off x="2681328" y="94443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7" name="Google Shape;407;p9"/>
            <p:cNvSpPr txBox="1"/>
            <p:nvPr/>
          </p:nvSpPr>
          <p:spPr>
            <a:xfrm>
              <a:off x="3355390" y="683831"/>
              <a:ext cx="18408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Ayşe Nur Topçuoğlu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33147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8" name="Google Shape;408;p9"/>
            <p:cNvSpPr txBox="1"/>
            <p:nvPr/>
          </p:nvSpPr>
          <p:spPr>
            <a:xfrm>
              <a:off x="2681328" y="118766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09" name="Google Shape;409;p9"/>
            <p:cNvSpPr txBox="1"/>
            <p:nvPr/>
          </p:nvSpPr>
          <p:spPr>
            <a:xfrm>
              <a:off x="3674710" y="1187662"/>
              <a:ext cx="1456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Gazi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0" name="Google Shape;410;p9"/>
            <p:cNvSpPr txBox="1"/>
            <p:nvPr/>
          </p:nvSpPr>
          <p:spPr>
            <a:xfrm>
              <a:off x="2681329" y="1464300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1" name="Google Shape;411;p9"/>
            <p:cNvSpPr txBox="1"/>
            <p:nvPr/>
          </p:nvSpPr>
          <p:spPr>
            <a:xfrm>
              <a:off x="2681329" y="1869609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2" name="Google Shape;412;p9"/>
            <p:cNvSpPr txBox="1"/>
            <p:nvPr/>
          </p:nvSpPr>
          <p:spPr>
            <a:xfrm>
              <a:off x="3674712" y="1869609"/>
              <a:ext cx="164211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aysenur.topcuoglu@okan.edu.tr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3" name="Google Shape;413;p9"/>
            <p:cNvSpPr txBox="1"/>
            <p:nvPr/>
          </p:nvSpPr>
          <p:spPr>
            <a:xfrm>
              <a:off x="2681330" y="2112839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14" name="Google Shape;414;p9"/>
            <p:cNvSpPr txBox="1"/>
            <p:nvPr/>
          </p:nvSpPr>
          <p:spPr>
            <a:xfrm>
              <a:off x="3674712" y="2112839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#2515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415" name="Google Shape;415;p9" descr="Ayşe Nur Topçuoğlu"/>
            <p:cNvPicPr preferRelativeResize="0"/>
            <p:nvPr/>
          </p:nvPicPr>
          <p:blipFill rotWithShape="1">
            <a:blip r:embed="rId4">
              <a:alphaModFix/>
            </a:blip>
            <a:srcRect l="4265" t="-1891" r="6943" b="1027"/>
            <a:stretch/>
          </p:blipFill>
          <p:spPr>
            <a:xfrm>
              <a:off x="895860" y="1027256"/>
              <a:ext cx="1509575" cy="125584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428" name="Google Shape;428;p9"/>
          <p:cNvGrpSpPr/>
          <p:nvPr/>
        </p:nvGrpSpPr>
        <p:grpSpPr>
          <a:xfrm>
            <a:off x="897702" y="963681"/>
            <a:ext cx="4853736" cy="1714855"/>
            <a:chOff x="6623634" y="683833"/>
            <a:chExt cx="4853736" cy="1714855"/>
          </a:xfrm>
        </p:grpSpPr>
        <p:sp>
          <p:nvSpPr>
            <p:cNvPr id="429" name="Google Shape;429;p9"/>
            <p:cNvSpPr txBox="1"/>
            <p:nvPr/>
          </p:nvSpPr>
          <p:spPr>
            <a:xfrm>
              <a:off x="8598286" y="944434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0" name="Google Shape;430;p9"/>
            <p:cNvSpPr txBox="1"/>
            <p:nvPr/>
          </p:nvSpPr>
          <p:spPr>
            <a:xfrm>
              <a:off x="9439988" y="683833"/>
              <a:ext cx="15057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Aynur Pala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6383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Assoc.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1" name="Google Shape;431;p9"/>
            <p:cNvSpPr txBox="1"/>
            <p:nvPr/>
          </p:nvSpPr>
          <p:spPr>
            <a:xfrm>
              <a:off x="8598286" y="1187664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2" name="Google Shape;432;p9"/>
            <p:cNvSpPr txBox="1"/>
            <p:nvPr/>
          </p:nvSpPr>
          <p:spPr>
            <a:xfrm>
              <a:off x="9591668" y="1187664"/>
              <a:ext cx="1251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Marmara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3" name="Google Shape;433;p9"/>
            <p:cNvSpPr txBox="1"/>
            <p:nvPr/>
          </p:nvSpPr>
          <p:spPr>
            <a:xfrm>
              <a:off x="8587242" y="1487441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4" name="Google Shape;434;p9"/>
            <p:cNvSpPr txBox="1"/>
            <p:nvPr/>
          </p:nvSpPr>
          <p:spPr>
            <a:xfrm>
              <a:off x="9580625" y="1487441"/>
              <a:ext cx="1896745" cy="428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Panel Data Econometrics, Time Series Analysis, Applied Macroeconometrics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5" name="Google Shape;435;p9"/>
            <p:cNvSpPr txBox="1"/>
            <p:nvPr/>
          </p:nvSpPr>
          <p:spPr>
            <a:xfrm>
              <a:off x="8576945" y="2003953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6" name="Google Shape;436;p9"/>
            <p:cNvSpPr txBox="1"/>
            <p:nvPr/>
          </p:nvSpPr>
          <p:spPr>
            <a:xfrm>
              <a:off x="9570329" y="2003953"/>
              <a:ext cx="129984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aynur.pala@okan.edu.tr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7" name="Google Shape;437;p9"/>
            <p:cNvSpPr txBox="1"/>
            <p:nvPr/>
          </p:nvSpPr>
          <p:spPr>
            <a:xfrm>
              <a:off x="8576945" y="2247188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8" name="Google Shape;438;p9"/>
            <p:cNvSpPr txBox="1"/>
            <p:nvPr/>
          </p:nvSpPr>
          <p:spPr>
            <a:xfrm>
              <a:off x="9570329" y="2247188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0 (216) 677 16 30 #2527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439" name="Google Shape;439;p9" descr="https://www.okan.edu.tr/uploads/c_500x375/staff_person/aynur-pala/aynur-pala-1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23634" y="1015577"/>
              <a:ext cx="1466602" cy="1263140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440" name="Google Shape;440;p9"/>
          <p:cNvGrpSpPr/>
          <p:nvPr/>
        </p:nvGrpSpPr>
        <p:grpSpPr>
          <a:xfrm>
            <a:off x="897702" y="3181606"/>
            <a:ext cx="4898955" cy="1794249"/>
            <a:chOff x="6683513" y="683833"/>
            <a:chExt cx="4898955" cy="1794249"/>
          </a:xfrm>
        </p:grpSpPr>
        <p:sp>
          <p:nvSpPr>
            <p:cNvPr id="441" name="Google Shape;441;p9"/>
            <p:cNvSpPr txBox="1"/>
            <p:nvPr/>
          </p:nvSpPr>
          <p:spPr>
            <a:xfrm>
              <a:off x="8598286" y="944434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2" name="Google Shape;442;p9"/>
            <p:cNvSpPr txBox="1"/>
            <p:nvPr/>
          </p:nvSpPr>
          <p:spPr>
            <a:xfrm>
              <a:off x="9439988" y="683833"/>
              <a:ext cx="15057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Esra Ovalı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6383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3" name="Google Shape;443;p9"/>
            <p:cNvSpPr txBox="1"/>
            <p:nvPr/>
          </p:nvSpPr>
          <p:spPr>
            <a:xfrm>
              <a:off x="8598286" y="1187664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4" name="Google Shape;444;p9"/>
            <p:cNvSpPr txBox="1"/>
            <p:nvPr/>
          </p:nvSpPr>
          <p:spPr>
            <a:xfrm>
              <a:off x="9591668" y="1187664"/>
              <a:ext cx="1990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Yildiz Technical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5" name="Google Shape;445;p9"/>
            <p:cNvSpPr txBox="1"/>
            <p:nvPr/>
          </p:nvSpPr>
          <p:spPr>
            <a:xfrm>
              <a:off x="8598286" y="1443267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6" name="Google Shape;446;p9"/>
            <p:cNvSpPr txBox="1"/>
            <p:nvPr/>
          </p:nvSpPr>
          <p:spPr>
            <a:xfrm>
              <a:off x="9591668" y="1443267"/>
              <a:ext cx="1896600" cy="5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International Business Organizations, International Business Management, International Logistics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7" name="Google Shape;447;p9"/>
            <p:cNvSpPr txBox="1"/>
            <p:nvPr/>
          </p:nvSpPr>
          <p:spPr>
            <a:xfrm>
              <a:off x="8598286" y="2083347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8" name="Google Shape;448;p9"/>
            <p:cNvSpPr txBox="1"/>
            <p:nvPr/>
          </p:nvSpPr>
          <p:spPr>
            <a:xfrm>
              <a:off x="9591669" y="2083347"/>
              <a:ext cx="129984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esra.ovali@okan.edu.tr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9" name="Google Shape;449;p9"/>
            <p:cNvSpPr txBox="1"/>
            <p:nvPr/>
          </p:nvSpPr>
          <p:spPr>
            <a:xfrm>
              <a:off x="8598286" y="2326582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0" name="Google Shape;450;p9"/>
            <p:cNvSpPr txBox="1"/>
            <p:nvPr/>
          </p:nvSpPr>
          <p:spPr>
            <a:xfrm>
              <a:off x="9591669" y="2326582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451" name="Google Shape;451;p9" descr="Esra Ovalı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83513" y="1095036"/>
              <a:ext cx="1517352" cy="1207037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452" name="Google Shape;452;p9"/>
          <p:cNvSpPr txBox="1"/>
          <p:nvPr/>
        </p:nvSpPr>
        <p:spPr>
          <a:xfrm>
            <a:off x="9140048" y="1709029"/>
            <a:ext cx="1642200" cy="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International </a:t>
            </a:r>
            <a:r>
              <a:rPr lang="tr-TR" sz="900" b="0" i="0" u="none" strike="noStrike" cap="none" dirty="0" err="1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Trade</a:t>
            </a:r>
            <a:endParaRPr sz="900" b="0" i="0" u="none" strike="noStrike" cap="none" dirty="0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3" name="Google Shape;453;p9"/>
          <p:cNvSpPr txBox="1">
            <a:spLocks noGrp="1"/>
          </p:cNvSpPr>
          <p:nvPr>
            <p:ph type="ftr" idx="11"/>
          </p:nvPr>
        </p:nvSpPr>
        <p:spPr>
          <a:xfrm>
            <a:off x="385124" y="6444775"/>
            <a:ext cx="44880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2024-2025 RESEARCHERS CATALOG</a:t>
            </a: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2" name="Google Shape;472;p10">
            <a:extLst>
              <a:ext uri="{FF2B5EF4-FFF2-40B4-BE49-F238E27FC236}">
                <a16:creationId xmlns:a16="http://schemas.microsoft.com/office/drawing/2014/main" id="{AA9B74B0-F522-313A-2558-B474A99467CF}"/>
              </a:ext>
            </a:extLst>
          </p:cNvPr>
          <p:cNvGrpSpPr/>
          <p:nvPr/>
        </p:nvGrpSpPr>
        <p:grpSpPr>
          <a:xfrm>
            <a:off x="6390155" y="3190472"/>
            <a:ext cx="4857344" cy="1633883"/>
            <a:chOff x="904460" y="3232956"/>
            <a:chExt cx="4857344" cy="1633883"/>
          </a:xfrm>
        </p:grpSpPr>
        <p:sp>
          <p:nvSpPr>
            <p:cNvPr id="3" name="Google Shape;473;p10">
              <a:extLst>
                <a:ext uri="{FF2B5EF4-FFF2-40B4-BE49-F238E27FC236}">
                  <a16:creationId xmlns:a16="http://schemas.microsoft.com/office/drawing/2014/main" id="{13B4F092-B584-E546-1FBA-B4F67B2C4DAD}"/>
                </a:ext>
              </a:extLst>
            </p:cNvPr>
            <p:cNvSpPr txBox="1"/>
            <p:nvPr/>
          </p:nvSpPr>
          <p:spPr>
            <a:xfrm>
              <a:off x="2681322" y="349356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" name="Google Shape;474;p10">
              <a:extLst>
                <a:ext uri="{FF2B5EF4-FFF2-40B4-BE49-F238E27FC236}">
                  <a16:creationId xmlns:a16="http://schemas.microsoft.com/office/drawing/2014/main" id="{3AE5F479-59EF-B7BA-933E-1BE05261066D}"/>
                </a:ext>
              </a:extLst>
            </p:cNvPr>
            <p:cNvSpPr txBox="1"/>
            <p:nvPr/>
          </p:nvSpPr>
          <p:spPr>
            <a:xfrm>
              <a:off x="3674704" y="3232956"/>
              <a:ext cx="20871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26479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Gökçen Aydınbaş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" name="Google Shape;475;p10">
              <a:extLst>
                <a:ext uri="{FF2B5EF4-FFF2-40B4-BE49-F238E27FC236}">
                  <a16:creationId xmlns:a16="http://schemas.microsoft.com/office/drawing/2014/main" id="{130A2B68-D6E4-DE85-3980-4E535834E54E}"/>
                </a:ext>
              </a:extLst>
            </p:cNvPr>
            <p:cNvSpPr txBox="1"/>
            <p:nvPr/>
          </p:nvSpPr>
          <p:spPr>
            <a:xfrm>
              <a:off x="2681322" y="373679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" name="Google Shape;476;p10">
              <a:extLst>
                <a:ext uri="{FF2B5EF4-FFF2-40B4-BE49-F238E27FC236}">
                  <a16:creationId xmlns:a16="http://schemas.microsoft.com/office/drawing/2014/main" id="{F2A66EF5-7F83-1215-451E-BEDA70BF422C}"/>
                </a:ext>
              </a:extLst>
            </p:cNvPr>
            <p:cNvSpPr txBox="1"/>
            <p:nvPr/>
          </p:nvSpPr>
          <p:spPr>
            <a:xfrm>
              <a:off x="3674705" y="3736792"/>
              <a:ext cx="164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Anadolu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" name="Google Shape;477;p10">
              <a:extLst>
                <a:ext uri="{FF2B5EF4-FFF2-40B4-BE49-F238E27FC236}">
                  <a16:creationId xmlns:a16="http://schemas.microsoft.com/office/drawing/2014/main" id="{2B30EAF6-49BF-53A3-65B8-7E837C13C649}"/>
                </a:ext>
              </a:extLst>
            </p:cNvPr>
            <p:cNvSpPr txBox="1"/>
            <p:nvPr/>
          </p:nvSpPr>
          <p:spPr>
            <a:xfrm>
              <a:off x="2670281" y="4024470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" name="Google Shape;478;p10">
              <a:extLst>
                <a:ext uri="{FF2B5EF4-FFF2-40B4-BE49-F238E27FC236}">
                  <a16:creationId xmlns:a16="http://schemas.microsoft.com/office/drawing/2014/main" id="{D10DBBC0-D64A-146F-B41A-2189F509C1D3}"/>
                </a:ext>
              </a:extLst>
            </p:cNvPr>
            <p:cNvSpPr txBox="1"/>
            <p:nvPr/>
          </p:nvSpPr>
          <p:spPr>
            <a:xfrm>
              <a:off x="3663664" y="4024470"/>
              <a:ext cx="180975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Development Economics, Growth, Innovation Economics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" name="Google Shape;479;p10">
              <a:extLst>
                <a:ext uri="{FF2B5EF4-FFF2-40B4-BE49-F238E27FC236}">
                  <a16:creationId xmlns:a16="http://schemas.microsoft.com/office/drawing/2014/main" id="{606F79F6-142B-4C63-71C6-B24A98F9F20F}"/>
                </a:ext>
              </a:extLst>
            </p:cNvPr>
            <p:cNvSpPr txBox="1"/>
            <p:nvPr/>
          </p:nvSpPr>
          <p:spPr>
            <a:xfrm>
              <a:off x="2670282" y="4429779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" name="Google Shape;480;p10">
              <a:extLst>
                <a:ext uri="{FF2B5EF4-FFF2-40B4-BE49-F238E27FC236}">
                  <a16:creationId xmlns:a16="http://schemas.microsoft.com/office/drawing/2014/main" id="{EBA3D064-A985-E14F-788B-1AF127E8920B}"/>
                </a:ext>
              </a:extLst>
            </p:cNvPr>
            <p:cNvSpPr txBox="1"/>
            <p:nvPr/>
          </p:nvSpPr>
          <p:spPr>
            <a:xfrm>
              <a:off x="3663666" y="4429779"/>
              <a:ext cx="15354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gokcen.aydinbas@okan.edu.tr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" name="Google Shape;481;p10">
              <a:extLst>
                <a:ext uri="{FF2B5EF4-FFF2-40B4-BE49-F238E27FC236}">
                  <a16:creationId xmlns:a16="http://schemas.microsoft.com/office/drawing/2014/main" id="{F04A299F-6F36-B1D1-D6D0-FCB8E2CDD894}"/>
                </a:ext>
              </a:extLst>
            </p:cNvPr>
            <p:cNvSpPr txBox="1"/>
            <p:nvPr/>
          </p:nvSpPr>
          <p:spPr>
            <a:xfrm>
              <a:off x="2670283" y="4673009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" name="Google Shape;482;p10">
              <a:extLst>
                <a:ext uri="{FF2B5EF4-FFF2-40B4-BE49-F238E27FC236}">
                  <a16:creationId xmlns:a16="http://schemas.microsoft.com/office/drawing/2014/main" id="{58FEE900-C4E7-B483-CCDD-51E3C77361D3}"/>
                </a:ext>
              </a:extLst>
            </p:cNvPr>
            <p:cNvSpPr txBox="1"/>
            <p:nvPr/>
          </p:nvSpPr>
          <p:spPr>
            <a:xfrm>
              <a:off x="3663666" y="4673009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13" name="Google Shape;483;p10" descr="Gökçen Aydınbaş">
              <a:extLst>
                <a:ext uri="{FF2B5EF4-FFF2-40B4-BE49-F238E27FC236}">
                  <a16:creationId xmlns:a16="http://schemas.microsoft.com/office/drawing/2014/main" id="{5AE2F1E1-D13E-93B6-3E84-CCC317BA10B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04460" y="3576903"/>
              <a:ext cx="1528497" cy="1289936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0"/>
          <p:cNvSpPr txBox="1"/>
          <p:nvPr/>
        </p:nvSpPr>
        <p:spPr>
          <a:xfrm rot="-5400000">
            <a:off x="-2078201" y="2881351"/>
            <a:ext cx="47351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27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International Trade</a:t>
            </a:r>
            <a:endParaRPr sz="2400" b="1" i="0" u="none" strike="noStrike" cap="none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59" name="Google Shape;459;p10"/>
          <p:cNvSpPr txBox="1">
            <a:spLocks noGrp="1"/>
          </p:cNvSpPr>
          <p:nvPr>
            <p:ph type="dt" idx="10"/>
          </p:nvPr>
        </p:nvSpPr>
        <p:spPr>
          <a:xfrm>
            <a:off x="6765250" y="6457975"/>
            <a:ext cx="54267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 Faculty of Business and Administrative Sciences</a:t>
            </a:r>
            <a:endParaRPr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460" name="Google Shape;460;p10"/>
          <p:cNvGrpSpPr/>
          <p:nvPr/>
        </p:nvGrpSpPr>
        <p:grpSpPr>
          <a:xfrm>
            <a:off x="1085179" y="3382191"/>
            <a:ext cx="4775955" cy="1612418"/>
            <a:chOff x="903356" y="683831"/>
            <a:chExt cx="4775955" cy="1612418"/>
          </a:xfrm>
        </p:grpSpPr>
        <p:sp>
          <p:nvSpPr>
            <p:cNvPr id="461" name="Google Shape;461;p10"/>
            <p:cNvSpPr txBox="1"/>
            <p:nvPr/>
          </p:nvSpPr>
          <p:spPr>
            <a:xfrm>
              <a:off x="3674711" y="1420126"/>
              <a:ext cx="2004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International Political Economics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2" name="Google Shape;462;p10"/>
            <p:cNvSpPr txBox="1"/>
            <p:nvPr/>
          </p:nvSpPr>
          <p:spPr>
            <a:xfrm>
              <a:off x="2681328" y="94443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3" name="Google Shape;463;p10"/>
            <p:cNvSpPr txBox="1"/>
            <p:nvPr/>
          </p:nvSpPr>
          <p:spPr>
            <a:xfrm>
              <a:off x="3355390" y="683831"/>
              <a:ext cx="18408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Seda Keklik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33147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4" name="Google Shape;464;p10"/>
            <p:cNvSpPr txBox="1"/>
            <p:nvPr/>
          </p:nvSpPr>
          <p:spPr>
            <a:xfrm>
              <a:off x="2681328" y="118766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5" name="Google Shape;465;p10"/>
            <p:cNvSpPr txBox="1"/>
            <p:nvPr/>
          </p:nvSpPr>
          <p:spPr>
            <a:xfrm>
              <a:off x="3674710" y="1187662"/>
              <a:ext cx="1456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Marmara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6" name="Google Shape;466;p10"/>
            <p:cNvSpPr txBox="1"/>
            <p:nvPr/>
          </p:nvSpPr>
          <p:spPr>
            <a:xfrm>
              <a:off x="2681329" y="1420126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7" name="Google Shape;467;p10"/>
            <p:cNvSpPr txBox="1"/>
            <p:nvPr/>
          </p:nvSpPr>
          <p:spPr>
            <a:xfrm>
              <a:off x="2681329" y="1825435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8" name="Google Shape;468;p10"/>
            <p:cNvSpPr txBox="1"/>
            <p:nvPr/>
          </p:nvSpPr>
          <p:spPr>
            <a:xfrm>
              <a:off x="3674712" y="1825435"/>
              <a:ext cx="164211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seda.keklik@okan.edu.tr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9" name="Google Shape;469;p10"/>
            <p:cNvSpPr txBox="1"/>
            <p:nvPr/>
          </p:nvSpPr>
          <p:spPr>
            <a:xfrm>
              <a:off x="2681330" y="2068665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70" name="Google Shape;470;p10"/>
            <p:cNvSpPr txBox="1"/>
            <p:nvPr/>
          </p:nvSpPr>
          <p:spPr>
            <a:xfrm>
              <a:off x="3674712" y="2068665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#2526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471" name="Google Shape;471;p10" descr="Seda Kekli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3356" y="1056465"/>
              <a:ext cx="1525899" cy="1239784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484" name="Google Shape;484;p10"/>
          <p:cNvGrpSpPr/>
          <p:nvPr/>
        </p:nvGrpSpPr>
        <p:grpSpPr>
          <a:xfrm>
            <a:off x="6773729" y="800069"/>
            <a:ext cx="5085332" cy="1629178"/>
            <a:chOff x="6624310" y="3232951"/>
            <a:chExt cx="5085332" cy="1629178"/>
          </a:xfrm>
        </p:grpSpPr>
        <p:sp>
          <p:nvSpPr>
            <p:cNvPr id="485" name="Google Shape;485;p10"/>
            <p:cNvSpPr txBox="1"/>
            <p:nvPr/>
          </p:nvSpPr>
          <p:spPr>
            <a:xfrm>
              <a:off x="8598286" y="3493556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6" name="Google Shape;486;p10"/>
            <p:cNvSpPr txBox="1"/>
            <p:nvPr/>
          </p:nvSpPr>
          <p:spPr>
            <a:xfrm>
              <a:off x="9542099" y="3232951"/>
              <a:ext cx="1299300" cy="6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İrem Yalkı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chemeClr val="hlink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Asst. Prof.</a:t>
              </a:r>
              <a:endParaRPr sz="9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6223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7" name="Google Shape;487;p10"/>
            <p:cNvSpPr txBox="1"/>
            <p:nvPr/>
          </p:nvSpPr>
          <p:spPr>
            <a:xfrm>
              <a:off x="8598286" y="3736787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8" name="Google Shape;488;p10"/>
            <p:cNvSpPr txBox="1"/>
            <p:nvPr/>
          </p:nvSpPr>
          <p:spPr>
            <a:xfrm>
              <a:off x="9591669" y="3736787"/>
              <a:ext cx="1383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Istanbul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9" name="Google Shape;489;p10"/>
            <p:cNvSpPr txBox="1"/>
            <p:nvPr/>
          </p:nvSpPr>
          <p:spPr>
            <a:xfrm>
              <a:off x="8609329" y="4036560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0" name="Google Shape;490;p10"/>
            <p:cNvSpPr txBox="1"/>
            <p:nvPr/>
          </p:nvSpPr>
          <p:spPr>
            <a:xfrm>
              <a:off x="9602712" y="4036560"/>
              <a:ext cx="210693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Growth, Energy Economics, Development Economics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1" name="Google Shape;491;p10"/>
            <p:cNvSpPr txBox="1"/>
            <p:nvPr/>
          </p:nvSpPr>
          <p:spPr>
            <a:xfrm>
              <a:off x="8609329" y="4467399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2" name="Google Shape;492;p10"/>
            <p:cNvSpPr txBox="1"/>
            <p:nvPr/>
          </p:nvSpPr>
          <p:spPr>
            <a:xfrm>
              <a:off x="9602713" y="4467399"/>
              <a:ext cx="132778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irem.yalki@okan.edu.tr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3" name="Google Shape;493;p10"/>
            <p:cNvSpPr txBox="1"/>
            <p:nvPr/>
          </p:nvSpPr>
          <p:spPr>
            <a:xfrm>
              <a:off x="8609330" y="4710629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4" name="Google Shape;494;p10"/>
            <p:cNvSpPr txBox="1"/>
            <p:nvPr/>
          </p:nvSpPr>
          <p:spPr>
            <a:xfrm>
              <a:off x="9602713" y="4710629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#2523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495" name="Google Shape;495;p10" descr="İrem Yalkı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24310" y="3578132"/>
              <a:ext cx="1468887" cy="1253549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496" name="Google Shape;496;p10"/>
          <p:cNvSpPr txBox="1">
            <a:spLocks noGrp="1"/>
          </p:cNvSpPr>
          <p:nvPr>
            <p:ph type="ftr" idx="11"/>
          </p:nvPr>
        </p:nvSpPr>
        <p:spPr>
          <a:xfrm>
            <a:off x="385124" y="6444775"/>
            <a:ext cx="44880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2024-2025 RESEARCHERS CATALOG</a:t>
            </a: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2" name="Google Shape;484;p10">
            <a:extLst>
              <a:ext uri="{FF2B5EF4-FFF2-40B4-BE49-F238E27FC236}">
                <a16:creationId xmlns:a16="http://schemas.microsoft.com/office/drawing/2014/main" id="{1A8B03F3-80CF-8209-FD0A-6602F9F88F4A}"/>
              </a:ext>
            </a:extLst>
          </p:cNvPr>
          <p:cNvGrpSpPr/>
          <p:nvPr/>
        </p:nvGrpSpPr>
        <p:grpSpPr>
          <a:xfrm>
            <a:off x="1107738" y="838639"/>
            <a:ext cx="5085332" cy="1629178"/>
            <a:chOff x="6624310" y="3232951"/>
            <a:chExt cx="5085332" cy="1629178"/>
          </a:xfrm>
        </p:grpSpPr>
        <p:sp>
          <p:nvSpPr>
            <p:cNvPr id="3" name="Google Shape;485;p10">
              <a:extLst>
                <a:ext uri="{FF2B5EF4-FFF2-40B4-BE49-F238E27FC236}">
                  <a16:creationId xmlns:a16="http://schemas.microsoft.com/office/drawing/2014/main" id="{F44DB51D-CBE3-76F7-B9FD-1A6D98CB4E49}"/>
                </a:ext>
              </a:extLst>
            </p:cNvPr>
            <p:cNvSpPr txBox="1"/>
            <p:nvPr/>
          </p:nvSpPr>
          <p:spPr>
            <a:xfrm>
              <a:off x="8598286" y="3493556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" name="Google Shape;486;p10">
              <a:extLst>
                <a:ext uri="{FF2B5EF4-FFF2-40B4-BE49-F238E27FC236}">
                  <a16:creationId xmlns:a16="http://schemas.microsoft.com/office/drawing/2014/main" id="{97C7BF22-9E1E-1BC9-3F40-DEFD21C6FC49}"/>
                </a:ext>
              </a:extLst>
            </p:cNvPr>
            <p:cNvSpPr txBox="1"/>
            <p:nvPr/>
          </p:nvSpPr>
          <p:spPr>
            <a:xfrm>
              <a:off x="9542099" y="3232951"/>
              <a:ext cx="1299300" cy="6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Hazar Dördüncü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chemeClr val="hlink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tr-TR" sz="900" b="0" i="0" u="none" strike="noStrike" cap="none" dirty="0" err="1">
                  <a:solidFill>
                    <a:schemeClr val="hlink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</a:t>
              </a:r>
              <a:r>
                <a:rPr lang="tr-TR" sz="900" b="0" i="0" u="none" strike="noStrike" cap="none" dirty="0">
                  <a:solidFill>
                    <a:schemeClr val="hlink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 Prof.</a:t>
              </a:r>
              <a:endParaRPr sz="9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6223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" name="Google Shape;487;p10">
              <a:extLst>
                <a:ext uri="{FF2B5EF4-FFF2-40B4-BE49-F238E27FC236}">
                  <a16:creationId xmlns:a16="http://schemas.microsoft.com/office/drawing/2014/main" id="{C599865D-3412-D3D0-A619-3A6A3219BFBC}"/>
                </a:ext>
              </a:extLst>
            </p:cNvPr>
            <p:cNvSpPr txBox="1"/>
            <p:nvPr/>
          </p:nvSpPr>
          <p:spPr>
            <a:xfrm>
              <a:off x="8598286" y="3736787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" name="Google Shape;488;p10">
              <a:extLst>
                <a:ext uri="{FF2B5EF4-FFF2-40B4-BE49-F238E27FC236}">
                  <a16:creationId xmlns:a16="http://schemas.microsoft.com/office/drawing/2014/main" id="{4BA59264-A8A8-C34A-2F6A-095A4DE03766}"/>
                </a:ext>
              </a:extLst>
            </p:cNvPr>
            <p:cNvSpPr txBox="1"/>
            <p:nvPr/>
          </p:nvSpPr>
          <p:spPr>
            <a:xfrm>
              <a:off x="9591669" y="3736787"/>
              <a:ext cx="1383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Istanbul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" name="Google Shape;489;p10">
              <a:extLst>
                <a:ext uri="{FF2B5EF4-FFF2-40B4-BE49-F238E27FC236}">
                  <a16:creationId xmlns:a16="http://schemas.microsoft.com/office/drawing/2014/main" id="{CD450B05-05CB-7068-7A65-490AB899F839}"/>
                </a:ext>
              </a:extLst>
            </p:cNvPr>
            <p:cNvSpPr txBox="1"/>
            <p:nvPr/>
          </p:nvSpPr>
          <p:spPr>
            <a:xfrm>
              <a:off x="8609329" y="4036560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" name="Google Shape;490;p10">
              <a:extLst>
                <a:ext uri="{FF2B5EF4-FFF2-40B4-BE49-F238E27FC236}">
                  <a16:creationId xmlns:a16="http://schemas.microsoft.com/office/drawing/2014/main" id="{5072F8CD-8456-0A8C-327D-892E2B33A6DE}"/>
                </a:ext>
              </a:extLst>
            </p:cNvPr>
            <p:cNvSpPr txBox="1"/>
            <p:nvPr/>
          </p:nvSpPr>
          <p:spPr>
            <a:xfrm>
              <a:off x="9602712" y="4036560"/>
              <a:ext cx="210693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International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Logistics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, </a:t>
              </a:r>
              <a:r>
                <a:rPr lang="tr-TR" sz="900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Import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tr-TR" sz="900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Export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Management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" name="Google Shape;491;p10">
              <a:extLst>
                <a:ext uri="{FF2B5EF4-FFF2-40B4-BE49-F238E27FC236}">
                  <a16:creationId xmlns:a16="http://schemas.microsoft.com/office/drawing/2014/main" id="{1DC253DF-58E2-2F69-BDE9-939C1B892A43}"/>
                </a:ext>
              </a:extLst>
            </p:cNvPr>
            <p:cNvSpPr txBox="1"/>
            <p:nvPr/>
          </p:nvSpPr>
          <p:spPr>
            <a:xfrm>
              <a:off x="8609329" y="4467399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" name="Google Shape;492;p10">
              <a:extLst>
                <a:ext uri="{FF2B5EF4-FFF2-40B4-BE49-F238E27FC236}">
                  <a16:creationId xmlns:a16="http://schemas.microsoft.com/office/drawing/2014/main" id="{8C6B523F-22EC-3443-961A-B6F3D65415A7}"/>
                </a:ext>
              </a:extLst>
            </p:cNvPr>
            <p:cNvSpPr txBox="1"/>
            <p:nvPr/>
          </p:nvSpPr>
          <p:spPr>
            <a:xfrm>
              <a:off x="9602713" y="4467400"/>
              <a:ext cx="171022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u="sng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hazar.dorduncu</a:t>
              </a:r>
              <a:r>
                <a:rPr lang="tr-TR" sz="900" b="0" i="0" u="sng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@okan.edu.tr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" name="Google Shape;493;p10">
              <a:extLst>
                <a:ext uri="{FF2B5EF4-FFF2-40B4-BE49-F238E27FC236}">
                  <a16:creationId xmlns:a16="http://schemas.microsoft.com/office/drawing/2014/main" id="{8946F15B-6DC4-72C4-8263-BED9350A756B}"/>
                </a:ext>
              </a:extLst>
            </p:cNvPr>
            <p:cNvSpPr txBox="1"/>
            <p:nvPr/>
          </p:nvSpPr>
          <p:spPr>
            <a:xfrm>
              <a:off x="8609330" y="4710629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" name="Google Shape;494;p10">
              <a:extLst>
                <a:ext uri="{FF2B5EF4-FFF2-40B4-BE49-F238E27FC236}">
                  <a16:creationId xmlns:a16="http://schemas.microsoft.com/office/drawing/2014/main" id="{33666872-4336-BC06-AA48-0FD754322DE0}"/>
                </a:ext>
              </a:extLst>
            </p:cNvPr>
            <p:cNvSpPr txBox="1"/>
            <p:nvPr/>
          </p:nvSpPr>
          <p:spPr>
            <a:xfrm>
              <a:off x="9602713" y="4710629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13" name="Google Shape;495;p10" descr="İrem Yalkı">
              <a:extLst>
                <a:ext uri="{FF2B5EF4-FFF2-40B4-BE49-F238E27FC236}">
                  <a16:creationId xmlns:a16="http://schemas.microsoft.com/office/drawing/2014/main" id="{0E2817B3-BEE6-0826-3A13-9F011E45502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24310" y="3578132"/>
              <a:ext cx="1468887" cy="1253549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pic>
        <p:nvPicPr>
          <p:cNvPr id="15" name="Resim 14" descr="kişi, şahıs, insan yüzü, giyim, adam, insa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9D0BA9A-74D0-0976-430A-B324935B70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7738" y="1174994"/>
            <a:ext cx="1468887" cy="12623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11"/>
          <p:cNvGrpSpPr/>
          <p:nvPr/>
        </p:nvGrpSpPr>
        <p:grpSpPr>
          <a:xfrm>
            <a:off x="22772" y="0"/>
            <a:ext cx="12192000" cy="6858000"/>
            <a:chOff x="0" y="0"/>
            <a:chExt cx="12192000" cy="6858000"/>
          </a:xfrm>
        </p:grpSpPr>
        <p:pic>
          <p:nvPicPr>
            <p:cNvPr id="502" name="Google Shape;502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6628" y="0"/>
              <a:ext cx="11885371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3" name="Google Shape;503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5273103"/>
              <a:ext cx="12192000" cy="15848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4" name="Google Shape;504;p11"/>
          <p:cNvSpPr txBox="1">
            <a:spLocks noGrp="1"/>
          </p:cNvSpPr>
          <p:nvPr>
            <p:ph type="title"/>
          </p:nvPr>
        </p:nvSpPr>
        <p:spPr>
          <a:xfrm>
            <a:off x="334203" y="227952"/>
            <a:ext cx="64962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/>
              <a:t>Laboratories and Research Centers</a:t>
            </a:r>
            <a:endParaRPr/>
          </a:p>
        </p:txBody>
      </p:sp>
      <p:sp>
        <p:nvSpPr>
          <p:cNvPr id="505" name="Google Shape;505;p11"/>
          <p:cNvSpPr txBox="1">
            <a:spLocks noGrp="1"/>
          </p:cNvSpPr>
          <p:nvPr>
            <p:ph type="dt" idx="10"/>
          </p:nvPr>
        </p:nvSpPr>
        <p:spPr>
          <a:xfrm>
            <a:off x="6830250" y="6457975"/>
            <a:ext cx="54507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/>
              <a:t> Faculty of Business and Administrative Sciences</a:t>
            </a:r>
            <a:endParaRPr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506" name="Google Shape;506;p11"/>
          <p:cNvGrpSpPr/>
          <p:nvPr/>
        </p:nvGrpSpPr>
        <p:grpSpPr>
          <a:xfrm>
            <a:off x="685800" y="1005894"/>
            <a:ext cx="4572000" cy="4138463"/>
            <a:chOff x="533400" y="960297"/>
            <a:chExt cx="3810000" cy="3383103"/>
          </a:xfrm>
        </p:grpSpPr>
        <p:pic>
          <p:nvPicPr>
            <p:cNvPr id="507" name="Google Shape;507;p11"/>
            <p:cNvPicPr preferRelativeResize="0"/>
            <p:nvPr/>
          </p:nvPicPr>
          <p:blipFill rotWithShape="1">
            <a:blip r:embed="rId5">
              <a:alphaModFix/>
            </a:blip>
            <a:srcRect r="16561"/>
            <a:stretch/>
          </p:blipFill>
          <p:spPr>
            <a:xfrm>
              <a:off x="533400" y="960297"/>
              <a:ext cx="3810000" cy="33831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8" name="Google Shape;508;p11"/>
            <p:cNvSpPr txBox="1"/>
            <p:nvPr/>
          </p:nvSpPr>
          <p:spPr>
            <a:xfrm>
              <a:off x="2667000" y="981509"/>
              <a:ext cx="1676400" cy="293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221615" marR="0" lvl="0" indent="0" algn="l" rtl="0">
                <a:lnSpc>
                  <a:spcPct val="1162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rgbClr val="56585B"/>
                  </a:solidFill>
                  <a:latin typeface="Tahoma"/>
                  <a:ea typeface="Tahoma"/>
                  <a:cs typeface="Tahoma"/>
                  <a:sym typeface="Tahoma"/>
                </a:rPr>
                <a:t>StrategyLab</a:t>
              </a:r>
              <a:endParaRPr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509" name="Google Shape;509;p11"/>
          <p:cNvGrpSpPr/>
          <p:nvPr/>
        </p:nvGrpSpPr>
        <p:grpSpPr>
          <a:xfrm>
            <a:off x="6629400" y="981509"/>
            <a:ext cx="4767651" cy="4162848"/>
            <a:chOff x="6830254" y="935912"/>
            <a:chExt cx="3990146" cy="3407487"/>
          </a:xfrm>
        </p:grpSpPr>
        <p:pic>
          <p:nvPicPr>
            <p:cNvPr id="510" name="Google Shape;510;p11"/>
            <p:cNvPicPr preferRelativeResize="0"/>
            <p:nvPr/>
          </p:nvPicPr>
          <p:blipFill rotWithShape="1">
            <a:blip r:embed="rId6">
              <a:alphaModFix/>
            </a:blip>
            <a:srcRect r="13251"/>
            <a:stretch/>
          </p:blipFill>
          <p:spPr>
            <a:xfrm>
              <a:off x="6830254" y="935912"/>
              <a:ext cx="3990146" cy="34074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1" name="Google Shape;511;p11"/>
            <p:cNvSpPr txBox="1"/>
            <p:nvPr/>
          </p:nvSpPr>
          <p:spPr>
            <a:xfrm>
              <a:off x="9147187" y="960297"/>
              <a:ext cx="1673213" cy="24378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1968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tr-TR" sz="1600" b="0" i="0" u="none" strike="noStrike" cap="none">
                  <a:solidFill>
                    <a:srgbClr val="56585B"/>
                  </a:solidFill>
                  <a:latin typeface="Tahoma"/>
                  <a:ea typeface="Tahoma"/>
                  <a:cs typeface="Tahoma"/>
                  <a:sym typeface="Tahoma"/>
                </a:rPr>
                <a:t>	FinanceLab	</a:t>
              </a:r>
              <a:endParaRPr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512" name="Google Shape;512;p11"/>
          <p:cNvSpPr txBox="1"/>
          <p:nvPr/>
        </p:nvSpPr>
        <p:spPr>
          <a:xfrm>
            <a:off x="11367207" y="3886151"/>
            <a:ext cx="59689" cy="10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5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3" name="Google Shape;513;p11"/>
          <p:cNvSpPr txBox="1">
            <a:spLocks noGrp="1"/>
          </p:cNvSpPr>
          <p:nvPr>
            <p:ph type="ftr" idx="11"/>
          </p:nvPr>
        </p:nvSpPr>
        <p:spPr>
          <a:xfrm>
            <a:off x="385124" y="6444775"/>
            <a:ext cx="44880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2024-2025 RESEARCHERS CATALOG</a:t>
            </a: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5903BB30-8CF1-A696-6ECD-2947D5D93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>
            <a:extLst>
              <a:ext uri="{FF2B5EF4-FFF2-40B4-BE49-F238E27FC236}">
                <a16:creationId xmlns:a16="http://schemas.microsoft.com/office/drawing/2014/main" id="{5831F116-FE2E-602A-6C29-1EDE57B0E4BA}"/>
              </a:ext>
            </a:extLst>
          </p:cNvPr>
          <p:cNvSpPr txBox="1"/>
          <p:nvPr/>
        </p:nvSpPr>
        <p:spPr>
          <a:xfrm rot="-5400000">
            <a:off x="-2084500" y="2517150"/>
            <a:ext cx="4787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Business Administration</a:t>
            </a:r>
            <a:endParaRPr sz="24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5" name="Google Shape;55;p2">
            <a:extLst>
              <a:ext uri="{FF2B5EF4-FFF2-40B4-BE49-F238E27FC236}">
                <a16:creationId xmlns:a16="http://schemas.microsoft.com/office/drawing/2014/main" id="{D8015602-907D-5F07-746B-D841B49DD01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9500" y="6444775"/>
            <a:ext cx="4743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/>
              <a:t>2024-2025 RESEARCHERS CATALOG</a:t>
            </a:r>
            <a:endParaRPr dirty="0"/>
          </a:p>
        </p:txBody>
      </p:sp>
      <p:grpSp>
        <p:nvGrpSpPr>
          <p:cNvPr id="68" name="Google Shape;68;p2">
            <a:extLst>
              <a:ext uri="{FF2B5EF4-FFF2-40B4-BE49-F238E27FC236}">
                <a16:creationId xmlns:a16="http://schemas.microsoft.com/office/drawing/2014/main" id="{44A04FEB-21B7-C4C1-EF53-926CE4935D40}"/>
              </a:ext>
            </a:extLst>
          </p:cNvPr>
          <p:cNvGrpSpPr/>
          <p:nvPr/>
        </p:nvGrpSpPr>
        <p:grpSpPr>
          <a:xfrm>
            <a:off x="770871" y="3210021"/>
            <a:ext cx="4605984" cy="1613640"/>
            <a:chOff x="6493359" y="851376"/>
            <a:chExt cx="4605984" cy="1613640"/>
          </a:xfrm>
        </p:grpSpPr>
        <p:sp>
          <p:nvSpPr>
            <p:cNvPr id="69" name="Google Shape;69;p2">
              <a:extLst>
                <a:ext uri="{FF2B5EF4-FFF2-40B4-BE49-F238E27FC236}">
                  <a16:creationId xmlns:a16="http://schemas.microsoft.com/office/drawing/2014/main" id="{D6F53D11-0F7A-6D03-DC9E-62E4ED4630B4}"/>
                </a:ext>
              </a:extLst>
            </p:cNvPr>
            <p:cNvSpPr txBox="1"/>
            <p:nvPr/>
          </p:nvSpPr>
          <p:spPr>
            <a:xfrm>
              <a:off x="8299365" y="111198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" name="Google Shape;70;p2">
              <a:extLst>
                <a:ext uri="{FF2B5EF4-FFF2-40B4-BE49-F238E27FC236}">
                  <a16:creationId xmlns:a16="http://schemas.microsoft.com/office/drawing/2014/main" id="{0F78B635-A8B3-6497-905E-DA420ABF9669}"/>
                </a:ext>
              </a:extLst>
            </p:cNvPr>
            <p:cNvSpPr txBox="1"/>
            <p:nvPr/>
          </p:nvSpPr>
          <p:spPr>
            <a:xfrm>
              <a:off x="9205072" y="851376"/>
              <a:ext cx="13773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Edin Güçlü Sözer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0033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Assoc.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" name="Google Shape;71;p2">
              <a:extLst>
                <a:ext uri="{FF2B5EF4-FFF2-40B4-BE49-F238E27FC236}">
                  <a16:creationId xmlns:a16="http://schemas.microsoft.com/office/drawing/2014/main" id="{20B02A3D-3E05-CD98-07B8-A2CEA7BC8064}"/>
                </a:ext>
              </a:extLst>
            </p:cNvPr>
            <p:cNvSpPr txBox="1"/>
            <p:nvPr/>
          </p:nvSpPr>
          <p:spPr>
            <a:xfrm>
              <a:off x="8299365" y="1355211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2" name="Google Shape;72;p2">
              <a:extLst>
                <a:ext uri="{FF2B5EF4-FFF2-40B4-BE49-F238E27FC236}">
                  <a16:creationId xmlns:a16="http://schemas.microsoft.com/office/drawing/2014/main" id="{D7D6E4ED-EC06-C6A0-00BD-8F32A09882CA}"/>
                </a:ext>
              </a:extLst>
            </p:cNvPr>
            <p:cNvSpPr txBox="1"/>
            <p:nvPr/>
          </p:nvSpPr>
          <p:spPr>
            <a:xfrm>
              <a:off x="9292743" y="1355211"/>
              <a:ext cx="13461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Yeditepe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3" name="Google Shape;73;p2">
              <a:extLst>
                <a:ext uri="{FF2B5EF4-FFF2-40B4-BE49-F238E27FC236}">
                  <a16:creationId xmlns:a16="http://schemas.microsoft.com/office/drawing/2014/main" id="{A76A5843-DA76-CC5A-32DC-D8748A063050}"/>
                </a:ext>
              </a:extLst>
            </p:cNvPr>
            <p:cNvSpPr txBox="1"/>
            <p:nvPr/>
          </p:nvSpPr>
          <p:spPr>
            <a:xfrm>
              <a:off x="8299365" y="1664976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4" name="Google Shape;74;p2">
              <a:extLst>
                <a:ext uri="{FF2B5EF4-FFF2-40B4-BE49-F238E27FC236}">
                  <a16:creationId xmlns:a16="http://schemas.microsoft.com/office/drawing/2014/main" id="{AE7CED99-C811-96B0-6DBF-5BBC3BC2698F}"/>
                </a:ext>
              </a:extLst>
            </p:cNvPr>
            <p:cNvSpPr txBox="1"/>
            <p:nvPr/>
          </p:nvSpPr>
          <p:spPr>
            <a:xfrm>
              <a:off x="9292743" y="1664976"/>
              <a:ext cx="1806600" cy="42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Marketing Communication, Product and Brand Management, Consumer Behavior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5" name="Google Shape;75;p2">
              <a:extLst>
                <a:ext uri="{FF2B5EF4-FFF2-40B4-BE49-F238E27FC236}">
                  <a16:creationId xmlns:a16="http://schemas.microsoft.com/office/drawing/2014/main" id="{8FC2D2E6-3076-B3E7-ED70-69AD8306D2BE}"/>
                </a:ext>
              </a:extLst>
            </p:cNvPr>
            <p:cNvSpPr txBox="1"/>
            <p:nvPr/>
          </p:nvSpPr>
          <p:spPr>
            <a:xfrm>
              <a:off x="8299365" y="2070285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6" name="Google Shape;76;p2">
              <a:extLst>
                <a:ext uri="{FF2B5EF4-FFF2-40B4-BE49-F238E27FC236}">
                  <a16:creationId xmlns:a16="http://schemas.microsoft.com/office/drawing/2014/main" id="{54740DA4-F09F-98B5-E9C7-2526C396ADE6}"/>
                </a:ext>
              </a:extLst>
            </p:cNvPr>
            <p:cNvSpPr txBox="1"/>
            <p:nvPr/>
          </p:nvSpPr>
          <p:spPr>
            <a:xfrm>
              <a:off x="9292743" y="2070285"/>
              <a:ext cx="123634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edin.sozer@okan.edu.tr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7" name="Google Shape;77;p2">
              <a:extLst>
                <a:ext uri="{FF2B5EF4-FFF2-40B4-BE49-F238E27FC236}">
                  <a16:creationId xmlns:a16="http://schemas.microsoft.com/office/drawing/2014/main" id="{55DCD627-71E1-116A-7B24-1EDE6D4342B8}"/>
                </a:ext>
              </a:extLst>
            </p:cNvPr>
            <p:cNvSpPr txBox="1"/>
            <p:nvPr/>
          </p:nvSpPr>
          <p:spPr>
            <a:xfrm>
              <a:off x="8299364" y="2313516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8" name="Google Shape;78;p2">
              <a:extLst>
                <a:ext uri="{FF2B5EF4-FFF2-40B4-BE49-F238E27FC236}">
                  <a16:creationId xmlns:a16="http://schemas.microsoft.com/office/drawing/2014/main" id="{D09EBF7A-52EE-421A-FE06-9E270AE417C9}"/>
                </a:ext>
              </a:extLst>
            </p:cNvPr>
            <p:cNvSpPr txBox="1"/>
            <p:nvPr/>
          </p:nvSpPr>
          <p:spPr>
            <a:xfrm>
              <a:off x="9292743" y="2313516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#1330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79" name="Google Shape;79;p2" descr="https://www.okan.edu.tr/uploads/c_500x375/staff_person/edin-guclu-sozer/edin-guclu-sozer-1.jpg">
              <a:extLst>
                <a:ext uri="{FF2B5EF4-FFF2-40B4-BE49-F238E27FC236}">
                  <a16:creationId xmlns:a16="http://schemas.microsoft.com/office/drawing/2014/main" id="{A1CEE614-5B92-7E26-6F5E-C254BFA02A5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6515" t="4428" r="10724" b="4662"/>
            <a:stretch/>
          </p:blipFill>
          <p:spPr>
            <a:xfrm>
              <a:off x="6493359" y="1191851"/>
              <a:ext cx="1481000" cy="1234749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80" name="Google Shape;80;p2">
            <a:extLst>
              <a:ext uri="{FF2B5EF4-FFF2-40B4-BE49-F238E27FC236}">
                <a16:creationId xmlns:a16="http://schemas.microsoft.com/office/drawing/2014/main" id="{354A70EE-759C-535C-B9D3-0E22EDA6DE0B}"/>
              </a:ext>
            </a:extLst>
          </p:cNvPr>
          <p:cNvGrpSpPr/>
          <p:nvPr/>
        </p:nvGrpSpPr>
        <p:grpSpPr>
          <a:xfrm>
            <a:off x="709674" y="845056"/>
            <a:ext cx="4693127" cy="1648634"/>
            <a:chOff x="709674" y="845056"/>
            <a:chExt cx="4693127" cy="1648634"/>
          </a:xfrm>
        </p:grpSpPr>
        <p:sp>
          <p:nvSpPr>
            <p:cNvPr id="81" name="Google Shape;81;p2">
              <a:extLst>
                <a:ext uri="{FF2B5EF4-FFF2-40B4-BE49-F238E27FC236}">
                  <a16:creationId xmlns:a16="http://schemas.microsoft.com/office/drawing/2014/main" id="{2CA91D88-1FE8-7ED2-AACA-C1EF9FEB6AA0}"/>
                </a:ext>
              </a:extLst>
            </p:cNvPr>
            <p:cNvSpPr txBox="1"/>
            <p:nvPr/>
          </p:nvSpPr>
          <p:spPr>
            <a:xfrm>
              <a:off x="2413563" y="1105657"/>
              <a:ext cx="492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2" name="Google Shape;82;p2">
              <a:extLst>
                <a:ext uri="{FF2B5EF4-FFF2-40B4-BE49-F238E27FC236}">
                  <a16:creationId xmlns:a16="http://schemas.microsoft.com/office/drawing/2014/main" id="{5167A999-17F6-92BE-5C04-95E89730D0E1}"/>
                </a:ext>
              </a:extLst>
            </p:cNvPr>
            <p:cNvSpPr txBox="1"/>
            <p:nvPr/>
          </p:nvSpPr>
          <p:spPr>
            <a:xfrm>
              <a:off x="3430301" y="845056"/>
              <a:ext cx="14325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9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Bülent Günceler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Assoc.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3" name="Google Shape;83;p2">
              <a:extLst>
                <a:ext uri="{FF2B5EF4-FFF2-40B4-BE49-F238E27FC236}">
                  <a16:creationId xmlns:a16="http://schemas.microsoft.com/office/drawing/2014/main" id="{D7501D05-68DB-6B1B-F991-41677DBCE4A5}"/>
                </a:ext>
              </a:extLst>
            </p:cNvPr>
            <p:cNvSpPr txBox="1"/>
            <p:nvPr/>
          </p:nvSpPr>
          <p:spPr>
            <a:xfrm>
              <a:off x="2413563" y="1348887"/>
              <a:ext cx="660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4" name="Google Shape;84;p2">
              <a:extLst>
                <a:ext uri="{FF2B5EF4-FFF2-40B4-BE49-F238E27FC236}">
                  <a16:creationId xmlns:a16="http://schemas.microsoft.com/office/drawing/2014/main" id="{9D5A344A-5471-03EF-8F3E-1DAC76AED0FB}"/>
                </a:ext>
              </a:extLst>
            </p:cNvPr>
            <p:cNvSpPr txBox="1"/>
            <p:nvPr/>
          </p:nvSpPr>
          <p:spPr>
            <a:xfrm>
              <a:off x="3430301" y="1348887"/>
              <a:ext cx="1620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Marmara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5" name="Google Shape;85;p2">
              <a:extLst>
                <a:ext uri="{FF2B5EF4-FFF2-40B4-BE49-F238E27FC236}">
                  <a16:creationId xmlns:a16="http://schemas.microsoft.com/office/drawing/2014/main" id="{A63A610C-7337-24C5-94C5-EFDDFABDE063}"/>
                </a:ext>
              </a:extLst>
            </p:cNvPr>
            <p:cNvSpPr txBox="1"/>
            <p:nvPr/>
          </p:nvSpPr>
          <p:spPr>
            <a:xfrm>
              <a:off x="2413563" y="1636569"/>
              <a:ext cx="7785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" name="Google Shape;86;p2">
              <a:extLst>
                <a:ext uri="{FF2B5EF4-FFF2-40B4-BE49-F238E27FC236}">
                  <a16:creationId xmlns:a16="http://schemas.microsoft.com/office/drawing/2014/main" id="{7F8BCDC3-4C40-3039-B39E-5782D8EE73E4}"/>
                </a:ext>
              </a:extLst>
            </p:cNvPr>
            <p:cNvSpPr txBox="1"/>
            <p:nvPr/>
          </p:nvSpPr>
          <p:spPr>
            <a:xfrm>
              <a:off x="3430301" y="1636569"/>
              <a:ext cx="19725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Banking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7" name="Google Shape;87;p2">
              <a:extLst>
                <a:ext uri="{FF2B5EF4-FFF2-40B4-BE49-F238E27FC236}">
                  <a16:creationId xmlns:a16="http://schemas.microsoft.com/office/drawing/2014/main" id="{1B9B9868-7B2C-2B91-6024-7838CA1F46A2}"/>
                </a:ext>
              </a:extLst>
            </p:cNvPr>
            <p:cNvSpPr txBox="1"/>
            <p:nvPr/>
          </p:nvSpPr>
          <p:spPr>
            <a:xfrm>
              <a:off x="2413563" y="2041878"/>
              <a:ext cx="5445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8" name="Google Shape;88;p2">
              <a:extLst>
                <a:ext uri="{FF2B5EF4-FFF2-40B4-BE49-F238E27FC236}">
                  <a16:creationId xmlns:a16="http://schemas.microsoft.com/office/drawing/2014/main" id="{4C592ABF-3D38-70B3-2BAF-F27A96E2913F}"/>
                </a:ext>
              </a:extLst>
            </p:cNvPr>
            <p:cNvSpPr txBox="1"/>
            <p:nvPr/>
          </p:nvSpPr>
          <p:spPr>
            <a:xfrm>
              <a:off x="3430301" y="2041878"/>
              <a:ext cx="1758300" cy="1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bulent.gunceler@okan.edu.tr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9" name="Google Shape;89;p2">
              <a:extLst>
                <a:ext uri="{FF2B5EF4-FFF2-40B4-BE49-F238E27FC236}">
                  <a16:creationId xmlns:a16="http://schemas.microsoft.com/office/drawing/2014/main" id="{3F4CE138-8486-CF5B-B3E8-309709D3F08F}"/>
                </a:ext>
              </a:extLst>
            </p:cNvPr>
            <p:cNvSpPr txBox="1"/>
            <p:nvPr/>
          </p:nvSpPr>
          <p:spPr>
            <a:xfrm>
              <a:off x="2413563" y="2285108"/>
              <a:ext cx="5739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" name="Google Shape;90;p2">
              <a:extLst>
                <a:ext uri="{FF2B5EF4-FFF2-40B4-BE49-F238E27FC236}">
                  <a16:creationId xmlns:a16="http://schemas.microsoft.com/office/drawing/2014/main" id="{47C5A5E6-0438-9EE0-A012-F5F6B0B010B2}"/>
                </a:ext>
              </a:extLst>
            </p:cNvPr>
            <p:cNvSpPr txBox="1"/>
            <p:nvPr/>
          </p:nvSpPr>
          <p:spPr>
            <a:xfrm>
              <a:off x="3430301" y="2285108"/>
              <a:ext cx="1315500" cy="1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#2534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91" name="Google Shape;91;p2" descr="Bülent Günceler">
              <a:extLst>
                <a:ext uri="{FF2B5EF4-FFF2-40B4-BE49-F238E27FC236}">
                  <a16:creationId xmlns:a16="http://schemas.microsoft.com/office/drawing/2014/main" id="{12DD3461-8D3F-56EB-2A21-DB9F4D0138A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09674" y="1257791"/>
              <a:ext cx="1486922" cy="1235899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AA260871-AA6C-A3C1-3F3B-2C56303229F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187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 </a:t>
            </a:r>
            <a:r>
              <a:rPr lang="tr-TR" dirty="0" err="1"/>
              <a:t>Faculty</a:t>
            </a:r>
            <a:r>
              <a:rPr lang="tr-TR" dirty="0"/>
              <a:t> of Business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Administrative</a:t>
            </a:r>
            <a:r>
              <a:rPr lang="tr-TR" dirty="0"/>
              <a:t> </a:t>
            </a:r>
            <a:r>
              <a:rPr lang="tr-TR" dirty="0" err="1"/>
              <a:t>Sciences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grpSp>
        <p:nvGrpSpPr>
          <p:cNvPr id="14" name="Google Shape;416;p9">
            <a:extLst>
              <a:ext uri="{FF2B5EF4-FFF2-40B4-BE49-F238E27FC236}">
                <a16:creationId xmlns:a16="http://schemas.microsoft.com/office/drawing/2014/main" id="{13CFB7F4-AE42-B62B-AC7C-7A090D9B6A98}"/>
              </a:ext>
            </a:extLst>
          </p:cNvPr>
          <p:cNvGrpSpPr/>
          <p:nvPr/>
        </p:nvGrpSpPr>
        <p:grpSpPr>
          <a:xfrm>
            <a:off x="6352445" y="845056"/>
            <a:ext cx="5045982" cy="1674823"/>
            <a:chOff x="897702" y="3232956"/>
            <a:chExt cx="5045982" cy="1674823"/>
          </a:xfrm>
        </p:grpSpPr>
        <p:sp>
          <p:nvSpPr>
            <p:cNvPr id="15" name="Google Shape;417;p9">
              <a:extLst>
                <a:ext uri="{FF2B5EF4-FFF2-40B4-BE49-F238E27FC236}">
                  <a16:creationId xmlns:a16="http://schemas.microsoft.com/office/drawing/2014/main" id="{4E270695-9B7C-EB2B-969A-BE53279A088F}"/>
                </a:ext>
              </a:extLst>
            </p:cNvPr>
            <p:cNvSpPr txBox="1"/>
            <p:nvPr/>
          </p:nvSpPr>
          <p:spPr>
            <a:xfrm>
              <a:off x="2653277" y="3493561"/>
              <a:ext cx="472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6" name="Google Shape;418;p9">
              <a:extLst>
                <a:ext uri="{FF2B5EF4-FFF2-40B4-BE49-F238E27FC236}">
                  <a16:creationId xmlns:a16="http://schemas.microsoft.com/office/drawing/2014/main" id="{FCC9C84E-4C00-E379-BABA-8AF8F987FFC6}"/>
                </a:ext>
              </a:extLst>
            </p:cNvPr>
            <p:cNvSpPr txBox="1"/>
            <p:nvPr/>
          </p:nvSpPr>
          <p:spPr>
            <a:xfrm>
              <a:off x="3630383" y="3232956"/>
              <a:ext cx="12642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26479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Ceyda Ovacı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Assoc.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" name="Google Shape;419;p9">
              <a:extLst>
                <a:ext uri="{FF2B5EF4-FFF2-40B4-BE49-F238E27FC236}">
                  <a16:creationId xmlns:a16="http://schemas.microsoft.com/office/drawing/2014/main" id="{560E893E-E824-1099-96C3-966F453FA2AE}"/>
                </a:ext>
              </a:extLst>
            </p:cNvPr>
            <p:cNvSpPr txBox="1"/>
            <p:nvPr/>
          </p:nvSpPr>
          <p:spPr>
            <a:xfrm>
              <a:off x="2653277" y="3736792"/>
              <a:ext cx="6345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8" name="Google Shape;420;p9">
              <a:extLst>
                <a:ext uri="{FF2B5EF4-FFF2-40B4-BE49-F238E27FC236}">
                  <a16:creationId xmlns:a16="http://schemas.microsoft.com/office/drawing/2014/main" id="{41E4EBE6-FF26-FA54-3884-FD74F60A2409}"/>
                </a:ext>
              </a:extLst>
            </p:cNvPr>
            <p:cNvSpPr txBox="1"/>
            <p:nvPr/>
          </p:nvSpPr>
          <p:spPr>
            <a:xfrm>
              <a:off x="3630383" y="3736792"/>
              <a:ext cx="13245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Anadolu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University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" name="Google Shape;421;p9">
              <a:extLst>
                <a:ext uri="{FF2B5EF4-FFF2-40B4-BE49-F238E27FC236}">
                  <a16:creationId xmlns:a16="http://schemas.microsoft.com/office/drawing/2014/main" id="{449D627E-7A2F-6A96-C218-42A63C489EDA}"/>
                </a:ext>
              </a:extLst>
            </p:cNvPr>
            <p:cNvSpPr txBox="1"/>
            <p:nvPr/>
          </p:nvSpPr>
          <p:spPr>
            <a:xfrm>
              <a:off x="2653279" y="4013427"/>
              <a:ext cx="7482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" name="Google Shape;422;p9">
              <a:extLst>
                <a:ext uri="{FF2B5EF4-FFF2-40B4-BE49-F238E27FC236}">
                  <a16:creationId xmlns:a16="http://schemas.microsoft.com/office/drawing/2014/main" id="{FBAB7BF9-7AA8-0F0D-39DB-EFB2A050F6B5}"/>
                </a:ext>
              </a:extLst>
            </p:cNvPr>
            <p:cNvSpPr txBox="1"/>
            <p:nvPr/>
          </p:nvSpPr>
          <p:spPr>
            <a:xfrm>
              <a:off x="3630384" y="4013427"/>
              <a:ext cx="2313300" cy="42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Entrepreneurship and Marketing, Social Marketing and Sustainability, Consumer Behavior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" name="Google Shape;423;p9">
              <a:extLst>
                <a:ext uri="{FF2B5EF4-FFF2-40B4-BE49-F238E27FC236}">
                  <a16:creationId xmlns:a16="http://schemas.microsoft.com/office/drawing/2014/main" id="{8D58102E-94CE-B028-D68E-4D3ACBDE0D6D}"/>
                </a:ext>
              </a:extLst>
            </p:cNvPr>
            <p:cNvSpPr txBox="1"/>
            <p:nvPr/>
          </p:nvSpPr>
          <p:spPr>
            <a:xfrm>
              <a:off x="2653280" y="4501061"/>
              <a:ext cx="5235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" name="Google Shape;424;p9">
              <a:extLst>
                <a:ext uri="{FF2B5EF4-FFF2-40B4-BE49-F238E27FC236}">
                  <a16:creationId xmlns:a16="http://schemas.microsoft.com/office/drawing/2014/main" id="{163F9E69-6C46-D3B5-6523-34FA1541EBF4}"/>
                </a:ext>
              </a:extLst>
            </p:cNvPr>
            <p:cNvSpPr txBox="1"/>
            <p:nvPr/>
          </p:nvSpPr>
          <p:spPr>
            <a:xfrm>
              <a:off x="3621983" y="4523289"/>
              <a:ext cx="1341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ceyda.ovacı@okan.edu.tr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" name="Google Shape;425;p9">
              <a:extLst>
                <a:ext uri="{FF2B5EF4-FFF2-40B4-BE49-F238E27FC236}">
                  <a16:creationId xmlns:a16="http://schemas.microsoft.com/office/drawing/2014/main" id="{4F896AAF-99AA-1AED-AF58-2D534C275B58}"/>
                </a:ext>
              </a:extLst>
            </p:cNvPr>
            <p:cNvSpPr txBox="1"/>
            <p:nvPr/>
          </p:nvSpPr>
          <p:spPr>
            <a:xfrm>
              <a:off x="2639331" y="4756191"/>
              <a:ext cx="5514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" name="Google Shape;426;p9">
              <a:extLst>
                <a:ext uri="{FF2B5EF4-FFF2-40B4-BE49-F238E27FC236}">
                  <a16:creationId xmlns:a16="http://schemas.microsoft.com/office/drawing/2014/main" id="{C8026115-FB3A-DC50-71E8-180F74EB8FDC}"/>
                </a:ext>
              </a:extLst>
            </p:cNvPr>
            <p:cNvSpPr txBox="1"/>
            <p:nvPr/>
          </p:nvSpPr>
          <p:spPr>
            <a:xfrm>
              <a:off x="3630400" y="4756279"/>
              <a:ext cx="1264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#2548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5" name="Google Shape;427;p9" descr="Ceyda Ovacı">
              <a:extLst>
                <a:ext uri="{FF2B5EF4-FFF2-40B4-BE49-F238E27FC236}">
                  <a16:creationId xmlns:a16="http://schemas.microsoft.com/office/drawing/2014/main" id="{2E5C0135-0E8D-A1F6-8254-290424605C0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97702" y="3575222"/>
              <a:ext cx="1509207" cy="1251288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26" name="Google Shape;180;p3">
            <a:extLst>
              <a:ext uri="{FF2B5EF4-FFF2-40B4-BE49-F238E27FC236}">
                <a16:creationId xmlns:a16="http://schemas.microsoft.com/office/drawing/2014/main" id="{3E5F13ED-A10F-0FDC-A7BD-BD378B311A83}"/>
              </a:ext>
            </a:extLst>
          </p:cNvPr>
          <p:cNvGrpSpPr/>
          <p:nvPr/>
        </p:nvGrpSpPr>
        <p:grpSpPr>
          <a:xfrm>
            <a:off x="6352445" y="3194614"/>
            <a:ext cx="4795460" cy="1543201"/>
            <a:chOff x="6518476" y="3224046"/>
            <a:chExt cx="4795460" cy="1543201"/>
          </a:xfrm>
        </p:grpSpPr>
        <p:sp>
          <p:nvSpPr>
            <p:cNvPr id="27" name="Google Shape;181;p3">
              <a:extLst>
                <a:ext uri="{FF2B5EF4-FFF2-40B4-BE49-F238E27FC236}">
                  <a16:creationId xmlns:a16="http://schemas.microsoft.com/office/drawing/2014/main" id="{7D386CC2-FA16-BD18-2B9B-ED1EFBE035B1}"/>
                </a:ext>
              </a:extLst>
            </p:cNvPr>
            <p:cNvSpPr txBox="1"/>
            <p:nvPr/>
          </p:nvSpPr>
          <p:spPr>
            <a:xfrm>
              <a:off x="8157461" y="348465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" name="Google Shape;182;p3">
              <a:extLst>
                <a:ext uri="{FF2B5EF4-FFF2-40B4-BE49-F238E27FC236}">
                  <a16:creationId xmlns:a16="http://schemas.microsoft.com/office/drawing/2014/main" id="{2AEF5D8A-93BB-A53B-CA9E-DC084E74EBD4}"/>
                </a:ext>
              </a:extLst>
            </p:cNvPr>
            <p:cNvSpPr txBox="1"/>
            <p:nvPr/>
          </p:nvSpPr>
          <p:spPr>
            <a:xfrm>
              <a:off x="9150839" y="3224046"/>
              <a:ext cx="1197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97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Turgay </a:t>
              </a:r>
              <a:r>
                <a:rPr lang="tr-TR" sz="1100" b="1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Münyas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Assoc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 Prof.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" name="Google Shape;183;p3">
              <a:extLst>
                <a:ext uri="{FF2B5EF4-FFF2-40B4-BE49-F238E27FC236}">
                  <a16:creationId xmlns:a16="http://schemas.microsoft.com/office/drawing/2014/main" id="{BDAEF31F-D146-83DC-40C2-5E81A5DD1674}"/>
                </a:ext>
              </a:extLst>
            </p:cNvPr>
            <p:cNvSpPr txBox="1"/>
            <p:nvPr/>
          </p:nvSpPr>
          <p:spPr>
            <a:xfrm>
              <a:off x="8157461" y="372788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0" name="Google Shape;184;p3">
              <a:extLst>
                <a:ext uri="{FF2B5EF4-FFF2-40B4-BE49-F238E27FC236}">
                  <a16:creationId xmlns:a16="http://schemas.microsoft.com/office/drawing/2014/main" id="{3E7E12F4-41D6-D4B8-4F0F-59DA97C9754A}"/>
                </a:ext>
              </a:extLst>
            </p:cNvPr>
            <p:cNvSpPr txBox="1"/>
            <p:nvPr/>
          </p:nvSpPr>
          <p:spPr>
            <a:xfrm>
              <a:off x="9150839" y="3727882"/>
              <a:ext cx="1673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Istanbul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Okan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University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" name="Google Shape;185;p3">
              <a:extLst>
                <a:ext uri="{FF2B5EF4-FFF2-40B4-BE49-F238E27FC236}">
                  <a16:creationId xmlns:a16="http://schemas.microsoft.com/office/drawing/2014/main" id="{705F6DA3-9763-023E-BA24-DD08A26CEEAC}"/>
                </a:ext>
              </a:extLst>
            </p:cNvPr>
            <p:cNvSpPr txBox="1"/>
            <p:nvPr/>
          </p:nvSpPr>
          <p:spPr>
            <a:xfrm>
              <a:off x="8167758" y="3967207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" name="Google Shape;186;p3">
              <a:extLst>
                <a:ext uri="{FF2B5EF4-FFF2-40B4-BE49-F238E27FC236}">
                  <a16:creationId xmlns:a16="http://schemas.microsoft.com/office/drawing/2014/main" id="{D7803779-7F68-CDF3-AF56-87F07F16A701}"/>
                </a:ext>
              </a:extLst>
            </p:cNvPr>
            <p:cNvSpPr txBox="1"/>
            <p:nvPr/>
          </p:nvSpPr>
          <p:spPr>
            <a:xfrm>
              <a:off x="9161136" y="3967207"/>
              <a:ext cx="2152800" cy="42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Financial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Markets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and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Institutions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, International Finance, Financial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Forecasting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and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Modeling</a:t>
              </a:r>
              <a:endParaRPr sz="18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" name="Google Shape;187;p3">
              <a:extLst>
                <a:ext uri="{FF2B5EF4-FFF2-40B4-BE49-F238E27FC236}">
                  <a16:creationId xmlns:a16="http://schemas.microsoft.com/office/drawing/2014/main" id="{BE48BE62-2C3E-5E1A-14CB-8E0A766BFD4B}"/>
                </a:ext>
              </a:extLst>
            </p:cNvPr>
            <p:cNvSpPr txBox="1"/>
            <p:nvPr/>
          </p:nvSpPr>
          <p:spPr>
            <a:xfrm>
              <a:off x="8167758" y="4372516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" name="Google Shape;188;p3">
              <a:extLst>
                <a:ext uri="{FF2B5EF4-FFF2-40B4-BE49-F238E27FC236}">
                  <a16:creationId xmlns:a16="http://schemas.microsoft.com/office/drawing/2014/main" id="{F250C05F-4771-EB67-3F27-7A5652F80E0D}"/>
                </a:ext>
              </a:extLst>
            </p:cNvPr>
            <p:cNvSpPr txBox="1"/>
            <p:nvPr/>
          </p:nvSpPr>
          <p:spPr>
            <a:xfrm>
              <a:off x="9161136" y="4372516"/>
              <a:ext cx="156900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9"/>
                </a:rPr>
                <a:t>turgay.munyas@okan.edu.tr</a:t>
              </a:r>
              <a:endPara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" name="Google Shape;189;p3">
              <a:extLst>
                <a:ext uri="{FF2B5EF4-FFF2-40B4-BE49-F238E27FC236}">
                  <a16:creationId xmlns:a16="http://schemas.microsoft.com/office/drawing/2014/main" id="{A79E53B6-CEEA-9156-6ED4-16B67D58E45F}"/>
                </a:ext>
              </a:extLst>
            </p:cNvPr>
            <p:cNvSpPr txBox="1"/>
            <p:nvPr/>
          </p:nvSpPr>
          <p:spPr>
            <a:xfrm>
              <a:off x="8167757" y="4615747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" name="Google Shape;190;p3">
              <a:extLst>
                <a:ext uri="{FF2B5EF4-FFF2-40B4-BE49-F238E27FC236}">
                  <a16:creationId xmlns:a16="http://schemas.microsoft.com/office/drawing/2014/main" id="{2DA4EE8E-0985-EC69-7DF5-3A3736BCA92C}"/>
                </a:ext>
              </a:extLst>
            </p:cNvPr>
            <p:cNvSpPr txBox="1"/>
            <p:nvPr/>
          </p:nvSpPr>
          <p:spPr>
            <a:xfrm>
              <a:off x="9161136" y="4615747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 panose="02040502050505030304" pitchFamily="18" charset="0"/>
                  <a:sym typeface="Arial"/>
                </a:rPr>
                <a:t>0 (216) 677 16 30 #2582</a:t>
              </a:r>
              <a:endParaRPr sz="1800" b="0" i="0" u="none" strike="noStrike" cap="none" dirty="0">
                <a:solidFill>
                  <a:srgbClr val="000000"/>
                </a:solidFill>
                <a:latin typeface="Palatino Linotype" panose="02040502050505030304" pitchFamily="18" charset="0"/>
                <a:sym typeface="Arial"/>
              </a:endParaRPr>
            </a:p>
          </p:txBody>
        </p:sp>
        <p:pic>
          <p:nvPicPr>
            <p:cNvPr id="37" name="Google Shape;191;p3" descr="Turgay Münyas">
              <a:extLst>
                <a:ext uri="{FF2B5EF4-FFF2-40B4-BE49-F238E27FC236}">
                  <a16:creationId xmlns:a16="http://schemas.microsoft.com/office/drawing/2014/main" id="{C25FAF69-A640-756D-1FD0-826E44F735BA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518476" y="3509540"/>
              <a:ext cx="1523267" cy="1218236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9204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2698D-3DEE-F606-E1A4-2673C360D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92;p2">
            <a:extLst>
              <a:ext uri="{FF2B5EF4-FFF2-40B4-BE49-F238E27FC236}">
                <a16:creationId xmlns:a16="http://schemas.microsoft.com/office/drawing/2014/main" id="{7B01C69A-0C95-4BD6-F27A-62FD7D3AF176}"/>
              </a:ext>
            </a:extLst>
          </p:cNvPr>
          <p:cNvGrpSpPr/>
          <p:nvPr/>
        </p:nvGrpSpPr>
        <p:grpSpPr>
          <a:xfrm>
            <a:off x="6613942" y="819507"/>
            <a:ext cx="4805384" cy="1598012"/>
            <a:chOff x="6478519" y="3224044"/>
            <a:chExt cx="4805384" cy="1598012"/>
          </a:xfrm>
        </p:grpSpPr>
        <p:sp>
          <p:nvSpPr>
            <p:cNvPr id="16" name="Google Shape;93;p2">
              <a:extLst>
                <a:ext uri="{FF2B5EF4-FFF2-40B4-BE49-F238E27FC236}">
                  <a16:creationId xmlns:a16="http://schemas.microsoft.com/office/drawing/2014/main" id="{7ED3A7DC-FC39-A7FF-AC0B-50C4B2E692DC}"/>
                </a:ext>
              </a:extLst>
            </p:cNvPr>
            <p:cNvSpPr txBox="1"/>
            <p:nvPr/>
          </p:nvSpPr>
          <p:spPr>
            <a:xfrm>
              <a:off x="8296725" y="3484645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" name="Google Shape;94;p2">
              <a:extLst>
                <a:ext uri="{FF2B5EF4-FFF2-40B4-BE49-F238E27FC236}">
                  <a16:creationId xmlns:a16="http://schemas.microsoft.com/office/drawing/2014/main" id="{FF09A6A7-829A-9C7E-EBE4-4F125E7C158B}"/>
                </a:ext>
              </a:extLst>
            </p:cNvPr>
            <p:cNvSpPr txBox="1"/>
            <p:nvPr/>
          </p:nvSpPr>
          <p:spPr>
            <a:xfrm>
              <a:off x="9290103" y="3224044"/>
              <a:ext cx="19938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22796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Canan Koçer Durmaz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 Prof.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8" name="Google Shape;95;p2">
              <a:extLst>
                <a:ext uri="{FF2B5EF4-FFF2-40B4-BE49-F238E27FC236}">
                  <a16:creationId xmlns:a16="http://schemas.microsoft.com/office/drawing/2014/main" id="{80B6F4A9-E0B4-6FE8-685C-0AAC7FC36A06}"/>
                </a:ext>
              </a:extLst>
            </p:cNvPr>
            <p:cNvSpPr txBox="1"/>
            <p:nvPr/>
          </p:nvSpPr>
          <p:spPr>
            <a:xfrm>
              <a:off x="8296725" y="3727879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" name="Google Shape;96;p2">
              <a:extLst>
                <a:ext uri="{FF2B5EF4-FFF2-40B4-BE49-F238E27FC236}">
                  <a16:creationId xmlns:a16="http://schemas.microsoft.com/office/drawing/2014/main" id="{654C2D6E-293B-961B-4537-040E425635A2}"/>
                </a:ext>
              </a:extLst>
            </p:cNvPr>
            <p:cNvSpPr txBox="1"/>
            <p:nvPr/>
          </p:nvSpPr>
          <p:spPr>
            <a:xfrm>
              <a:off x="9290103" y="3727879"/>
              <a:ext cx="14079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Tekirdağ Namık Kemal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" name="Google Shape;97;p2">
              <a:extLst>
                <a:ext uri="{FF2B5EF4-FFF2-40B4-BE49-F238E27FC236}">
                  <a16:creationId xmlns:a16="http://schemas.microsoft.com/office/drawing/2014/main" id="{1847A3B7-F57B-E7D0-92C0-E49B3E1A0D0B}"/>
                </a:ext>
              </a:extLst>
            </p:cNvPr>
            <p:cNvSpPr txBox="1"/>
            <p:nvPr/>
          </p:nvSpPr>
          <p:spPr>
            <a:xfrm>
              <a:off x="8285682" y="3993470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" name="Google Shape;98;p2">
              <a:extLst>
                <a:ext uri="{FF2B5EF4-FFF2-40B4-BE49-F238E27FC236}">
                  <a16:creationId xmlns:a16="http://schemas.microsoft.com/office/drawing/2014/main" id="{397DFD2F-43BF-9FE8-0AF1-A4D514AF8A81}"/>
                </a:ext>
              </a:extLst>
            </p:cNvPr>
            <p:cNvSpPr txBox="1"/>
            <p:nvPr/>
          </p:nvSpPr>
          <p:spPr>
            <a:xfrm>
              <a:off x="9279050" y="3998825"/>
              <a:ext cx="1993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Organizational Behavior, Management and Organization,  Mindfulness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" name="Google Shape;99;p2">
              <a:extLst>
                <a:ext uri="{FF2B5EF4-FFF2-40B4-BE49-F238E27FC236}">
                  <a16:creationId xmlns:a16="http://schemas.microsoft.com/office/drawing/2014/main" id="{09A2AB42-D9F2-DE54-4F75-91AB9682915A}"/>
                </a:ext>
              </a:extLst>
            </p:cNvPr>
            <p:cNvSpPr txBox="1"/>
            <p:nvPr/>
          </p:nvSpPr>
          <p:spPr>
            <a:xfrm>
              <a:off x="8285682" y="4398779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" name="Google Shape;100;p2">
              <a:extLst>
                <a:ext uri="{FF2B5EF4-FFF2-40B4-BE49-F238E27FC236}">
                  <a16:creationId xmlns:a16="http://schemas.microsoft.com/office/drawing/2014/main" id="{D9C8ED61-84B2-5434-FA9E-D558C230C50F}"/>
                </a:ext>
              </a:extLst>
            </p:cNvPr>
            <p:cNvSpPr txBox="1"/>
            <p:nvPr/>
          </p:nvSpPr>
          <p:spPr>
            <a:xfrm>
              <a:off x="9279060" y="4398779"/>
              <a:ext cx="14079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canan</a:t>
              </a:r>
              <a:r>
                <a:rPr lang="tr-TR" sz="900" b="0" i="0" u="none" strike="noStrike" cap="none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kocer</a:t>
              </a:r>
              <a:r>
                <a:rPr lang="tr-TR" sz="900" b="0" i="0" u="none" strike="noStrike" cap="none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@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okan</a:t>
              </a:r>
              <a:r>
                <a:rPr lang="tr-TR" sz="900" b="0" i="0" u="none" strike="noStrike" cap="none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edu</a:t>
              </a:r>
              <a:r>
                <a:rPr lang="tr-TR" sz="900" b="0" i="0" u="none" strike="noStrike" cap="none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" name="Google Shape;101;p2">
              <a:extLst>
                <a:ext uri="{FF2B5EF4-FFF2-40B4-BE49-F238E27FC236}">
                  <a16:creationId xmlns:a16="http://schemas.microsoft.com/office/drawing/2014/main" id="{B43F060B-C208-0F06-D0D1-000CE6B534E8}"/>
                </a:ext>
              </a:extLst>
            </p:cNvPr>
            <p:cNvSpPr txBox="1"/>
            <p:nvPr/>
          </p:nvSpPr>
          <p:spPr>
            <a:xfrm>
              <a:off x="8285681" y="4642009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" name="Google Shape;102;p2">
              <a:extLst>
                <a:ext uri="{FF2B5EF4-FFF2-40B4-BE49-F238E27FC236}">
                  <a16:creationId xmlns:a16="http://schemas.microsoft.com/office/drawing/2014/main" id="{D4320396-7106-9C30-BB5C-F05CDCE41286}"/>
                </a:ext>
              </a:extLst>
            </p:cNvPr>
            <p:cNvSpPr txBox="1"/>
            <p:nvPr/>
          </p:nvSpPr>
          <p:spPr>
            <a:xfrm>
              <a:off x="9279060" y="4642009"/>
              <a:ext cx="1285200" cy="1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#2613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6" name="Google Shape;103;p2" descr="https://www.okan.edu.tr/uploads/c_500x375/staff_person/emine-basak-tavman/emine-basak-tavman-22112023.jpg">
              <a:extLst>
                <a:ext uri="{FF2B5EF4-FFF2-40B4-BE49-F238E27FC236}">
                  <a16:creationId xmlns:a16="http://schemas.microsoft.com/office/drawing/2014/main" id="{0BDDB587-4B8F-F5B5-7172-CD796CC3DEE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478519" y="3587265"/>
              <a:ext cx="1476245" cy="1234791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</p:grpSp>
      <p:pic>
        <p:nvPicPr>
          <p:cNvPr id="27" name="Google Shape;104;p2" title="canan-kocer.jpg">
            <a:extLst>
              <a:ext uri="{FF2B5EF4-FFF2-40B4-BE49-F238E27FC236}">
                <a16:creationId xmlns:a16="http://schemas.microsoft.com/office/drawing/2014/main" id="{DA5E5244-22F5-4F1D-1025-8F03A086CB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6" t="3530" r="22453" b="33981"/>
          <a:stretch/>
        </p:blipFill>
        <p:spPr>
          <a:xfrm>
            <a:off x="6601773" y="1179209"/>
            <a:ext cx="1476607" cy="1234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112;g35c3fd7d8ab_0_1">
            <a:extLst>
              <a:ext uri="{FF2B5EF4-FFF2-40B4-BE49-F238E27FC236}">
                <a16:creationId xmlns:a16="http://schemas.microsoft.com/office/drawing/2014/main" id="{60771071-BA13-6F0C-DE53-EE21A2E1F61F}"/>
              </a:ext>
            </a:extLst>
          </p:cNvPr>
          <p:cNvGrpSpPr/>
          <p:nvPr/>
        </p:nvGrpSpPr>
        <p:grpSpPr>
          <a:xfrm>
            <a:off x="6723865" y="3407550"/>
            <a:ext cx="4805384" cy="1598012"/>
            <a:chOff x="6478519" y="3224044"/>
            <a:chExt cx="4805384" cy="1598012"/>
          </a:xfrm>
        </p:grpSpPr>
        <p:sp>
          <p:nvSpPr>
            <p:cNvPr id="29" name="Google Shape;113;g35c3fd7d8ab_0_1">
              <a:extLst>
                <a:ext uri="{FF2B5EF4-FFF2-40B4-BE49-F238E27FC236}">
                  <a16:creationId xmlns:a16="http://schemas.microsoft.com/office/drawing/2014/main" id="{FA49CC82-03F4-394E-CC5B-1E83761F1C30}"/>
                </a:ext>
              </a:extLst>
            </p:cNvPr>
            <p:cNvSpPr txBox="1"/>
            <p:nvPr/>
          </p:nvSpPr>
          <p:spPr>
            <a:xfrm>
              <a:off x="8296725" y="3484645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0" name="Google Shape;114;g35c3fd7d8ab_0_1">
              <a:extLst>
                <a:ext uri="{FF2B5EF4-FFF2-40B4-BE49-F238E27FC236}">
                  <a16:creationId xmlns:a16="http://schemas.microsoft.com/office/drawing/2014/main" id="{2A72AB50-FF62-E7AC-0D84-76900027D027}"/>
                </a:ext>
              </a:extLst>
            </p:cNvPr>
            <p:cNvSpPr txBox="1"/>
            <p:nvPr/>
          </p:nvSpPr>
          <p:spPr>
            <a:xfrm>
              <a:off x="9290103" y="3224044"/>
              <a:ext cx="19938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22796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Emine Başak Tavman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" name="Google Shape;115;g35c3fd7d8ab_0_1">
              <a:extLst>
                <a:ext uri="{FF2B5EF4-FFF2-40B4-BE49-F238E27FC236}">
                  <a16:creationId xmlns:a16="http://schemas.microsoft.com/office/drawing/2014/main" id="{60D59AF0-2219-64F8-C801-DC9329252B87}"/>
                </a:ext>
              </a:extLst>
            </p:cNvPr>
            <p:cNvSpPr txBox="1"/>
            <p:nvPr/>
          </p:nvSpPr>
          <p:spPr>
            <a:xfrm>
              <a:off x="8296725" y="3727879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" name="Google Shape;116;g35c3fd7d8ab_0_1">
              <a:extLst>
                <a:ext uri="{FF2B5EF4-FFF2-40B4-BE49-F238E27FC236}">
                  <a16:creationId xmlns:a16="http://schemas.microsoft.com/office/drawing/2014/main" id="{C8503B06-6E34-8213-013F-1A0DA556D4AC}"/>
                </a:ext>
              </a:extLst>
            </p:cNvPr>
            <p:cNvSpPr txBox="1"/>
            <p:nvPr/>
          </p:nvSpPr>
          <p:spPr>
            <a:xfrm>
              <a:off x="9290103" y="3727879"/>
              <a:ext cx="14079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Marmara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3" name="Google Shape;117;g35c3fd7d8ab_0_1">
              <a:extLst>
                <a:ext uri="{FF2B5EF4-FFF2-40B4-BE49-F238E27FC236}">
                  <a16:creationId xmlns:a16="http://schemas.microsoft.com/office/drawing/2014/main" id="{36E878CD-B060-515F-E844-3B21B4F46A54}"/>
                </a:ext>
              </a:extLst>
            </p:cNvPr>
            <p:cNvSpPr txBox="1"/>
            <p:nvPr/>
          </p:nvSpPr>
          <p:spPr>
            <a:xfrm>
              <a:off x="8285682" y="3993470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" name="Google Shape;118;g35c3fd7d8ab_0_1">
              <a:extLst>
                <a:ext uri="{FF2B5EF4-FFF2-40B4-BE49-F238E27FC236}">
                  <a16:creationId xmlns:a16="http://schemas.microsoft.com/office/drawing/2014/main" id="{93D549B5-AC11-CA5F-AEEC-48BB241C567D}"/>
                </a:ext>
              </a:extLst>
            </p:cNvPr>
            <p:cNvSpPr txBox="1"/>
            <p:nvPr/>
          </p:nvSpPr>
          <p:spPr>
            <a:xfrm>
              <a:off x="9279050" y="3998825"/>
              <a:ext cx="1993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Marketing, Consumer Behavior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" name="Google Shape;119;g35c3fd7d8ab_0_1">
              <a:extLst>
                <a:ext uri="{FF2B5EF4-FFF2-40B4-BE49-F238E27FC236}">
                  <a16:creationId xmlns:a16="http://schemas.microsoft.com/office/drawing/2014/main" id="{D9AA64A6-8F53-7F51-F535-3283674E16BD}"/>
                </a:ext>
              </a:extLst>
            </p:cNvPr>
            <p:cNvSpPr txBox="1"/>
            <p:nvPr/>
          </p:nvSpPr>
          <p:spPr>
            <a:xfrm>
              <a:off x="8285682" y="4398779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" name="Google Shape;120;g35c3fd7d8ab_0_1">
              <a:extLst>
                <a:ext uri="{FF2B5EF4-FFF2-40B4-BE49-F238E27FC236}">
                  <a16:creationId xmlns:a16="http://schemas.microsoft.com/office/drawing/2014/main" id="{4F658EA3-9137-5EB7-1177-881B846DFA9B}"/>
                </a:ext>
              </a:extLst>
            </p:cNvPr>
            <p:cNvSpPr txBox="1"/>
            <p:nvPr/>
          </p:nvSpPr>
          <p:spPr>
            <a:xfrm>
              <a:off x="9279060" y="4398779"/>
              <a:ext cx="14079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basak.tavman@okan.edu.tr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7" name="Google Shape;121;g35c3fd7d8ab_0_1">
              <a:extLst>
                <a:ext uri="{FF2B5EF4-FFF2-40B4-BE49-F238E27FC236}">
                  <a16:creationId xmlns:a16="http://schemas.microsoft.com/office/drawing/2014/main" id="{3D8ECC0A-DA18-E7C8-B0DB-DDF298DA27A0}"/>
                </a:ext>
              </a:extLst>
            </p:cNvPr>
            <p:cNvSpPr txBox="1"/>
            <p:nvPr/>
          </p:nvSpPr>
          <p:spPr>
            <a:xfrm>
              <a:off x="8285681" y="4642009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8" name="Google Shape;122;g35c3fd7d8ab_0_1">
              <a:extLst>
                <a:ext uri="{FF2B5EF4-FFF2-40B4-BE49-F238E27FC236}">
                  <a16:creationId xmlns:a16="http://schemas.microsoft.com/office/drawing/2014/main" id="{79EDE1E1-EA15-D8FC-6A05-03713ED69FF0}"/>
                </a:ext>
              </a:extLst>
            </p:cNvPr>
            <p:cNvSpPr txBox="1"/>
            <p:nvPr/>
          </p:nvSpPr>
          <p:spPr>
            <a:xfrm>
              <a:off x="9279060" y="4642009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#2613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39" name="Google Shape;123;g35c3fd7d8ab_0_1" descr="https://www.okan.edu.tr/uploads/c_500x375/staff_person/emine-basak-tavman/emine-basak-tavman-22112023.jpg">
              <a:extLst>
                <a:ext uri="{FF2B5EF4-FFF2-40B4-BE49-F238E27FC236}">
                  <a16:creationId xmlns:a16="http://schemas.microsoft.com/office/drawing/2014/main" id="{04E2C47C-A81E-DE06-F10E-7DB4C176706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478519" y="3587265"/>
              <a:ext cx="1476245" cy="1234791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</p:grpSp>
      <p:grpSp>
        <p:nvGrpSpPr>
          <p:cNvPr id="2" name="Google Shape;180;p3">
            <a:extLst>
              <a:ext uri="{FF2B5EF4-FFF2-40B4-BE49-F238E27FC236}">
                <a16:creationId xmlns:a16="http://schemas.microsoft.com/office/drawing/2014/main" id="{7E572303-7579-4BF4-95B7-6AE6B4D72410}"/>
              </a:ext>
            </a:extLst>
          </p:cNvPr>
          <p:cNvGrpSpPr/>
          <p:nvPr/>
        </p:nvGrpSpPr>
        <p:grpSpPr>
          <a:xfrm>
            <a:off x="1199460" y="3429000"/>
            <a:ext cx="4795460" cy="1543201"/>
            <a:chOff x="6518476" y="3224046"/>
            <a:chExt cx="4795460" cy="1543201"/>
          </a:xfrm>
        </p:grpSpPr>
        <p:sp>
          <p:nvSpPr>
            <p:cNvPr id="3" name="Google Shape;181;p3">
              <a:extLst>
                <a:ext uri="{FF2B5EF4-FFF2-40B4-BE49-F238E27FC236}">
                  <a16:creationId xmlns:a16="http://schemas.microsoft.com/office/drawing/2014/main" id="{EBF99E0E-171B-C79C-EBA5-2E397F4F0299}"/>
                </a:ext>
              </a:extLst>
            </p:cNvPr>
            <p:cNvSpPr txBox="1"/>
            <p:nvPr/>
          </p:nvSpPr>
          <p:spPr>
            <a:xfrm>
              <a:off x="8157461" y="348465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" name="Google Shape;182;p3">
              <a:extLst>
                <a:ext uri="{FF2B5EF4-FFF2-40B4-BE49-F238E27FC236}">
                  <a16:creationId xmlns:a16="http://schemas.microsoft.com/office/drawing/2014/main" id="{479504C9-B602-0B41-D264-8ED973E221E2}"/>
                </a:ext>
              </a:extLst>
            </p:cNvPr>
            <p:cNvSpPr txBox="1"/>
            <p:nvPr/>
          </p:nvSpPr>
          <p:spPr>
            <a:xfrm>
              <a:off x="9150839" y="3224046"/>
              <a:ext cx="1197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97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Deniz Sönmez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 Prof.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" name="Google Shape;183;p3">
              <a:extLst>
                <a:ext uri="{FF2B5EF4-FFF2-40B4-BE49-F238E27FC236}">
                  <a16:creationId xmlns:a16="http://schemas.microsoft.com/office/drawing/2014/main" id="{51F4682F-9B2E-7004-0E0A-CEBE480A6D08}"/>
                </a:ext>
              </a:extLst>
            </p:cNvPr>
            <p:cNvSpPr txBox="1"/>
            <p:nvPr/>
          </p:nvSpPr>
          <p:spPr>
            <a:xfrm>
              <a:off x="8157461" y="372788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" name="Google Shape;184;p3">
              <a:extLst>
                <a:ext uri="{FF2B5EF4-FFF2-40B4-BE49-F238E27FC236}">
                  <a16:creationId xmlns:a16="http://schemas.microsoft.com/office/drawing/2014/main" id="{C58F10A6-378B-B189-5F4F-57DAF64BA059}"/>
                </a:ext>
              </a:extLst>
            </p:cNvPr>
            <p:cNvSpPr txBox="1"/>
            <p:nvPr/>
          </p:nvSpPr>
          <p:spPr>
            <a:xfrm>
              <a:off x="9150839" y="3727882"/>
              <a:ext cx="1673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Istanbul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Gelisim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University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" name="Google Shape;185;p3">
              <a:extLst>
                <a:ext uri="{FF2B5EF4-FFF2-40B4-BE49-F238E27FC236}">
                  <a16:creationId xmlns:a16="http://schemas.microsoft.com/office/drawing/2014/main" id="{0880BF5F-5C29-6916-7AB0-7E22A4BD2E94}"/>
                </a:ext>
              </a:extLst>
            </p:cNvPr>
            <p:cNvSpPr txBox="1"/>
            <p:nvPr/>
          </p:nvSpPr>
          <p:spPr>
            <a:xfrm>
              <a:off x="8167758" y="3967207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" name="Google Shape;186;p3">
              <a:extLst>
                <a:ext uri="{FF2B5EF4-FFF2-40B4-BE49-F238E27FC236}">
                  <a16:creationId xmlns:a16="http://schemas.microsoft.com/office/drawing/2014/main" id="{C61D335C-EEAE-7C02-0271-F6F8EB83C54D}"/>
                </a:ext>
              </a:extLst>
            </p:cNvPr>
            <p:cNvSpPr txBox="1"/>
            <p:nvPr/>
          </p:nvSpPr>
          <p:spPr>
            <a:xfrm>
              <a:off x="9161136" y="3967207"/>
              <a:ext cx="2152800" cy="428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Strategic Management,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Health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Service Management,, Human Resource Management </a:t>
              </a:r>
              <a:endParaRPr lang="tr-TR" sz="18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" name="Google Shape;187;p3">
              <a:extLst>
                <a:ext uri="{FF2B5EF4-FFF2-40B4-BE49-F238E27FC236}">
                  <a16:creationId xmlns:a16="http://schemas.microsoft.com/office/drawing/2014/main" id="{09BB8049-764E-E12D-A37A-3F079825D569}"/>
                </a:ext>
              </a:extLst>
            </p:cNvPr>
            <p:cNvSpPr txBox="1"/>
            <p:nvPr/>
          </p:nvSpPr>
          <p:spPr>
            <a:xfrm>
              <a:off x="8167758" y="4372516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" name="Google Shape;188;p3">
              <a:extLst>
                <a:ext uri="{FF2B5EF4-FFF2-40B4-BE49-F238E27FC236}">
                  <a16:creationId xmlns:a16="http://schemas.microsoft.com/office/drawing/2014/main" id="{1B29CFFE-C837-5BF3-EFCE-0565D2007867}"/>
                </a:ext>
              </a:extLst>
            </p:cNvPr>
            <p:cNvSpPr txBox="1"/>
            <p:nvPr/>
          </p:nvSpPr>
          <p:spPr>
            <a:xfrm>
              <a:off x="9161136" y="4372516"/>
              <a:ext cx="1569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deniz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</a:t>
              </a:r>
              <a:r>
                <a:rPr lang="tr-TR" sz="900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sonmez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@okan.edu.tr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9;p3">
              <a:extLst>
                <a:ext uri="{FF2B5EF4-FFF2-40B4-BE49-F238E27FC236}">
                  <a16:creationId xmlns:a16="http://schemas.microsoft.com/office/drawing/2014/main" id="{717E06AC-A1A7-C313-E089-DD71CD38DDDD}"/>
                </a:ext>
              </a:extLst>
            </p:cNvPr>
            <p:cNvSpPr txBox="1"/>
            <p:nvPr/>
          </p:nvSpPr>
          <p:spPr>
            <a:xfrm>
              <a:off x="8167757" y="4615747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" name="Google Shape;190;p3">
              <a:extLst>
                <a:ext uri="{FF2B5EF4-FFF2-40B4-BE49-F238E27FC236}">
                  <a16:creationId xmlns:a16="http://schemas.microsoft.com/office/drawing/2014/main" id="{CECCEA9F-A47B-04BF-8C3F-344B13749151}"/>
                </a:ext>
              </a:extLst>
            </p:cNvPr>
            <p:cNvSpPr txBox="1"/>
            <p:nvPr/>
          </p:nvSpPr>
          <p:spPr>
            <a:xfrm>
              <a:off x="9161136" y="4615747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0 (216) 677 16 30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91;p3" descr="Turgay Münyas">
              <a:extLst>
                <a:ext uri="{FF2B5EF4-FFF2-40B4-BE49-F238E27FC236}">
                  <a16:creationId xmlns:a16="http://schemas.microsoft.com/office/drawing/2014/main" id="{E7E4EB44-E7EE-72E1-7BA0-CB7177527F4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18476" y="3509540"/>
              <a:ext cx="1523267" cy="1218236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0"/>
                </a:srgbClr>
              </a:outerShdw>
            </a:effectLst>
          </p:spPr>
        </p:pic>
      </p:grpSp>
      <p:pic>
        <p:nvPicPr>
          <p:cNvPr id="15" name="Resim 14" descr="insan yüzü, kişi, şahıs, bina, giyi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10751D7-FF09-51F9-52E1-78C49F83B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738" y="3717432"/>
            <a:ext cx="1532992" cy="1218237"/>
          </a:xfrm>
          <a:prstGeom prst="rect">
            <a:avLst/>
          </a:prstGeom>
        </p:spPr>
      </p:pic>
      <p:grpSp>
        <p:nvGrpSpPr>
          <p:cNvPr id="40" name="Google Shape;56;p2">
            <a:extLst>
              <a:ext uri="{FF2B5EF4-FFF2-40B4-BE49-F238E27FC236}">
                <a16:creationId xmlns:a16="http://schemas.microsoft.com/office/drawing/2014/main" id="{F0FE2676-D6D6-4360-A08D-3C2A206B5CF4}"/>
              </a:ext>
            </a:extLst>
          </p:cNvPr>
          <p:cNvGrpSpPr/>
          <p:nvPr/>
        </p:nvGrpSpPr>
        <p:grpSpPr>
          <a:xfrm>
            <a:off x="1280802" y="842861"/>
            <a:ext cx="4657479" cy="1588990"/>
            <a:chOff x="707204" y="3224049"/>
            <a:chExt cx="4657479" cy="1588990"/>
          </a:xfrm>
        </p:grpSpPr>
        <p:sp>
          <p:nvSpPr>
            <p:cNvPr id="41" name="Google Shape;57;p2">
              <a:extLst>
                <a:ext uri="{FF2B5EF4-FFF2-40B4-BE49-F238E27FC236}">
                  <a16:creationId xmlns:a16="http://schemas.microsoft.com/office/drawing/2014/main" id="{3FB51DFD-F38A-0B11-27F1-8CC1DE8A84C8}"/>
                </a:ext>
              </a:extLst>
            </p:cNvPr>
            <p:cNvSpPr txBox="1"/>
            <p:nvPr/>
          </p:nvSpPr>
          <p:spPr>
            <a:xfrm>
              <a:off x="2361361" y="3484647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2" name="Google Shape;58;p2">
              <a:extLst>
                <a:ext uri="{FF2B5EF4-FFF2-40B4-BE49-F238E27FC236}">
                  <a16:creationId xmlns:a16="http://schemas.microsoft.com/office/drawing/2014/main" id="{7714AD41-BD40-3A77-B8EE-46B8938841BF}"/>
                </a:ext>
              </a:extLst>
            </p:cNvPr>
            <p:cNvSpPr txBox="1"/>
            <p:nvPr/>
          </p:nvSpPr>
          <p:spPr>
            <a:xfrm>
              <a:off x="3354750" y="3224049"/>
              <a:ext cx="14409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29654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Beynaz Uysal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3" name="Google Shape;59;p2">
              <a:extLst>
                <a:ext uri="{FF2B5EF4-FFF2-40B4-BE49-F238E27FC236}">
                  <a16:creationId xmlns:a16="http://schemas.microsoft.com/office/drawing/2014/main" id="{AD3C79C6-EED4-3EC1-D718-92738688B893}"/>
                </a:ext>
              </a:extLst>
            </p:cNvPr>
            <p:cNvSpPr txBox="1"/>
            <p:nvPr/>
          </p:nvSpPr>
          <p:spPr>
            <a:xfrm>
              <a:off x="2361361" y="3727881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4" name="Google Shape;60;p2">
              <a:extLst>
                <a:ext uri="{FF2B5EF4-FFF2-40B4-BE49-F238E27FC236}">
                  <a16:creationId xmlns:a16="http://schemas.microsoft.com/office/drawing/2014/main" id="{0F9CE4CA-E720-A43D-3300-E98663A87C28}"/>
                </a:ext>
              </a:extLst>
            </p:cNvPr>
            <p:cNvSpPr txBox="1"/>
            <p:nvPr/>
          </p:nvSpPr>
          <p:spPr>
            <a:xfrm>
              <a:off x="3354740" y="3727881"/>
              <a:ext cx="1383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Istanbul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5" name="Google Shape;61;p2">
              <a:extLst>
                <a:ext uri="{FF2B5EF4-FFF2-40B4-BE49-F238E27FC236}">
                  <a16:creationId xmlns:a16="http://schemas.microsoft.com/office/drawing/2014/main" id="{5AE0E785-CD8F-6D69-AD1A-B6EC04A9AFC9}"/>
                </a:ext>
              </a:extLst>
            </p:cNvPr>
            <p:cNvSpPr txBox="1"/>
            <p:nvPr/>
          </p:nvSpPr>
          <p:spPr>
            <a:xfrm>
              <a:off x="2372405" y="4004516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6" name="Google Shape;62;p2">
              <a:extLst>
                <a:ext uri="{FF2B5EF4-FFF2-40B4-BE49-F238E27FC236}">
                  <a16:creationId xmlns:a16="http://schemas.microsoft.com/office/drawing/2014/main" id="{73F2D24D-4EAE-EBD1-D25F-CCE5061541A5}"/>
                </a:ext>
              </a:extLst>
            </p:cNvPr>
            <p:cNvSpPr txBox="1"/>
            <p:nvPr/>
          </p:nvSpPr>
          <p:spPr>
            <a:xfrm>
              <a:off x="3365783" y="4004516"/>
              <a:ext cx="1998900" cy="42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Human Resource Management, Organizational  Behavior, Organization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7" name="Google Shape;63;p2">
              <a:extLst>
                <a:ext uri="{FF2B5EF4-FFF2-40B4-BE49-F238E27FC236}">
                  <a16:creationId xmlns:a16="http://schemas.microsoft.com/office/drawing/2014/main" id="{7407C8C7-65CD-1ED7-0422-58E9CDAFB1D7}"/>
                </a:ext>
              </a:extLst>
            </p:cNvPr>
            <p:cNvSpPr txBox="1"/>
            <p:nvPr/>
          </p:nvSpPr>
          <p:spPr>
            <a:xfrm>
              <a:off x="2372405" y="4409825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8" name="Google Shape;64;p2">
              <a:extLst>
                <a:ext uri="{FF2B5EF4-FFF2-40B4-BE49-F238E27FC236}">
                  <a16:creationId xmlns:a16="http://schemas.microsoft.com/office/drawing/2014/main" id="{17B851A3-FFDB-91AC-F24D-B67CC0516E02}"/>
                </a:ext>
              </a:extLst>
            </p:cNvPr>
            <p:cNvSpPr txBox="1"/>
            <p:nvPr/>
          </p:nvSpPr>
          <p:spPr>
            <a:xfrm>
              <a:off x="3365783" y="4409825"/>
              <a:ext cx="1440787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beynaz.uysal@okan.edu.tr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9" name="Google Shape;65;p2">
              <a:extLst>
                <a:ext uri="{FF2B5EF4-FFF2-40B4-BE49-F238E27FC236}">
                  <a16:creationId xmlns:a16="http://schemas.microsoft.com/office/drawing/2014/main" id="{98EFB8E7-98AB-E140-F402-64B49FCA3FC4}"/>
                </a:ext>
              </a:extLst>
            </p:cNvPr>
            <p:cNvSpPr txBox="1"/>
            <p:nvPr/>
          </p:nvSpPr>
          <p:spPr>
            <a:xfrm>
              <a:off x="2372405" y="4653056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0" name="Google Shape;66;p2">
              <a:extLst>
                <a:ext uri="{FF2B5EF4-FFF2-40B4-BE49-F238E27FC236}">
                  <a16:creationId xmlns:a16="http://schemas.microsoft.com/office/drawing/2014/main" id="{13AFFC75-29E2-C1D9-AADD-C0142C446F54}"/>
                </a:ext>
              </a:extLst>
            </p:cNvPr>
            <p:cNvSpPr txBox="1"/>
            <p:nvPr/>
          </p:nvSpPr>
          <p:spPr>
            <a:xfrm>
              <a:off x="3365783" y="4653056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#2586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75" name="Google Shape;67;p2" descr="https://www.okan.edu.tr/uploads/c_500x375/staff_person/beynaz-uysal/beynaz-uysal-1.jpg">
              <a:extLst>
                <a:ext uri="{FF2B5EF4-FFF2-40B4-BE49-F238E27FC236}">
                  <a16:creationId xmlns:a16="http://schemas.microsoft.com/office/drawing/2014/main" id="{DD75E6AC-E502-9E10-19E4-4EDBD00A995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07204" y="3577976"/>
              <a:ext cx="1476608" cy="123506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100" name="Google Shape;54;p2">
            <a:extLst>
              <a:ext uri="{FF2B5EF4-FFF2-40B4-BE49-F238E27FC236}">
                <a16:creationId xmlns:a16="http://schemas.microsoft.com/office/drawing/2014/main" id="{F129822F-28CA-2206-B608-B8FE588C3603}"/>
              </a:ext>
            </a:extLst>
          </p:cNvPr>
          <p:cNvSpPr txBox="1"/>
          <p:nvPr/>
        </p:nvSpPr>
        <p:spPr>
          <a:xfrm rot="-5400000">
            <a:off x="-2084500" y="2517150"/>
            <a:ext cx="47874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Business Administration</a:t>
            </a:r>
            <a:endParaRPr sz="24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1" name="Google Shape;55;p2">
            <a:extLst>
              <a:ext uri="{FF2B5EF4-FFF2-40B4-BE49-F238E27FC236}">
                <a16:creationId xmlns:a16="http://schemas.microsoft.com/office/drawing/2014/main" id="{DF0423C9-A60B-0FB1-6D05-8C4B93AF203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29500" y="6444775"/>
            <a:ext cx="4743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/>
              <a:t>2024-2025 RESEARCHERS CATALOG</a:t>
            </a:r>
            <a:endParaRPr dirty="0"/>
          </a:p>
        </p:txBody>
      </p:sp>
      <p:sp>
        <p:nvSpPr>
          <p:cNvPr id="102" name="Google Shape;105;p2">
            <a:extLst>
              <a:ext uri="{FF2B5EF4-FFF2-40B4-BE49-F238E27FC236}">
                <a16:creationId xmlns:a16="http://schemas.microsoft.com/office/drawing/2014/main" id="{CE66DD37-6DA7-4F39-EC71-2E28F9413F8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187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 </a:t>
            </a:r>
            <a:r>
              <a:rPr lang="tr-TR" dirty="0" err="1"/>
              <a:t>Faculty</a:t>
            </a:r>
            <a:r>
              <a:rPr lang="tr-TR" dirty="0"/>
              <a:t> of Business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Administrative</a:t>
            </a:r>
            <a:r>
              <a:rPr lang="tr-TR" dirty="0"/>
              <a:t> </a:t>
            </a:r>
            <a:r>
              <a:rPr lang="tr-TR" dirty="0" err="1"/>
              <a:t>Sciences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544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E8B1D-AFFE-2BCC-5D45-2562F6067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124;g35c3fd7d8ab_0_1">
            <a:extLst>
              <a:ext uri="{FF2B5EF4-FFF2-40B4-BE49-F238E27FC236}">
                <a16:creationId xmlns:a16="http://schemas.microsoft.com/office/drawing/2014/main" id="{1FCA1F91-6373-0DFA-7155-B3AA62149097}"/>
              </a:ext>
            </a:extLst>
          </p:cNvPr>
          <p:cNvGrpSpPr/>
          <p:nvPr/>
        </p:nvGrpSpPr>
        <p:grpSpPr>
          <a:xfrm>
            <a:off x="6643212" y="892038"/>
            <a:ext cx="4234824" cy="1558421"/>
            <a:chOff x="638313" y="683831"/>
            <a:chExt cx="4234824" cy="1558421"/>
          </a:xfrm>
        </p:grpSpPr>
        <p:sp>
          <p:nvSpPr>
            <p:cNvPr id="52" name="Google Shape;125;g35c3fd7d8ab_0_1">
              <a:extLst>
                <a:ext uri="{FF2B5EF4-FFF2-40B4-BE49-F238E27FC236}">
                  <a16:creationId xmlns:a16="http://schemas.microsoft.com/office/drawing/2014/main" id="{A9C8D029-D689-83F2-7D5A-2B64FE5F3929}"/>
                </a:ext>
              </a:extLst>
            </p:cNvPr>
            <p:cNvSpPr txBox="1"/>
            <p:nvPr/>
          </p:nvSpPr>
          <p:spPr>
            <a:xfrm>
              <a:off x="2379759" y="94443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3" name="Google Shape;126;g35c3fd7d8ab_0_1">
              <a:extLst>
                <a:ext uri="{FF2B5EF4-FFF2-40B4-BE49-F238E27FC236}">
                  <a16:creationId xmlns:a16="http://schemas.microsoft.com/office/drawing/2014/main" id="{73C69620-4179-D1EE-9144-BE06C04FA018}"/>
                </a:ext>
              </a:extLst>
            </p:cNvPr>
            <p:cNvSpPr txBox="1"/>
            <p:nvPr/>
          </p:nvSpPr>
          <p:spPr>
            <a:xfrm>
              <a:off x="3373137" y="683831"/>
              <a:ext cx="15000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67005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Fatih Koç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4" name="Google Shape;127;g35c3fd7d8ab_0_1">
              <a:extLst>
                <a:ext uri="{FF2B5EF4-FFF2-40B4-BE49-F238E27FC236}">
                  <a16:creationId xmlns:a16="http://schemas.microsoft.com/office/drawing/2014/main" id="{88CA6684-3BD7-5626-C319-1C4017A1058A}"/>
                </a:ext>
              </a:extLst>
            </p:cNvPr>
            <p:cNvSpPr txBox="1"/>
            <p:nvPr/>
          </p:nvSpPr>
          <p:spPr>
            <a:xfrm>
              <a:off x="2379759" y="118766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5" name="Google Shape;128;g35c3fd7d8ab_0_1">
              <a:extLst>
                <a:ext uri="{FF2B5EF4-FFF2-40B4-BE49-F238E27FC236}">
                  <a16:creationId xmlns:a16="http://schemas.microsoft.com/office/drawing/2014/main" id="{43746583-AFF1-0881-E7A9-336495757AF4}"/>
                </a:ext>
              </a:extLst>
            </p:cNvPr>
            <p:cNvSpPr txBox="1"/>
            <p:nvPr/>
          </p:nvSpPr>
          <p:spPr>
            <a:xfrm>
              <a:off x="3373137" y="1187662"/>
              <a:ext cx="1500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Istanbul Okan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6" name="Google Shape;129;g35c3fd7d8ab_0_1">
              <a:extLst>
                <a:ext uri="{FF2B5EF4-FFF2-40B4-BE49-F238E27FC236}">
                  <a16:creationId xmlns:a16="http://schemas.microsoft.com/office/drawing/2014/main" id="{E9036766-A966-9BD7-1F8D-E2E76938AA0F}"/>
                </a:ext>
              </a:extLst>
            </p:cNvPr>
            <p:cNvSpPr txBox="1"/>
            <p:nvPr/>
          </p:nvSpPr>
          <p:spPr>
            <a:xfrm>
              <a:off x="2379761" y="1442213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7" name="Google Shape;130;g35c3fd7d8ab_0_1">
              <a:extLst>
                <a:ext uri="{FF2B5EF4-FFF2-40B4-BE49-F238E27FC236}">
                  <a16:creationId xmlns:a16="http://schemas.microsoft.com/office/drawing/2014/main" id="{904C4CD7-A9C8-E7EB-8DEF-CFFBFCA5A058}"/>
                </a:ext>
              </a:extLst>
            </p:cNvPr>
            <p:cNvSpPr txBox="1"/>
            <p:nvPr/>
          </p:nvSpPr>
          <p:spPr>
            <a:xfrm>
              <a:off x="2379761" y="1847522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8" name="Google Shape;131;g35c3fd7d8ab_0_1">
              <a:extLst>
                <a:ext uri="{FF2B5EF4-FFF2-40B4-BE49-F238E27FC236}">
                  <a16:creationId xmlns:a16="http://schemas.microsoft.com/office/drawing/2014/main" id="{BF4D1DBC-ABF7-A1FE-2D90-176644CB9B0B}"/>
                </a:ext>
              </a:extLst>
            </p:cNvPr>
            <p:cNvSpPr txBox="1"/>
            <p:nvPr/>
          </p:nvSpPr>
          <p:spPr>
            <a:xfrm>
              <a:off x="3373139" y="1847522"/>
              <a:ext cx="133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fatih.koc@okan.edu.tr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9" name="Google Shape;132;g35c3fd7d8ab_0_1">
              <a:extLst>
                <a:ext uri="{FF2B5EF4-FFF2-40B4-BE49-F238E27FC236}">
                  <a16:creationId xmlns:a16="http://schemas.microsoft.com/office/drawing/2014/main" id="{A7FD5B7E-E0A0-CF64-EA7A-A8FE75AD17B2}"/>
                </a:ext>
              </a:extLst>
            </p:cNvPr>
            <p:cNvSpPr txBox="1"/>
            <p:nvPr/>
          </p:nvSpPr>
          <p:spPr>
            <a:xfrm>
              <a:off x="2379760" y="2090752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0" name="Google Shape;133;g35c3fd7d8ab_0_1">
              <a:extLst>
                <a:ext uri="{FF2B5EF4-FFF2-40B4-BE49-F238E27FC236}">
                  <a16:creationId xmlns:a16="http://schemas.microsoft.com/office/drawing/2014/main" id="{E8183645-BEBA-D7F6-53DB-EE18AC63C8E7}"/>
                </a:ext>
              </a:extLst>
            </p:cNvPr>
            <p:cNvSpPr txBox="1"/>
            <p:nvPr/>
          </p:nvSpPr>
          <p:spPr>
            <a:xfrm>
              <a:off x="3373139" y="2090752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(216)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677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16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30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/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2401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61" name="Google Shape;134;g35c3fd7d8ab_0_1">
              <a:extLst>
                <a:ext uri="{FF2B5EF4-FFF2-40B4-BE49-F238E27FC236}">
                  <a16:creationId xmlns:a16="http://schemas.microsoft.com/office/drawing/2014/main" id="{30C10B53-C537-2F95-695A-D9F75FB0F13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8313" y="1097169"/>
              <a:ext cx="1485746" cy="1107661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</p:grpSp>
      <p:grpSp>
        <p:nvGrpSpPr>
          <p:cNvPr id="62" name="Google Shape;135;g35c3fd7d8ab_0_1">
            <a:extLst>
              <a:ext uri="{FF2B5EF4-FFF2-40B4-BE49-F238E27FC236}">
                <a16:creationId xmlns:a16="http://schemas.microsoft.com/office/drawing/2014/main" id="{BEA1DD37-6B5B-6C29-753A-A9B0D3529E5E}"/>
              </a:ext>
            </a:extLst>
          </p:cNvPr>
          <p:cNvGrpSpPr/>
          <p:nvPr/>
        </p:nvGrpSpPr>
        <p:grpSpPr>
          <a:xfrm>
            <a:off x="1085381" y="3178000"/>
            <a:ext cx="4919636" cy="1639142"/>
            <a:chOff x="6297668" y="683819"/>
            <a:chExt cx="4919636" cy="1639142"/>
          </a:xfrm>
        </p:grpSpPr>
        <p:sp>
          <p:nvSpPr>
            <p:cNvPr id="63" name="Google Shape;136;g35c3fd7d8ab_0_1">
              <a:extLst>
                <a:ext uri="{FF2B5EF4-FFF2-40B4-BE49-F238E27FC236}">
                  <a16:creationId xmlns:a16="http://schemas.microsoft.com/office/drawing/2014/main" id="{CED74241-2037-DD67-0491-69CDE898D9FF}"/>
                </a:ext>
              </a:extLst>
            </p:cNvPr>
            <p:cNvSpPr txBox="1"/>
            <p:nvPr/>
          </p:nvSpPr>
          <p:spPr>
            <a:xfrm>
              <a:off x="8296726" y="944420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4" name="Google Shape;137;g35c3fd7d8ab_0_1">
              <a:extLst>
                <a:ext uri="{FF2B5EF4-FFF2-40B4-BE49-F238E27FC236}">
                  <a16:creationId xmlns:a16="http://schemas.microsoft.com/office/drawing/2014/main" id="{D201EA26-35D8-FBFC-4140-F06BC94EF09F}"/>
                </a:ext>
              </a:extLst>
            </p:cNvPr>
            <p:cNvSpPr txBox="1"/>
            <p:nvPr/>
          </p:nvSpPr>
          <p:spPr>
            <a:xfrm>
              <a:off x="9290104" y="683819"/>
              <a:ext cx="19272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9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Fatma Sebla Uzuntepe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5" name="Google Shape;138;g35c3fd7d8ab_0_1">
              <a:extLst>
                <a:ext uri="{FF2B5EF4-FFF2-40B4-BE49-F238E27FC236}">
                  <a16:creationId xmlns:a16="http://schemas.microsoft.com/office/drawing/2014/main" id="{5A35AA99-B295-B231-3858-A44D5E71B7B2}"/>
                </a:ext>
              </a:extLst>
            </p:cNvPr>
            <p:cNvSpPr txBox="1"/>
            <p:nvPr/>
          </p:nvSpPr>
          <p:spPr>
            <a:xfrm>
              <a:off x="8296726" y="1187650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6" name="Google Shape;139;g35c3fd7d8ab_0_1">
              <a:extLst>
                <a:ext uri="{FF2B5EF4-FFF2-40B4-BE49-F238E27FC236}">
                  <a16:creationId xmlns:a16="http://schemas.microsoft.com/office/drawing/2014/main" id="{DA5C0FC5-8789-4CAF-5928-60F93B5E1339}"/>
                </a:ext>
              </a:extLst>
            </p:cNvPr>
            <p:cNvSpPr txBox="1"/>
            <p:nvPr/>
          </p:nvSpPr>
          <p:spPr>
            <a:xfrm>
              <a:off x="9312407" y="1187650"/>
              <a:ext cx="15831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Istanbul Okan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7" name="Google Shape;140;g35c3fd7d8ab_0_1">
              <a:extLst>
                <a:ext uri="{FF2B5EF4-FFF2-40B4-BE49-F238E27FC236}">
                  <a16:creationId xmlns:a16="http://schemas.microsoft.com/office/drawing/2014/main" id="{D80BC666-EA35-B710-AE2E-094697B6003C}"/>
                </a:ext>
              </a:extLst>
            </p:cNvPr>
            <p:cNvSpPr txBox="1"/>
            <p:nvPr/>
          </p:nvSpPr>
          <p:spPr>
            <a:xfrm>
              <a:off x="8296726" y="1442202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8" name="Google Shape;141;g35c3fd7d8ab_0_1">
              <a:extLst>
                <a:ext uri="{FF2B5EF4-FFF2-40B4-BE49-F238E27FC236}">
                  <a16:creationId xmlns:a16="http://schemas.microsoft.com/office/drawing/2014/main" id="{1017DD0A-6EE8-FB38-68DB-9024A26375BA}"/>
                </a:ext>
              </a:extLst>
            </p:cNvPr>
            <p:cNvSpPr txBox="1"/>
            <p:nvPr/>
          </p:nvSpPr>
          <p:spPr>
            <a:xfrm>
              <a:off x="8296726" y="1847511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9" name="Google Shape;142;g35c3fd7d8ab_0_1">
              <a:extLst>
                <a:ext uri="{FF2B5EF4-FFF2-40B4-BE49-F238E27FC236}">
                  <a16:creationId xmlns:a16="http://schemas.microsoft.com/office/drawing/2014/main" id="{01B92F7D-C65E-4ABD-4B79-7A86C0EDD12A}"/>
                </a:ext>
              </a:extLst>
            </p:cNvPr>
            <p:cNvSpPr txBox="1"/>
            <p:nvPr/>
          </p:nvSpPr>
          <p:spPr>
            <a:xfrm>
              <a:off x="9290099" y="1847500"/>
              <a:ext cx="15831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sebla.uzuntepe@okan.edu.tr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" name="Google Shape;143;g35c3fd7d8ab_0_1">
              <a:extLst>
                <a:ext uri="{FF2B5EF4-FFF2-40B4-BE49-F238E27FC236}">
                  <a16:creationId xmlns:a16="http://schemas.microsoft.com/office/drawing/2014/main" id="{89534D1D-912D-18FD-655B-114DE192CB6B}"/>
                </a:ext>
              </a:extLst>
            </p:cNvPr>
            <p:cNvSpPr txBox="1"/>
            <p:nvPr/>
          </p:nvSpPr>
          <p:spPr>
            <a:xfrm>
              <a:off x="8296726" y="2090741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1" name="Google Shape;144;g35c3fd7d8ab_0_1">
              <a:extLst>
                <a:ext uri="{FF2B5EF4-FFF2-40B4-BE49-F238E27FC236}">
                  <a16:creationId xmlns:a16="http://schemas.microsoft.com/office/drawing/2014/main" id="{1A495AB5-397F-DAAC-71EF-49FD143D8608}"/>
                </a:ext>
              </a:extLst>
            </p:cNvPr>
            <p:cNvSpPr txBox="1"/>
            <p:nvPr/>
          </p:nvSpPr>
          <p:spPr>
            <a:xfrm>
              <a:off x="9290105" y="2090741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677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16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30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Times New Roman"/>
                  <a:cs typeface="Times New Roman"/>
                  <a:sym typeface="Palatino Linotype"/>
                </a:rPr>
                <a:t>#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2454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72" name="Google Shape;145;g35c3fd7d8ab_0_1" descr="Fatma Sebla Uzuntepe">
              <a:extLst>
                <a:ext uri="{FF2B5EF4-FFF2-40B4-BE49-F238E27FC236}">
                  <a16:creationId xmlns:a16="http://schemas.microsoft.com/office/drawing/2014/main" id="{EE003740-9875-C28C-F151-261E642502D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97668" y="1092268"/>
              <a:ext cx="1474785" cy="123069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</p:grpSp>
      <p:sp>
        <p:nvSpPr>
          <p:cNvPr id="73" name="Google Shape;159;g35c3fd7d8ab_0_1">
            <a:extLst>
              <a:ext uri="{FF2B5EF4-FFF2-40B4-BE49-F238E27FC236}">
                <a16:creationId xmlns:a16="http://schemas.microsoft.com/office/drawing/2014/main" id="{CAB8C135-42F5-7456-B1AB-ED8D6B63BAC4}"/>
              </a:ext>
            </a:extLst>
          </p:cNvPr>
          <p:cNvSpPr txBox="1"/>
          <p:nvPr/>
        </p:nvSpPr>
        <p:spPr>
          <a:xfrm>
            <a:off x="4100120" y="3903439"/>
            <a:ext cx="1583100" cy="15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 b="0" i="0" u="none" strike="noStrike" cap="none" dirty="0" err="1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Entrepreneurship</a:t>
            </a:r>
            <a:r>
              <a: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sz="9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4" name="Google Shape;160;g35c3fd7d8ab_0_1">
            <a:extLst>
              <a:ext uri="{FF2B5EF4-FFF2-40B4-BE49-F238E27FC236}">
                <a16:creationId xmlns:a16="http://schemas.microsoft.com/office/drawing/2014/main" id="{DF96B093-7984-76B3-0B53-421915A63FE2}"/>
              </a:ext>
            </a:extLst>
          </p:cNvPr>
          <p:cNvSpPr txBox="1"/>
          <p:nvPr/>
        </p:nvSpPr>
        <p:spPr>
          <a:xfrm>
            <a:off x="9378036" y="1636591"/>
            <a:ext cx="1583100" cy="15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Accounting, Auditing </a:t>
            </a:r>
            <a:endParaRPr sz="9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8" name="Google Shape;165;p3">
            <a:extLst>
              <a:ext uri="{FF2B5EF4-FFF2-40B4-BE49-F238E27FC236}">
                <a16:creationId xmlns:a16="http://schemas.microsoft.com/office/drawing/2014/main" id="{7A899322-3CB2-E8A8-3C67-39095AF10CBE}"/>
              </a:ext>
            </a:extLst>
          </p:cNvPr>
          <p:cNvSpPr txBox="1"/>
          <p:nvPr/>
        </p:nvSpPr>
        <p:spPr>
          <a:xfrm rot="-5400000">
            <a:off x="-2240675" y="2818600"/>
            <a:ext cx="54096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Business Administration</a:t>
            </a:r>
            <a:endParaRPr sz="24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99" name="Google Shape;180;p3">
            <a:extLst>
              <a:ext uri="{FF2B5EF4-FFF2-40B4-BE49-F238E27FC236}">
                <a16:creationId xmlns:a16="http://schemas.microsoft.com/office/drawing/2014/main" id="{A649F506-787F-9DCA-A5B3-E8B1B7B25F5A}"/>
              </a:ext>
            </a:extLst>
          </p:cNvPr>
          <p:cNvGrpSpPr/>
          <p:nvPr/>
        </p:nvGrpSpPr>
        <p:grpSpPr>
          <a:xfrm>
            <a:off x="3084439" y="1088746"/>
            <a:ext cx="3156475" cy="1543201"/>
            <a:chOff x="8157461" y="3224046"/>
            <a:chExt cx="3156475" cy="1543201"/>
          </a:xfrm>
        </p:grpSpPr>
        <p:sp>
          <p:nvSpPr>
            <p:cNvPr id="100" name="Google Shape;181;p3">
              <a:extLst>
                <a:ext uri="{FF2B5EF4-FFF2-40B4-BE49-F238E27FC236}">
                  <a16:creationId xmlns:a16="http://schemas.microsoft.com/office/drawing/2014/main" id="{71D02190-41C4-61B8-05CE-B1CF81FA7F00}"/>
                </a:ext>
              </a:extLst>
            </p:cNvPr>
            <p:cNvSpPr txBox="1"/>
            <p:nvPr/>
          </p:nvSpPr>
          <p:spPr>
            <a:xfrm>
              <a:off x="8157461" y="348465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1" name="Google Shape;182;p3">
              <a:extLst>
                <a:ext uri="{FF2B5EF4-FFF2-40B4-BE49-F238E27FC236}">
                  <a16:creationId xmlns:a16="http://schemas.microsoft.com/office/drawing/2014/main" id="{8FA0C701-A3E6-E44F-78DF-ECBD3F19EF49}"/>
                </a:ext>
              </a:extLst>
            </p:cNvPr>
            <p:cNvSpPr txBox="1"/>
            <p:nvPr/>
          </p:nvSpPr>
          <p:spPr>
            <a:xfrm>
              <a:off x="9150839" y="3224046"/>
              <a:ext cx="1197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97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Ercan Özgül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 Prof.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2" name="Google Shape;183;p3">
              <a:extLst>
                <a:ext uri="{FF2B5EF4-FFF2-40B4-BE49-F238E27FC236}">
                  <a16:creationId xmlns:a16="http://schemas.microsoft.com/office/drawing/2014/main" id="{D6D760BF-17AC-5533-C055-20E38CD1180A}"/>
                </a:ext>
              </a:extLst>
            </p:cNvPr>
            <p:cNvSpPr txBox="1"/>
            <p:nvPr/>
          </p:nvSpPr>
          <p:spPr>
            <a:xfrm>
              <a:off x="8157461" y="372788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3" name="Google Shape;184;p3">
              <a:extLst>
                <a:ext uri="{FF2B5EF4-FFF2-40B4-BE49-F238E27FC236}">
                  <a16:creationId xmlns:a16="http://schemas.microsoft.com/office/drawing/2014/main" id="{5889027F-BB95-E7EE-B46A-AE938752380A}"/>
                </a:ext>
              </a:extLst>
            </p:cNvPr>
            <p:cNvSpPr txBox="1"/>
            <p:nvPr/>
          </p:nvSpPr>
          <p:spPr>
            <a:xfrm>
              <a:off x="9150839" y="3727882"/>
              <a:ext cx="1673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4" name="Google Shape;185;p3">
              <a:extLst>
                <a:ext uri="{FF2B5EF4-FFF2-40B4-BE49-F238E27FC236}">
                  <a16:creationId xmlns:a16="http://schemas.microsoft.com/office/drawing/2014/main" id="{79948F0B-A679-2B9F-4A63-3212EA66DDA8}"/>
                </a:ext>
              </a:extLst>
            </p:cNvPr>
            <p:cNvSpPr txBox="1"/>
            <p:nvPr/>
          </p:nvSpPr>
          <p:spPr>
            <a:xfrm>
              <a:off x="8167758" y="3967207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5" name="Google Shape;186;p3">
              <a:extLst>
                <a:ext uri="{FF2B5EF4-FFF2-40B4-BE49-F238E27FC236}">
                  <a16:creationId xmlns:a16="http://schemas.microsoft.com/office/drawing/2014/main" id="{F3D111F6-9489-2EC5-E291-339F3084E3AF}"/>
                </a:ext>
              </a:extLst>
            </p:cNvPr>
            <p:cNvSpPr txBox="1"/>
            <p:nvPr/>
          </p:nvSpPr>
          <p:spPr>
            <a:xfrm>
              <a:off x="9161136" y="3967207"/>
              <a:ext cx="215280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18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6" name="Google Shape;187;p3">
              <a:extLst>
                <a:ext uri="{FF2B5EF4-FFF2-40B4-BE49-F238E27FC236}">
                  <a16:creationId xmlns:a16="http://schemas.microsoft.com/office/drawing/2014/main" id="{384C9778-E63E-A422-E21C-7151C6003D9F}"/>
                </a:ext>
              </a:extLst>
            </p:cNvPr>
            <p:cNvSpPr txBox="1"/>
            <p:nvPr/>
          </p:nvSpPr>
          <p:spPr>
            <a:xfrm>
              <a:off x="8167758" y="4372516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7" name="Google Shape;188;p3">
              <a:extLst>
                <a:ext uri="{FF2B5EF4-FFF2-40B4-BE49-F238E27FC236}">
                  <a16:creationId xmlns:a16="http://schemas.microsoft.com/office/drawing/2014/main" id="{BE6C489A-ECB5-7123-4520-E1B2DB332285}"/>
                </a:ext>
              </a:extLst>
            </p:cNvPr>
            <p:cNvSpPr txBox="1"/>
            <p:nvPr/>
          </p:nvSpPr>
          <p:spPr>
            <a:xfrm>
              <a:off x="9161135" y="4372516"/>
              <a:ext cx="1864607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6"/>
                </a:rPr>
                <a:t>ercan.ozgul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6"/>
                </a:rPr>
                <a:t>@okanhastanes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6"/>
                </a:rPr>
                <a:t>i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6"/>
                </a:rPr>
                <a:t>.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6"/>
                </a:rPr>
                <a:t>com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6"/>
                </a:rPr>
                <a:t>.tr</a:t>
              </a:r>
              <a:endPara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8" name="Google Shape;189;p3">
              <a:extLst>
                <a:ext uri="{FF2B5EF4-FFF2-40B4-BE49-F238E27FC236}">
                  <a16:creationId xmlns:a16="http://schemas.microsoft.com/office/drawing/2014/main" id="{C24AECC1-C7DC-072F-0DAD-F252A5CAE997}"/>
                </a:ext>
              </a:extLst>
            </p:cNvPr>
            <p:cNvSpPr txBox="1"/>
            <p:nvPr/>
          </p:nvSpPr>
          <p:spPr>
            <a:xfrm>
              <a:off x="8167757" y="4615747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9" name="Google Shape;190;p3">
              <a:extLst>
                <a:ext uri="{FF2B5EF4-FFF2-40B4-BE49-F238E27FC236}">
                  <a16:creationId xmlns:a16="http://schemas.microsoft.com/office/drawing/2014/main" id="{BD98834D-E08C-A69F-B492-3BF8C5FDB05A}"/>
                </a:ext>
              </a:extLst>
            </p:cNvPr>
            <p:cNvSpPr txBox="1"/>
            <p:nvPr/>
          </p:nvSpPr>
          <p:spPr>
            <a:xfrm>
              <a:off x="9161136" y="4615747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0 (216) 677 16 30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46;g35c3fd7d8ab_0_1">
            <a:extLst>
              <a:ext uri="{FF2B5EF4-FFF2-40B4-BE49-F238E27FC236}">
                <a16:creationId xmlns:a16="http://schemas.microsoft.com/office/drawing/2014/main" id="{29E7EFF3-4124-02D2-2FC5-38C7C41A6AA9}"/>
              </a:ext>
            </a:extLst>
          </p:cNvPr>
          <p:cNvGrpSpPr/>
          <p:nvPr/>
        </p:nvGrpSpPr>
        <p:grpSpPr>
          <a:xfrm>
            <a:off x="6574657" y="3106079"/>
            <a:ext cx="4681093" cy="1630343"/>
            <a:chOff x="672547" y="3224047"/>
            <a:chExt cx="4681093" cy="1630343"/>
          </a:xfrm>
        </p:grpSpPr>
        <p:sp>
          <p:nvSpPr>
            <p:cNvPr id="111" name="Google Shape;147;g35c3fd7d8ab_0_1">
              <a:extLst>
                <a:ext uri="{FF2B5EF4-FFF2-40B4-BE49-F238E27FC236}">
                  <a16:creationId xmlns:a16="http://schemas.microsoft.com/office/drawing/2014/main" id="{1CE6FF6E-02F8-6613-173E-0EBB9AF82AB7}"/>
                </a:ext>
              </a:extLst>
            </p:cNvPr>
            <p:cNvSpPr txBox="1"/>
            <p:nvPr/>
          </p:nvSpPr>
          <p:spPr>
            <a:xfrm>
              <a:off x="2361361" y="3484647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2" name="Google Shape;148;g35c3fd7d8ab_0_1">
              <a:extLst>
                <a:ext uri="{FF2B5EF4-FFF2-40B4-BE49-F238E27FC236}">
                  <a16:creationId xmlns:a16="http://schemas.microsoft.com/office/drawing/2014/main" id="{B479A1A6-8E15-2521-AF87-39E3D55DB9DE}"/>
                </a:ext>
              </a:extLst>
            </p:cNvPr>
            <p:cNvSpPr txBox="1"/>
            <p:nvPr/>
          </p:nvSpPr>
          <p:spPr>
            <a:xfrm>
              <a:off x="3354740" y="3224047"/>
              <a:ext cx="1704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29654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Fitnat Nazlı Yağız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3" name="Google Shape;149;g35c3fd7d8ab_0_1">
              <a:extLst>
                <a:ext uri="{FF2B5EF4-FFF2-40B4-BE49-F238E27FC236}">
                  <a16:creationId xmlns:a16="http://schemas.microsoft.com/office/drawing/2014/main" id="{A15197BF-075A-0471-1716-E04DEFCBB674}"/>
                </a:ext>
              </a:extLst>
            </p:cNvPr>
            <p:cNvSpPr txBox="1"/>
            <p:nvPr/>
          </p:nvSpPr>
          <p:spPr>
            <a:xfrm>
              <a:off x="2361361" y="3727881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4" name="Google Shape;150;g35c3fd7d8ab_0_1">
              <a:extLst>
                <a:ext uri="{FF2B5EF4-FFF2-40B4-BE49-F238E27FC236}">
                  <a16:creationId xmlns:a16="http://schemas.microsoft.com/office/drawing/2014/main" id="{FE000729-C52A-23FB-585E-2850C5FCA9AF}"/>
                </a:ext>
              </a:extLst>
            </p:cNvPr>
            <p:cNvSpPr txBox="1"/>
            <p:nvPr/>
          </p:nvSpPr>
          <p:spPr>
            <a:xfrm>
              <a:off x="3354740" y="3727881"/>
              <a:ext cx="1383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Marmara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5" name="Google Shape;151;g35c3fd7d8ab_0_1">
              <a:extLst>
                <a:ext uri="{FF2B5EF4-FFF2-40B4-BE49-F238E27FC236}">
                  <a16:creationId xmlns:a16="http://schemas.microsoft.com/office/drawing/2014/main" id="{AF5DF629-7F18-9852-29AA-B7309B0577D5}"/>
                </a:ext>
              </a:extLst>
            </p:cNvPr>
            <p:cNvSpPr txBox="1"/>
            <p:nvPr/>
          </p:nvSpPr>
          <p:spPr>
            <a:xfrm>
              <a:off x="2361361" y="3982848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6" name="Google Shape;152;g35c3fd7d8ab_0_1">
              <a:extLst>
                <a:ext uri="{FF2B5EF4-FFF2-40B4-BE49-F238E27FC236}">
                  <a16:creationId xmlns:a16="http://schemas.microsoft.com/office/drawing/2014/main" id="{969B1A51-1B4B-00D4-1967-0A6ED890E95A}"/>
                </a:ext>
              </a:extLst>
            </p:cNvPr>
            <p:cNvSpPr txBox="1"/>
            <p:nvPr/>
          </p:nvSpPr>
          <p:spPr>
            <a:xfrm>
              <a:off x="3354740" y="3982848"/>
              <a:ext cx="19989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Organizational Behavior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7" name="Google Shape;153;g35c3fd7d8ab_0_1">
              <a:extLst>
                <a:ext uri="{FF2B5EF4-FFF2-40B4-BE49-F238E27FC236}">
                  <a16:creationId xmlns:a16="http://schemas.microsoft.com/office/drawing/2014/main" id="{6786D107-08BC-B6C5-3088-C8E544D15E7D}"/>
                </a:ext>
              </a:extLst>
            </p:cNvPr>
            <p:cNvSpPr txBox="1"/>
            <p:nvPr/>
          </p:nvSpPr>
          <p:spPr>
            <a:xfrm>
              <a:off x="2361361" y="4388157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8" name="Google Shape;154;g35c3fd7d8ab_0_1">
              <a:extLst>
                <a:ext uri="{FF2B5EF4-FFF2-40B4-BE49-F238E27FC236}">
                  <a16:creationId xmlns:a16="http://schemas.microsoft.com/office/drawing/2014/main" id="{06FA5C5B-FF52-CA64-F09C-BA9A6EC03A1B}"/>
                </a:ext>
              </a:extLst>
            </p:cNvPr>
            <p:cNvSpPr txBox="1"/>
            <p:nvPr/>
          </p:nvSpPr>
          <p:spPr>
            <a:xfrm>
              <a:off x="3354740" y="4388157"/>
              <a:ext cx="13035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nazli.yagiz@okan.edu.tr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9" name="Google Shape;155;g35c3fd7d8ab_0_1">
              <a:extLst>
                <a:ext uri="{FF2B5EF4-FFF2-40B4-BE49-F238E27FC236}">
                  <a16:creationId xmlns:a16="http://schemas.microsoft.com/office/drawing/2014/main" id="{0F39BF79-DB0B-1497-3EE2-6D8C07A9CD15}"/>
                </a:ext>
              </a:extLst>
            </p:cNvPr>
            <p:cNvSpPr txBox="1"/>
            <p:nvPr/>
          </p:nvSpPr>
          <p:spPr>
            <a:xfrm>
              <a:off x="2361361" y="4631388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0" name="Google Shape;156;g35c3fd7d8ab_0_1">
              <a:extLst>
                <a:ext uri="{FF2B5EF4-FFF2-40B4-BE49-F238E27FC236}">
                  <a16:creationId xmlns:a16="http://schemas.microsoft.com/office/drawing/2014/main" id="{4D688033-F55B-5217-2DF2-B7233651FFCB}"/>
                </a:ext>
              </a:extLst>
            </p:cNvPr>
            <p:cNvSpPr txBox="1"/>
            <p:nvPr/>
          </p:nvSpPr>
          <p:spPr>
            <a:xfrm>
              <a:off x="3354740" y="4631388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#2572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121" name="Google Shape;157;g35c3fd7d8ab_0_1" descr="https://www.okan.edu.tr/uploads/c_500x375/staff_person/fitnat-nazli-yagiz/fitnat-nazli-yagiz.jpg">
              <a:extLst>
                <a:ext uri="{FF2B5EF4-FFF2-40B4-BE49-F238E27FC236}">
                  <a16:creationId xmlns:a16="http://schemas.microsoft.com/office/drawing/2014/main" id="{E85EB833-C371-35A0-E2B2-9EDD8230501C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l="12909" r="13947" b="1486"/>
            <a:stretch/>
          </p:blipFill>
          <p:spPr>
            <a:xfrm>
              <a:off x="672547" y="3636617"/>
              <a:ext cx="1451512" cy="121777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745"/>
                </a:srgbClr>
              </a:outerShdw>
            </a:effectLst>
          </p:spPr>
        </p:pic>
      </p:grpSp>
      <p:sp>
        <p:nvSpPr>
          <p:cNvPr id="122" name="Google Shape;105;p2">
            <a:extLst>
              <a:ext uri="{FF2B5EF4-FFF2-40B4-BE49-F238E27FC236}">
                <a16:creationId xmlns:a16="http://schemas.microsoft.com/office/drawing/2014/main" id="{44D12ADC-3A64-226C-C0CC-6D531B55996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187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 dirty="0"/>
              <a:t> </a:t>
            </a:r>
            <a:r>
              <a:rPr lang="tr-TR" dirty="0" err="1"/>
              <a:t>Faculty</a:t>
            </a:r>
            <a:r>
              <a:rPr lang="tr-TR" dirty="0"/>
              <a:t> of Business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Administrative</a:t>
            </a:r>
            <a:r>
              <a:rPr lang="tr-TR" dirty="0"/>
              <a:t> </a:t>
            </a:r>
            <a:r>
              <a:rPr lang="tr-TR" dirty="0" err="1"/>
              <a:t>Sciences</a:t>
            </a:r>
            <a:endParaRPr dirty="0"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" name="Google Shape;55;p2">
            <a:extLst>
              <a:ext uri="{FF2B5EF4-FFF2-40B4-BE49-F238E27FC236}">
                <a16:creationId xmlns:a16="http://schemas.microsoft.com/office/drawing/2014/main" id="{D56949D3-BB6C-3A1C-5F90-BD391607854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97517" y="6427659"/>
            <a:ext cx="47439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/>
              <a:t>2024-2025 RESEARCHERS CATALOG</a:t>
            </a:r>
            <a:endParaRPr dirty="0"/>
          </a:p>
        </p:txBody>
      </p:sp>
      <p:pic>
        <p:nvPicPr>
          <p:cNvPr id="2" name="Google Shape;145;g35c3fd7d8ab_0_1" descr="Fatma Sebla Uzuntepe">
            <a:extLst>
              <a:ext uri="{FF2B5EF4-FFF2-40B4-BE49-F238E27FC236}">
                <a16:creationId xmlns:a16="http://schemas.microsoft.com/office/drawing/2014/main" id="{0E5C0E66-A686-8BAC-4870-6A1EA7BBA5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6101" y="1388517"/>
            <a:ext cx="1474785" cy="1230693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" name="Resim 3" descr="kişi, şahıs, insan yüzü, giyim, çen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592C6F0-46A6-B768-EFB9-4FD679A630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101" y="1388517"/>
            <a:ext cx="1474785" cy="1230693"/>
          </a:xfrm>
          <a:prstGeom prst="rect">
            <a:avLst/>
          </a:prstGeom>
        </p:spPr>
      </p:pic>
      <p:sp>
        <p:nvSpPr>
          <p:cNvPr id="6" name="Google Shape;159;g35c3fd7d8ab_0_1">
            <a:extLst>
              <a:ext uri="{FF2B5EF4-FFF2-40B4-BE49-F238E27FC236}">
                <a16:creationId xmlns:a16="http://schemas.microsoft.com/office/drawing/2014/main" id="{4D87FBCE-4910-A843-04DE-422691275385}"/>
              </a:ext>
            </a:extLst>
          </p:cNvPr>
          <p:cNvSpPr txBox="1"/>
          <p:nvPr/>
        </p:nvSpPr>
        <p:spPr>
          <a:xfrm>
            <a:off x="4100120" y="1839271"/>
            <a:ext cx="1583100" cy="289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Management </a:t>
            </a:r>
            <a:r>
              <a:rPr lang="tr-TR" sz="900" dirty="0" err="1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and</a:t>
            </a:r>
            <a:r>
              <a:rPr lang="tr-TR" sz="900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tr-TR" sz="900" dirty="0" err="1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Organization</a:t>
            </a:r>
            <a:r>
              <a:rPr lang="tr-TR" sz="9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lang="tr-TR" sz="900" b="0" i="0" u="none" strike="noStrike" cap="none" dirty="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634841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/>
          <p:nvPr/>
        </p:nvSpPr>
        <p:spPr>
          <a:xfrm rot="-5400000">
            <a:off x="-2240675" y="2818600"/>
            <a:ext cx="54096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b="1" i="0" u="none" strike="noStrike" cap="none" dirty="0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Business Administration</a:t>
            </a:r>
            <a:endParaRPr sz="24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8" name="Google Shape;178;p3"/>
          <p:cNvSpPr txBox="1">
            <a:spLocks noGrp="1"/>
          </p:cNvSpPr>
          <p:nvPr>
            <p:ph type="ftr" idx="11"/>
          </p:nvPr>
        </p:nvSpPr>
        <p:spPr>
          <a:xfrm>
            <a:off x="280957" y="6435346"/>
            <a:ext cx="4882800" cy="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tr-TR" dirty="0"/>
              <a:t>2024-2025 RESEARCHERS CATALOG</a:t>
            </a:r>
            <a:endParaRPr dirty="0"/>
          </a:p>
        </p:txBody>
      </p:sp>
      <p:sp>
        <p:nvSpPr>
          <p:cNvPr id="179" name="Google Shape;179;p3"/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187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 Faculty of Business and Administrative Sciences</a:t>
            </a:r>
            <a:endParaRPr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14" name="Google Shape;180;p3">
            <a:extLst>
              <a:ext uri="{FF2B5EF4-FFF2-40B4-BE49-F238E27FC236}">
                <a16:creationId xmlns:a16="http://schemas.microsoft.com/office/drawing/2014/main" id="{96CC4190-4A66-9DF5-9E9F-5C21855A3226}"/>
              </a:ext>
            </a:extLst>
          </p:cNvPr>
          <p:cNvGrpSpPr/>
          <p:nvPr/>
        </p:nvGrpSpPr>
        <p:grpSpPr>
          <a:xfrm>
            <a:off x="1292195" y="709806"/>
            <a:ext cx="4795460" cy="1543201"/>
            <a:chOff x="6518476" y="3224046"/>
            <a:chExt cx="4795460" cy="1543201"/>
          </a:xfrm>
        </p:grpSpPr>
        <p:sp>
          <p:nvSpPr>
            <p:cNvPr id="15" name="Google Shape;181;p3">
              <a:extLst>
                <a:ext uri="{FF2B5EF4-FFF2-40B4-BE49-F238E27FC236}">
                  <a16:creationId xmlns:a16="http://schemas.microsoft.com/office/drawing/2014/main" id="{FD677B61-23D4-55A3-DAA7-8F37E4753479}"/>
                </a:ext>
              </a:extLst>
            </p:cNvPr>
            <p:cNvSpPr txBox="1"/>
            <p:nvPr/>
          </p:nvSpPr>
          <p:spPr>
            <a:xfrm>
              <a:off x="8157461" y="348465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6" name="Google Shape;182;p3">
              <a:extLst>
                <a:ext uri="{FF2B5EF4-FFF2-40B4-BE49-F238E27FC236}">
                  <a16:creationId xmlns:a16="http://schemas.microsoft.com/office/drawing/2014/main" id="{4419CA11-55F2-1F88-1E80-3D63351B0F39}"/>
                </a:ext>
              </a:extLst>
            </p:cNvPr>
            <p:cNvSpPr txBox="1"/>
            <p:nvPr/>
          </p:nvSpPr>
          <p:spPr>
            <a:xfrm>
              <a:off x="9150839" y="3224046"/>
              <a:ext cx="1197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97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Lütfi Saka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 Prof.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" name="Google Shape;183;p3">
              <a:extLst>
                <a:ext uri="{FF2B5EF4-FFF2-40B4-BE49-F238E27FC236}">
                  <a16:creationId xmlns:a16="http://schemas.microsoft.com/office/drawing/2014/main" id="{210B58D4-2FC9-37B5-230B-F346F5B36CC1}"/>
                </a:ext>
              </a:extLst>
            </p:cNvPr>
            <p:cNvSpPr txBox="1"/>
            <p:nvPr/>
          </p:nvSpPr>
          <p:spPr>
            <a:xfrm>
              <a:off x="8157461" y="372788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8" name="Google Shape;184;p3">
              <a:extLst>
                <a:ext uri="{FF2B5EF4-FFF2-40B4-BE49-F238E27FC236}">
                  <a16:creationId xmlns:a16="http://schemas.microsoft.com/office/drawing/2014/main" id="{689EB329-9902-08CF-BD00-C22A4D31BD56}"/>
                </a:ext>
              </a:extLst>
            </p:cNvPr>
            <p:cNvSpPr txBox="1"/>
            <p:nvPr/>
          </p:nvSpPr>
          <p:spPr>
            <a:xfrm>
              <a:off x="9150839" y="3727882"/>
              <a:ext cx="1673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Istanbul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University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" name="Google Shape;185;p3">
              <a:extLst>
                <a:ext uri="{FF2B5EF4-FFF2-40B4-BE49-F238E27FC236}">
                  <a16:creationId xmlns:a16="http://schemas.microsoft.com/office/drawing/2014/main" id="{1D811DAA-75E5-5AB7-6440-9B3C7EC903C7}"/>
                </a:ext>
              </a:extLst>
            </p:cNvPr>
            <p:cNvSpPr txBox="1"/>
            <p:nvPr/>
          </p:nvSpPr>
          <p:spPr>
            <a:xfrm>
              <a:off x="8167758" y="3967207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" name="Google Shape;186;p3">
              <a:extLst>
                <a:ext uri="{FF2B5EF4-FFF2-40B4-BE49-F238E27FC236}">
                  <a16:creationId xmlns:a16="http://schemas.microsoft.com/office/drawing/2014/main" id="{9B9767FE-1CCF-3982-513C-A13F5F2D9475}"/>
                </a:ext>
              </a:extLst>
            </p:cNvPr>
            <p:cNvSpPr txBox="1"/>
            <p:nvPr/>
          </p:nvSpPr>
          <p:spPr>
            <a:xfrm>
              <a:off x="9161136" y="3967207"/>
              <a:ext cx="215280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Global Business, Strategic Management</a:t>
              </a:r>
              <a:endParaRPr sz="18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" name="Google Shape;187;p3">
              <a:extLst>
                <a:ext uri="{FF2B5EF4-FFF2-40B4-BE49-F238E27FC236}">
                  <a16:creationId xmlns:a16="http://schemas.microsoft.com/office/drawing/2014/main" id="{074291D6-7788-E672-B0FA-F124658051AD}"/>
                </a:ext>
              </a:extLst>
            </p:cNvPr>
            <p:cNvSpPr txBox="1"/>
            <p:nvPr/>
          </p:nvSpPr>
          <p:spPr>
            <a:xfrm>
              <a:off x="8167758" y="4372516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" name="Google Shape;188;p3">
              <a:extLst>
                <a:ext uri="{FF2B5EF4-FFF2-40B4-BE49-F238E27FC236}">
                  <a16:creationId xmlns:a16="http://schemas.microsoft.com/office/drawing/2014/main" id="{870FA5BA-82A4-BA9F-1A85-8402DAD2B04F}"/>
                </a:ext>
              </a:extLst>
            </p:cNvPr>
            <p:cNvSpPr txBox="1"/>
            <p:nvPr/>
          </p:nvSpPr>
          <p:spPr>
            <a:xfrm>
              <a:off x="9161136" y="4372516"/>
              <a:ext cx="1569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lutfi.saka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@okan.edu.tr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9;p3">
              <a:extLst>
                <a:ext uri="{FF2B5EF4-FFF2-40B4-BE49-F238E27FC236}">
                  <a16:creationId xmlns:a16="http://schemas.microsoft.com/office/drawing/2014/main" id="{BCEB6081-825E-4ACF-689F-F039F28305D6}"/>
                </a:ext>
              </a:extLst>
            </p:cNvPr>
            <p:cNvSpPr txBox="1"/>
            <p:nvPr/>
          </p:nvSpPr>
          <p:spPr>
            <a:xfrm>
              <a:off x="8167757" y="4615747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" name="Google Shape;190;p3">
              <a:extLst>
                <a:ext uri="{FF2B5EF4-FFF2-40B4-BE49-F238E27FC236}">
                  <a16:creationId xmlns:a16="http://schemas.microsoft.com/office/drawing/2014/main" id="{7AAB3FBD-926E-CC5B-7519-7A4273581C63}"/>
                </a:ext>
              </a:extLst>
            </p:cNvPr>
            <p:cNvSpPr txBox="1"/>
            <p:nvPr/>
          </p:nvSpPr>
          <p:spPr>
            <a:xfrm>
              <a:off x="9161136" y="4615747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0 (216) 677 16 30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" name="Google Shape;191;p3" descr="Turgay Münyas">
              <a:extLst>
                <a:ext uri="{FF2B5EF4-FFF2-40B4-BE49-F238E27FC236}">
                  <a16:creationId xmlns:a16="http://schemas.microsoft.com/office/drawing/2014/main" id="{EB4CF395-4657-E711-653A-0958D8D8D7D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18476" y="3509540"/>
              <a:ext cx="1523267" cy="1218236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0"/>
                </a:srgbClr>
              </a:outerShdw>
            </a:effectLst>
          </p:spPr>
        </p:pic>
      </p:grpSp>
      <p:pic>
        <p:nvPicPr>
          <p:cNvPr id="27" name="Resim 26" descr="giyim, insan yüzü, kişi, şahıs, resmi kıyafet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2B41DEA-CEE6-8D41-2240-14BDFC809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018" y="995300"/>
            <a:ext cx="1535619" cy="1221566"/>
          </a:xfrm>
          <a:prstGeom prst="rect">
            <a:avLst/>
          </a:prstGeom>
        </p:spPr>
      </p:pic>
      <p:grpSp>
        <p:nvGrpSpPr>
          <p:cNvPr id="130" name="Google Shape;166;p3">
            <a:extLst>
              <a:ext uri="{FF2B5EF4-FFF2-40B4-BE49-F238E27FC236}">
                <a16:creationId xmlns:a16="http://schemas.microsoft.com/office/drawing/2014/main" id="{4636E323-73BC-658C-BBEB-406F82FD7F6A}"/>
              </a:ext>
            </a:extLst>
          </p:cNvPr>
          <p:cNvGrpSpPr/>
          <p:nvPr/>
        </p:nvGrpSpPr>
        <p:grpSpPr>
          <a:xfrm>
            <a:off x="2924896" y="3306327"/>
            <a:ext cx="2980879" cy="1578133"/>
            <a:chOff x="8295233" y="3217399"/>
            <a:chExt cx="2980879" cy="1578133"/>
          </a:xfrm>
        </p:grpSpPr>
        <p:sp>
          <p:nvSpPr>
            <p:cNvPr id="131" name="Google Shape;167;p3">
              <a:extLst>
                <a:ext uri="{FF2B5EF4-FFF2-40B4-BE49-F238E27FC236}">
                  <a16:creationId xmlns:a16="http://schemas.microsoft.com/office/drawing/2014/main" id="{98627B48-6644-5052-BA1F-83898BA67D71}"/>
                </a:ext>
              </a:extLst>
            </p:cNvPr>
            <p:cNvSpPr txBox="1"/>
            <p:nvPr/>
          </p:nvSpPr>
          <p:spPr>
            <a:xfrm>
              <a:off x="8295233" y="3478004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2" name="Google Shape;168;p3">
              <a:extLst>
                <a:ext uri="{FF2B5EF4-FFF2-40B4-BE49-F238E27FC236}">
                  <a16:creationId xmlns:a16="http://schemas.microsoft.com/office/drawing/2014/main" id="{66B1524E-FB52-1ED9-B352-12C83C0BB895}"/>
                </a:ext>
              </a:extLst>
            </p:cNvPr>
            <p:cNvSpPr txBox="1"/>
            <p:nvPr/>
          </p:nvSpPr>
          <p:spPr>
            <a:xfrm>
              <a:off x="9288612" y="3217399"/>
              <a:ext cx="19875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59385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Onur Emre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3" name="Google Shape;169;p3">
              <a:extLst>
                <a:ext uri="{FF2B5EF4-FFF2-40B4-BE49-F238E27FC236}">
                  <a16:creationId xmlns:a16="http://schemas.microsoft.com/office/drawing/2014/main" id="{FF592839-139D-BC07-17ED-69EDECBEB8AA}"/>
                </a:ext>
              </a:extLst>
            </p:cNvPr>
            <p:cNvSpPr txBox="1"/>
            <p:nvPr/>
          </p:nvSpPr>
          <p:spPr>
            <a:xfrm>
              <a:off x="8295233" y="3721235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4" name="Google Shape;170;p3">
              <a:extLst>
                <a:ext uri="{FF2B5EF4-FFF2-40B4-BE49-F238E27FC236}">
                  <a16:creationId xmlns:a16="http://schemas.microsoft.com/office/drawing/2014/main" id="{B78AA39F-E446-B65A-0D9A-FEAC4E7CF22E}"/>
                </a:ext>
              </a:extLst>
            </p:cNvPr>
            <p:cNvSpPr txBox="1"/>
            <p:nvPr/>
          </p:nvSpPr>
          <p:spPr>
            <a:xfrm>
              <a:off x="9288612" y="3721235"/>
              <a:ext cx="1456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Gebze Technical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5" name="Google Shape;171;p3">
              <a:extLst>
                <a:ext uri="{FF2B5EF4-FFF2-40B4-BE49-F238E27FC236}">
                  <a16:creationId xmlns:a16="http://schemas.microsoft.com/office/drawing/2014/main" id="{28CF5FE8-1CCC-9791-C982-73344F82CA7C}"/>
                </a:ext>
              </a:extLst>
            </p:cNvPr>
            <p:cNvSpPr txBox="1"/>
            <p:nvPr/>
          </p:nvSpPr>
          <p:spPr>
            <a:xfrm>
              <a:off x="8295233" y="3995493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6" name="Google Shape;172;p3">
              <a:extLst>
                <a:ext uri="{FF2B5EF4-FFF2-40B4-BE49-F238E27FC236}">
                  <a16:creationId xmlns:a16="http://schemas.microsoft.com/office/drawing/2014/main" id="{984F3D1D-B4A5-F5AF-3D9B-1F447C2C23A3}"/>
                </a:ext>
              </a:extLst>
            </p:cNvPr>
            <p:cNvSpPr txBox="1"/>
            <p:nvPr/>
          </p:nvSpPr>
          <p:spPr>
            <a:xfrm>
              <a:off x="9288599" y="3995500"/>
              <a:ext cx="1878600" cy="42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Human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Management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Organizational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Behavior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, Management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Psychology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7" name="Google Shape;173;p3">
              <a:extLst>
                <a:ext uri="{FF2B5EF4-FFF2-40B4-BE49-F238E27FC236}">
                  <a16:creationId xmlns:a16="http://schemas.microsoft.com/office/drawing/2014/main" id="{C76BD2FC-297D-FC22-C8DF-38722003CC75}"/>
                </a:ext>
              </a:extLst>
            </p:cNvPr>
            <p:cNvSpPr txBox="1"/>
            <p:nvPr/>
          </p:nvSpPr>
          <p:spPr>
            <a:xfrm>
              <a:off x="8295233" y="4400801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8" name="Google Shape;174;p3">
              <a:extLst>
                <a:ext uri="{FF2B5EF4-FFF2-40B4-BE49-F238E27FC236}">
                  <a16:creationId xmlns:a16="http://schemas.microsoft.com/office/drawing/2014/main" id="{B731463D-A2EA-8317-B506-CC72E62E0A65}"/>
                </a:ext>
              </a:extLst>
            </p:cNvPr>
            <p:cNvSpPr txBox="1"/>
            <p:nvPr/>
          </p:nvSpPr>
          <p:spPr>
            <a:xfrm>
              <a:off x="9288612" y="4400801"/>
              <a:ext cx="13341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onur.emre@okan.edu.tr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39" name="Google Shape;175;p3">
              <a:extLst>
                <a:ext uri="{FF2B5EF4-FFF2-40B4-BE49-F238E27FC236}">
                  <a16:creationId xmlns:a16="http://schemas.microsoft.com/office/drawing/2014/main" id="{5CED9006-0698-1FE0-BAAB-434651846A8F}"/>
                </a:ext>
              </a:extLst>
            </p:cNvPr>
            <p:cNvSpPr txBox="1"/>
            <p:nvPr/>
          </p:nvSpPr>
          <p:spPr>
            <a:xfrm>
              <a:off x="8295233" y="4644032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40" name="Google Shape;176;p3">
              <a:extLst>
                <a:ext uri="{FF2B5EF4-FFF2-40B4-BE49-F238E27FC236}">
                  <a16:creationId xmlns:a16="http://schemas.microsoft.com/office/drawing/2014/main" id="{5A7F719E-4CA6-AC77-DD04-F1BA88EFEB25}"/>
                </a:ext>
              </a:extLst>
            </p:cNvPr>
            <p:cNvSpPr txBox="1"/>
            <p:nvPr/>
          </p:nvSpPr>
          <p:spPr>
            <a:xfrm>
              <a:off x="9288612" y="4644032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0 (216)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677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16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30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/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3068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pic>
        <p:nvPicPr>
          <p:cNvPr id="141" name="Google Shape;177;p3">
            <a:extLst>
              <a:ext uri="{FF2B5EF4-FFF2-40B4-BE49-F238E27FC236}">
                <a16:creationId xmlns:a16="http://schemas.microsoft.com/office/drawing/2014/main" id="{63C35948-19F7-6C3A-3EF0-A9154BB7AA4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26804"/>
          <a:stretch/>
        </p:blipFill>
        <p:spPr>
          <a:xfrm>
            <a:off x="1183450" y="3447878"/>
            <a:ext cx="1538907" cy="116046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>
            <a:spLocks noGrp="1"/>
          </p:cNvSpPr>
          <p:nvPr>
            <p:ph type="ftr" idx="11"/>
          </p:nvPr>
        </p:nvSpPr>
        <p:spPr>
          <a:xfrm>
            <a:off x="310849" y="6444775"/>
            <a:ext cx="45624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2024-2025 RESEARCHERS CATALOG</a:t>
            </a: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4"/>
          <p:cNvSpPr txBox="1"/>
          <p:nvPr/>
        </p:nvSpPr>
        <p:spPr>
          <a:xfrm rot="-5400000">
            <a:off x="-1425570" y="2885774"/>
            <a:ext cx="34200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Economics and Finance</a:t>
            </a:r>
            <a:endParaRPr sz="24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198" name="Google Shape;198;p4"/>
          <p:cNvGrpSpPr/>
          <p:nvPr/>
        </p:nvGrpSpPr>
        <p:grpSpPr>
          <a:xfrm>
            <a:off x="6479721" y="930778"/>
            <a:ext cx="4834065" cy="1602415"/>
            <a:chOff x="749644" y="898798"/>
            <a:chExt cx="4834065" cy="1602415"/>
          </a:xfrm>
        </p:grpSpPr>
        <p:sp>
          <p:nvSpPr>
            <p:cNvPr id="199" name="Google Shape;199;p4"/>
            <p:cNvSpPr txBox="1"/>
            <p:nvPr/>
          </p:nvSpPr>
          <p:spPr>
            <a:xfrm>
              <a:off x="2415456" y="1159399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0" name="Google Shape;200;p4"/>
            <p:cNvSpPr txBox="1"/>
            <p:nvPr/>
          </p:nvSpPr>
          <p:spPr>
            <a:xfrm>
              <a:off x="3408835" y="898798"/>
              <a:ext cx="1859914" cy="411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20066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Çiğdem Çelik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Prof. Dr.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1" name="Google Shape;201;p4"/>
            <p:cNvSpPr txBox="1"/>
            <p:nvPr/>
          </p:nvSpPr>
          <p:spPr>
            <a:xfrm>
              <a:off x="2415456" y="1402629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2" name="Google Shape;202;p4"/>
            <p:cNvSpPr txBox="1"/>
            <p:nvPr/>
          </p:nvSpPr>
          <p:spPr>
            <a:xfrm>
              <a:off x="3408835" y="1402629"/>
              <a:ext cx="1860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Istanbul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3" name="Google Shape;203;p4"/>
            <p:cNvSpPr txBox="1"/>
            <p:nvPr/>
          </p:nvSpPr>
          <p:spPr>
            <a:xfrm>
              <a:off x="2415456" y="1693445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4" name="Google Shape;204;p4"/>
            <p:cNvSpPr txBox="1"/>
            <p:nvPr/>
          </p:nvSpPr>
          <p:spPr>
            <a:xfrm>
              <a:off x="3408834" y="1693445"/>
              <a:ext cx="2174875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Energy Economics, Agricultural Economics, Environmental Economics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2415456" y="2098754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6" name="Google Shape;206;p4"/>
            <p:cNvSpPr txBox="1"/>
            <p:nvPr/>
          </p:nvSpPr>
          <p:spPr>
            <a:xfrm>
              <a:off x="3408833" y="2098754"/>
              <a:ext cx="1539201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cigdem.celik@okan.edu.tr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7" name="Google Shape;207;p4"/>
            <p:cNvSpPr txBox="1"/>
            <p:nvPr/>
          </p:nvSpPr>
          <p:spPr>
            <a:xfrm>
              <a:off x="2415455" y="2341984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8" name="Google Shape;208;p4"/>
            <p:cNvSpPr txBox="1"/>
            <p:nvPr/>
          </p:nvSpPr>
          <p:spPr>
            <a:xfrm>
              <a:off x="3408834" y="2341984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#2501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09" name="Google Shape;209;p4" descr="Fatma Çiğdem Çeli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9644" y="1226409"/>
              <a:ext cx="1525482" cy="1274804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210" name="Google Shape;210;p4"/>
          <p:cNvGrpSpPr/>
          <p:nvPr/>
        </p:nvGrpSpPr>
        <p:grpSpPr>
          <a:xfrm>
            <a:off x="749642" y="3224047"/>
            <a:ext cx="4786598" cy="1550480"/>
            <a:chOff x="749642" y="3224047"/>
            <a:chExt cx="4786598" cy="1550480"/>
          </a:xfrm>
        </p:grpSpPr>
        <p:sp>
          <p:nvSpPr>
            <p:cNvPr id="211" name="Google Shape;211;p4"/>
            <p:cNvSpPr txBox="1"/>
            <p:nvPr/>
          </p:nvSpPr>
          <p:spPr>
            <a:xfrm>
              <a:off x="2379765" y="3484652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2" name="Google Shape;212;p4"/>
            <p:cNvSpPr txBox="1"/>
            <p:nvPr/>
          </p:nvSpPr>
          <p:spPr>
            <a:xfrm>
              <a:off x="3373143" y="3224047"/>
              <a:ext cx="1197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4604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Oya Kent Bırık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Assoc. 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3" name="Google Shape;213;p4"/>
            <p:cNvSpPr txBox="1"/>
            <p:nvPr/>
          </p:nvSpPr>
          <p:spPr>
            <a:xfrm>
              <a:off x="2379765" y="3727883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4" name="Google Shape;214;p4"/>
            <p:cNvSpPr txBox="1"/>
            <p:nvPr/>
          </p:nvSpPr>
          <p:spPr>
            <a:xfrm>
              <a:off x="3373143" y="3727883"/>
              <a:ext cx="1673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Yıldız Technical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5" name="Google Shape;215;p4"/>
            <p:cNvSpPr txBox="1"/>
            <p:nvPr/>
          </p:nvSpPr>
          <p:spPr>
            <a:xfrm>
              <a:off x="2390062" y="3967208"/>
              <a:ext cx="760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6" name="Google Shape;216;p4"/>
            <p:cNvSpPr txBox="1"/>
            <p:nvPr/>
          </p:nvSpPr>
          <p:spPr>
            <a:xfrm>
              <a:off x="3383440" y="3967208"/>
              <a:ext cx="2152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Regional Economics, Labor Economics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2390062" y="4372517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8" name="Google Shape;218;p4"/>
            <p:cNvSpPr txBox="1"/>
            <p:nvPr/>
          </p:nvSpPr>
          <p:spPr>
            <a:xfrm>
              <a:off x="3383440" y="4372517"/>
              <a:ext cx="156908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oya.kent@okan.edu.tr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9" name="Google Shape;219;p4"/>
            <p:cNvSpPr txBox="1"/>
            <p:nvPr/>
          </p:nvSpPr>
          <p:spPr>
            <a:xfrm>
              <a:off x="2390061" y="4615748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0" name="Google Shape;220;p4"/>
            <p:cNvSpPr txBox="1"/>
            <p:nvPr/>
          </p:nvSpPr>
          <p:spPr>
            <a:xfrm>
              <a:off x="3383440" y="4615748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#2538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21" name="Google Shape;221;p4" descr="Oya Kent Bırık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9642" y="3563894"/>
              <a:ext cx="1525483" cy="1210633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222" name="Google Shape;222;p4"/>
          <p:cNvGrpSpPr/>
          <p:nvPr/>
        </p:nvGrpSpPr>
        <p:grpSpPr>
          <a:xfrm>
            <a:off x="756109" y="944652"/>
            <a:ext cx="4731974" cy="1575179"/>
            <a:chOff x="6516129" y="954537"/>
            <a:chExt cx="4731974" cy="1575179"/>
          </a:xfrm>
        </p:grpSpPr>
        <p:sp>
          <p:nvSpPr>
            <p:cNvPr id="223" name="Google Shape;223;p4"/>
            <p:cNvSpPr txBox="1"/>
            <p:nvPr/>
          </p:nvSpPr>
          <p:spPr>
            <a:xfrm>
              <a:off x="8307179" y="1215137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4" name="Google Shape;224;p4"/>
            <p:cNvSpPr txBox="1"/>
            <p:nvPr/>
          </p:nvSpPr>
          <p:spPr>
            <a:xfrm>
              <a:off x="8915674" y="954537"/>
              <a:ext cx="1971039" cy="423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Aylin Soydan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39751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Prof. Dr.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5" name="Google Shape;225;p4"/>
            <p:cNvSpPr txBox="1"/>
            <p:nvPr/>
          </p:nvSpPr>
          <p:spPr>
            <a:xfrm>
              <a:off x="8307179" y="1458368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9300558" y="1458368"/>
              <a:ext cx="188341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Middlesex University of London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8307179" y="1728589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8" name="Google Shape;228;p4"/>
            <p:cNvSpPr txBox="1"/>
            <p:nvPr/>
          </p:nvSpPr>
          <p:spPr>
            <a:xfrm>
              <a:off x="9300558" y="1728589"/>
              <a:ext cx="1947545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Economic Policies, Open Macroeconomics, Fiscal Policy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9" name="Google Shape;229;p4"/>
            <p:cNvSpPr txBox="1"/>
            <p:nvPr/>
          </p:nvSpPr>
          <p:spPr>
            <a:xfrm>
              <a:off x="8307180" y="2133898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0" name="Google Shape;230;p4"/>
            <p:cNvSpPr txBox="1"/>
            <p:nvPr/>
          </p:nvSpPr>
          <p:spPr>
            <a:xfrm>
              <a:off x="9300559" y="2133898"/>
              <a:ext cx="142113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aylin.soydan@okan.edu.tr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1" name="Google Shape;231;p4"/>
            <p:cNvSpPr txBox="1"/>
            <p:nvPr/>
          </p:nvSpPr>
          <p:spPr>
            <a:xfrm>
              <a:off x="8307180" y="2377128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2" name="Google Shape;232;p4"/>
            <p:cNvSpPr txBox="1"/>
            <p:nvPr/>
          </p:nvSpPr>
          <p:spPr>
            <a:xfrm>
              <a:off x="9300559" y="2377128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#2514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33" name="Google Shape;233;p4" descr="Aylin Soydan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16129" y="1308786"/>
              <a:ext cx="1525483" cy="1220930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234" name="Google Shape;234;p4"/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187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 Faculty of Business and Administrative Sciences</a:t>
            </a:r>
            <a:endParaRPr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" name="Google Shape;252;p5">
            <a:extLst>
              <a:ext uri="{FF2B5EF4-FFF2-40B4-BE49-F238E27FC236}">
                <a16:creationId xmlns:a16="http://schemas.microsoft.com/office/drawing/2014/main" id="{C421164E-EC17-74CB-5134-25E16896B40F}"/>
              </a:ext>
            </a:extLst>
          </p:cNvPr>
          <p:cNvSpPr txBox="1"/>
          <p:nvPr/>
        </p:nvSpPr>
        <p:spPr>
          <a:xfrm>
            <a:off x="9162457" y="3626062"/>
            <a:ext cx="1883400" cy="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0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Ege University</a:t>
            </a:r>
            <a:endParaRPr sz="9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" name="Google Shape;253;p5">
            <a:extLst>
              <a:ext uri="{FF2B5EF4-FFF2-40B4-BE49-F238E27FC236}">
                <a16:creationId xmlns:a16="http://schemas.microsoft.com/office/drawing/2014/main" id="{CF8EE307-602F-9489-EBBB-C520260EF964}"/>
              </a:ext>
            </a:extLst>
          </p:cNvPr>
          <p:cNvSpPr txBox="1"/>
          <p:nvPr/>
        </p:nvSpPr>
        <p:spPr>
          <a:xfrm>
            <a:off x="9162457" y="3906580"/>
            <a:ext cx="19476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0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Econometric Models, Econometrics, Time Series Analysis</a:t>
            </a:r>
            <a:endParaRPr sz="900" b="0" i="0" u="none" strike="noStrike" cap="none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6" name="Google Shape;254;p5">
            <a:extLst>
              <a:ext uri="{FF2B5EF4-FFF2-40B4-BE49-F238E27FC236}">
                <a16:creationId xmlns:a16="http://schemas.microsoft.com/office/drawing/2014/main" id="{893B7AC0-0830-11CA-1B48-9C8353EBF3A5}"/>
              </a:ext>
            </a:extLst>
          </p:cNvPr>
          <p:cNvSpPr txBox="1"/>
          <p:nvPr/>
        </p:nvSpPr>
        <p:spPr>
          <a:xfrm>
            <a:off x="8169078" y="3382831"/>
            <a:ext cx="480600" cy="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TITLE</a:t>
            </a:r>
            <a:endParaRPr sz="9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7" name="Google Shape;255;p5">
            <a:extLst>
              <a:ext uri="{FF2B5EF4-FFF2-40B4-BE49-F238E27FC236}">
                <a16:creationId xmlns:a16="http://schemas.microsoft.com/office/drawing/2014/main" id="{766456D4-2480-ECB7-548D-B0760C9C2562}"/>
              </a:ext>
            </a:extLst>
          </p:cNvPr>
          <p:cNvSpPr txBox="1"/>
          <p:nvPr/>
        </p:nvSpPr>
        <p:spPr>
          <a:xfrm>
            <a:off x="8777573" y="3122231"/>
            <a:ext cx="1971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r-TR" sz="11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Banu Has</a:t>
            </a:r>
            <a:endParaRPr sz="11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397510" marR="0" lvl="0" indent="0" algn="l" rtl="0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0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Asst. Prof.</a:t>
            </a:r>
            <a:endParaRPr sz="9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" name="Google Shape;256;p5">
            <a:extLst>
              <a:ext uri="{FF2B5EF4-FFF2-40B4-BE49-F238E27FC236}">
                <a16:creationId xmlns:a16="http://schemas.microsoft.com/office/drawing/2014/main" id="{BB2123BD-DF38-CC3E-C22D-43CDAC3B7F88}"/>
              </a:ext>
            </a:extLst>
          </p:cNvPr>
          <p:cNvSpPr txBox="1"/>
          <p:nvPr/>
        </p:nvSpPr>
        <p:spPr>
          <a:xfrm>
            <a:off x="8169078" y="3626062"/>
            <a:ext cx="645300" cy="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PHD</a:t>
            </a:r>
            <a:endParaRPr sz="9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9" name="Google Shape;257;p5">
            <a:extLst>
              <a:ext uri="{FF2B5EF4-FFF2-40B4-BE49-F238E27FC236}">
                <a16:creationId xmlns:a16="http://schemas.microsoft.com/office/drawing/2014/main" id="{6885E0F6-95FA-F706-9F6A-0C0EED1E3AE1}"/>
              </a:ext>
            </a:extLst>
          </p:cNvPr>
          <p:cNvSpPr txBox="1"/>
          <p:nvPr/>
        </p:nvSpPr>
        <p:spPr>
          <a:xfrm>
            <a:off x="8169078" y="3906580"/>
            <a:ext cx="7608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RESEARCH AREA</a:t>
            </a:r>
            <a:endParaRPr sz="9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0" name="Google Shape;258;p5">
            <a:extLst>
              <a:ext uri="{FF2B5EF4-FFF2-40B4-BE49-F238E27FC236}">
                <a16:creationId xmlns:a16="http://schemas.microsoft.com/office/drawing/2014/main" id="{935376C0-7F5D-5703-ECB5-BC6AE2605E55}"/>
              </a:ext>
            </a:extLst>
          </p:cNvPr>
          <p:cNvSpPr txBox="1"/>
          <p:nvPr/>
        </p:nvSpPr>
        <p:spPr>
          <a:xfrm>
            <a:off x="8169079" y="4311889"/>
            <a:ext cx="532200" cy="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E-MAIL</a:t>
            </a:r>
            <a:endParaRPr sz="9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1" name="Google Shape;259;p5">
            <a:extLst>
              <a:ext uri="{FF2B5EF4-FFF2-40B4-BE49-F238E27FC236}">
                <a16:creationId xmlns:a16="http://schemas.microsoft.com/office/drawing/2014/main" id="{1B8DCFE5-31AE-DC91-6443-E1D79D427C64}"/>
              </a:ext>
            </a:extLst>
          </p:cNvPr>
          <p:cNvSpPr txBox="1"/>
          <p:nvPr/>
        </p:nvSpPr>
        <p:spPr>
          <a:xfrm>
            <a:off x="9162458" y="4311889"/>
            <a:ext cx="1421130" cy="15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0" i="0" u="sng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banu.has@okan.edu.tr</a:t>
            </a:r>
            <a:endParaRPr sz="9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" name="Google Shape;260;p5">
            <a:extLst>
              <a:ext uri="{FF2B5EF4-FFF2-40B4-BE49-F238E27FC236}">
                <a16:creationId xmlns:a16="http://schemas.microsoft.com/office/drawing/2014/main" id="{38EC4B81-85F4-6574-17DF-0CAA07790F20}"/>
              </a:ext>
            </a:extLst>
          </p:cNvPr>
          <p:cNvSpPr txBox="1"/>
          <p:nvPr/>
        </p:nvSpPr>
        <p:spPr>
          <a:xfrm>
            <a:off x="8169079" y="4555119"/>
            <a:ext cx="560700" cy="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PHONE</a:t>
            </a:r>
            <a:endParaRPr sz="9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" name="Google Shape;261;p5">
            <a:extLst>
              <a:ext uri="{FF2B5EF4-FFF2-40B4-BE49-F238E27FC236}">
                <a16:creationId xmlns:a16="http://schemas.microsoft.com/office/drawing/2014/main" id="{55C31D58-C759-673C-AABC-0A59E07A1CF5}"/>
              </a:ext>
            </a:extLst>
          </p:cNvPr>
          <p:cNvSpPr txBox="1"/>
          <p:nvPr/>
        </p:nvSpPr>
        <p:spPr>
          <a:xfrm>
            <a:off x="9162458" y="4555119"/>
            <a:ext cx="1285240" cy="151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r-TR" sz="900" b="0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 (216) 677 16 30 </a:t>
            </a:r>
            <a:endParaRPr sz="9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4" name="Google Shape;276;p5">
            <a:extLst>
              <a:ext uri="{FF2B5EF4-FFF2-40B4-BE49-F238E27FC236}">
                <a16:creationId xmlns:a16="http://schemas.microsoft.com/office/drawing/2014/main" id="{3084E8CC-D518-79CC-79D0-54BD9F53C34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289" t="9071" r="-3339" b="18361"/>
          <a:stretch/>
        </p:blipFill>
        <p:spPr>
          <a:xfrm>
            <a:off x="6479721" y="3429000"/>
            <a:ext cx="1561557" cy="12192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"/>
          <p:cNvSpPr txBox="1">
            <a:spLocks noGrp="1"/>
          </p:cNvSpPr>
          <p:nvPr>
            <p:ph type="ftr" idx="11"/>
          </p:nvPr>
        </p:nvSpPr>
        <p:spPr>
          <a:xfrm>
            <a:off x="385124" y="6444775"/>
            <a:ext cx="44880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2024-2025 RESEARCHERS CATALOG</a:t>
            </a: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5"/>
          <p:cNvSpPr txBox="1"/>
          <p:nvPr/>
        </p:nvSpPr>
        <p:spPr>
          <a:xfrm rot="-5400000">
            <a:off x="-1245870" y="2706074"/>
            <a:ext cx="34200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l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b="1" i="0" u="none" strike="noStrike" cap="none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Economics and Finance</a:t>
            </a:r>
            <a:endParaRPr sz="24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2700" marR="0" lvl="0" indent="0" algn="l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264" name="Google Shape;264;p5"/>
          <p:cNvGrpSpPr/>
          <p:nvPr/>
        </p:nvGrpSpPr>
        <p:grpSpPr>
          <a:xfrm>
            <a:off x="6479725" y="941815"/>
            <a:ext cx="4753819" cy="1597345"/>
            <a:chOff x="6746588" y="682143"/>
            <a:chExt cx="4753819" cy="1597345"/>
          </a:xfrm>
        </p:grpSpPr>
        <p:sp>
          <p:nvSpPr>
            <p:cNvPr id="265" name="Google Shape;265;p5"/>
            <p:cNvSpPr txBox="1"/>
            <p:nvPr/>
          </p:nvSpPr>
          <p:spPr>
            <a:xfrm>
              <a:off x="8615935" y="961818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6" name="Google Shape;266;p5"/>
            <p:cNvSpPr txBox="1"/>
            <p:nvPr/>
          </p:nvSpPr>
          <p:spPr>
            <a:xfrm>
              <a:off x="9325390" y="682143"/>
              <a:ext cx="1764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Mehmet Gökhan Göktan</a:t>
              </a:r>
              <a:endParaRPr sz="11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29337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 Prof.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7" name="Google Shape;267;p5"/>
            <p:cNvSpPr txBox="1"/>
            <p:nvPr/>
          </p:nvSpPr>
          <p:spPr>
            <a:xfrm>
              <a:off x="8615935" y="120505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8" name="Google Shape;268;p5"/>
            <p:cNvSpPr txBox="1"/>
            <p:nvPr/>
          </p:nvSpPr>
          <p:spPr>
            <a:xfrm>
              <a:off x="9609313" y="1205052"/>
              <a:ext cx="1236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University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of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Essex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9" name="Google Shape;269;p5"/>
            <p:cNvSpPr txBox="1"/>
            <p:nvPr/>
          </p:nvSpPr>
          <p:spPr>
            <a:xfrm>
              <a:off x="8615935" y="1464972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0" name="Google Shape;270;p5"/>
            <p:cNvSpPr txBox="1"/>
            <p:nvPr/>
          </p:nvSpPr>
          <p:spPr>
            <a:xfrm>
              <a:off x="9609312" y="1464972"/>
              <a:ext cx="1891095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Development </a:t>
              </a: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Economics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, International Finance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1" name="Google Shape;271;p5"/>
            <p:cNvSpPr txBox="1"/>
            <p:nvPr/>
          </p:nvSpPr>
          <p:spPr>
            <a:xfrm>
              <a:off x="8615935" y="1870281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2" name="Google Shape;272;p5"/>
            <p:cNvSpPr txBox="1"/>
            <p:nvPr/>
          </p:nvSpPr>
          <p:spPr>
            <a:xfrm>
              <a:off x="9609313" y="1870281"/>
              <a:ext cx="153225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u="sng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mehmet.goktan</a:t>
              </a:r>
              <a:r>
                <a:rPr lang="tr-TR" sz="900" b="0" i="0" u="sng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@okan.edu.tr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3" name="Google Shape;273;p5"/>
            <p:cNvSpPr txBox="1"/>
            <p:nvPr/>
          </p:nvSpPr>
          <p:spPr>
            <a:xfrm>
              <a:off x="8615934" y="2113511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4" name="Google Shape;274;p5"/>
            <p:cNvSpPr txBox="1"/>
            <p:nvPr/>
          </p:nvSpPr>
          <p:spPr>
            <a:xfrm>
              <a:off x="9609313" y="2113511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#2526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75" name="Google Shape;275;p5" descr="https://www.okan.edu.tr/uploads/c_500x375/staff_person/ilker-calayoglu/ilker-calayoglu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46588" y="1049134"/>
              <a:ext cx="1640472" cy="1230354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277" name="Google Shape;277;p5"/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187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 Faculty of Business and Administrative Sciences</a:t>
            </a:r>
            <a:endParaRPr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2" name="Google Shape;235;p4">
            <a:extLst>
              <a:ext uri="{FF2B5EF4-FFF2-40B4-BE49-F238E27FC236}">
                <a16:creationId xmlns:a16="http://schemas.microsoft.com/office/drawing/2014/main" id="{C5B27BD9-43A0-F97C-45BD-E09660DD4A35}"/>
              </a:ext>
            </a:extLst>
          </p:cNvPr>
          <p:cNvGrpSpPr/>
          <p:nvPr/>
        </p:nvGrpSpPr>
        <p:grpSpPr>
          <a:xfrm>
            <a:off x="3104044" y="3144448"/>
            <a:ext cx="3156475" cy="1710701"/>
            <a:chOff x="8157461" y="3056546"/>
            <a:chExt cx="3156475" cy="1710701"/>
          </a:xfrm>
        </p:grpSpPr>
        <p:sp>
          <p:nvSpPr>
            <p:cNvPr id="3" name="Google Shape;236;p4">
              <a:extLst>
                <a:ext uri="{FF2B5EF4-FFF2-40B4-BE49-F238E27FC236}">
                  <a16:creationId xmlns:a16="http://schemas.microsoft.com/office/drawing/2014/main" id="{A8709C6D-F473-2A1C-4AB1-17F5BA6F068F}"/>
                </a:ext>
              </a:extLst>
            </p:cNvPr>
            <p:cNvSpPr txBox="1"/>
            <p:nvPr/>
          </p:nvSpPr>
          <p:spPr>
            <a:xfrm>
              <a:off x="8157461" y="348465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" name="Google Shape;237;p4">
              <a:extLst>
                <a:ext uri="{FF2B5EF4-FFF2-40B4-BE49-F238E27FC236}">
                  <a16:creationId xmlns:a16="http://schemas.microsoft.com/office/drawing/2014/main" id="{847211E8-30D2-48B7-76DF-67BA8736D3EF}"/>
                </a:ext>
              </a:extLst>
            </p:cNvPr>
            <p:cNvSpPr txBox="1"/>
            <p:nvPr/>
          </p:nvSpPr>
          <p:spPr>
            <a:xfrm>
              <a:off x="9136877" y="3056546"/>
              <a:ext cx="1381800" cy="580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397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Mustafa Cenk Uludağ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</a:t>
              </a:r>
              <a:r>
                <a:rPr lang="tr-TR" sz="900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 Prof.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" name="Google Shape;238;p4">
              <a:extLst>
                <a:ext uri="{FF2B5EF4-FFF2-40B4-BE49-F238E27FC236}">
                  <a16:creationId xmlns:a16="http://schemas.microsoft.com/office/drawing/2014/main" id="{A2A9A3AE-357E-4550-D772-40108E761D87}"/>
                </a:ext>
              </a:extLst>
            </p:cNvPr>
            <p:cNvSpPr txBox="1"/>
            <p:nvPr/>
          </p:nvSpPr>
          <p:spPr>
            <a:xfrm>
              <a:off x="8157461" y="372788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" name="Google Shape;239;p4">
              <a:extLst>
                <a:ext uri="{FF2B5EF4-FFF2-40B4-BE49-F238E27FC236}">
                  <a16:creationId xmlns:a16="http://schemas.microsoft.com/office/drawing/2014/main" id="{8F44040D-9F86-0204-C9CE-A43DDEF097B8}"/>
                </a:ext>
              </a:extLst>
            </p:cNvPr>
            <p:cNvSpPr txBox="1"/>
            <p:nvPr/>
          </p:nvSpPr>
          <p:spPr>
            <a:xfrm>
              <a:off x="9150839" y="3727882"/>
              <a:ext cx="1673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Istanbul Okan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" name="Google Shape;240;p4">
              <a:extLst>
                <a:ext uri="{FF2B5EF4-FFF2-40B4-BE49-F238E27FC236}">
                  <a16:creationId xmlns:a16="http://schemas.microsoft.com/office/drawing/2014/main" id="{B5BD0AE1-792A-5CDE-C97F-094ECB17989D}"/>
                </a:ext>
              </a:extLst>
            </p:cNvPr>
            <p:cNvSpPr txBox="1"/>
            <p:nvPr/>
          </p:nvSpPr>
          <p:spPr>
            <a:xfrm>
              <a:off x="8167758" y="3967207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" name="Google Shape;241;p4">
              <a:extLst>
                <a:ext uri="{FF2B5EF4-FFF2-40B4-BE49-F238E27FC236}">
                  <a16:creationId xmlns:a16="http://schemas.microsoft.com/office/drawing/2014/main" id="{09C811A2-26FA-4E64-33E9-F5668575D674}"/>
                </a:ext>
              </a:extLst>
            </p:cNvPr>
            <p:cNvSpPr txBox="1"/>
            <p:nvPr/>
          </p:nvSpPr>
          <p:spPr>
            <a:xfrm>
              <a:off x="9161136" y="3967207"/>
              <a:ext cx="2152800" cy="289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Banking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, Financial </a:t>
              </a:r>
              <a:r>
                <a:rPr lang="tr-TR" sz="900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Markets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tr-TR" sz="900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and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r>
                <a:rPr lang="tr-TR" sz="900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Institutions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, </a:t>
              </a:r>
              <a:r>
                <a:rPr lang="tr-TR" sz="900" dirty="0" err="1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Corporate</a:t>
              </a:r>
              <a:r>
                <a:rPr lang="tr-TR" sz="900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Finance </a:t>
              </a:r>
              <a:endParaRPr sz="1800" b="0" i="0" u="none" strike="noStrike" cap="none" dirty="0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" name="Google Shape;242;p4">
              <a:extLst>
                <a:ext uri="{FF2B5EF4-FFF2-40B4-BE49-F238E27FC236}">
                  <a16:creationId xmlns:a16="http://schemas.microsoft.com/office/drawing/2014/main" id="{9C3C7D41-F1D8-EDFB-8788-D7B212E8160A}"/>
                </a:ext>
              </a:extLst>
            </p:cNvPr>
            <p:cNvSpPr txBox="1"/>
            <p:nvPr/>
          </p:nvSpPr>
          <p:spPr>
            <a:xfrm>
              <a:off x="8167758" y="4372516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" name="Google Shape;243;p4">
              <a:extLst>
                <a:ext uri="{FF2B5EF4-FFF2-40B4-BE49-F238E27FC236}">
                  <a16:creationId xmlns:a16="http://schemas.microsoft.com/office/drawing/2014/main" id="{29C8E0C0-7179-2C24-66EE-5717F9DA7EF6}"/>
                </a:ext>
              </a:extLst>
            </p:cNvPr>
            <p:cNvSpPr txBox="1"/>
            <p:nvPr/>
          </p:nvSpPr>
          <p:spPr>
            <a:xfrm>
              <a:off x="9161136" y="4372516"/>
              <a:ext cx="1569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mustafa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.</a:t>
              </a:r>
              <a:r>
                <a:rPr lang="tr-TR" sz="90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uludag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@okan.edu.tr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4;p4">
              <a:extLst>
                <a:ext uri="{FF2B5EF4-FFF2-40B4-BE49-F238E27FC236}">
                  <a16:creationId xmlns:a16="http://schemas.microsoft.com/office/drawing/2014/main" id="{58464ADB-DEC6-A46A-EDDE-3A8E91D6F082}"/>
                </a:ext>
              </a:extLst>
            </p:cNvPr>
            <p:cNvSpPr txBox="1"/>
            <p:nvPr/>
          </p:nvSpPr>
          <p:spPr>
            <a:xfrm>
              <a:off x="8167757" y="4615747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" name="Google Shape;245;p4">
              <a:extLst>
                <a:ext uri="{FF2B5EF4-FFF2-40B4-BE49-F238E27FC236}">
                  <a16:creationId xmlns:a16="http://schemas.microsoft.com/office/drawing/2014/main" id="{5B88409D-5941-718D-A9D8-8E3130A321BC}"/>
                </a:ext>
              </a:extLst>
            </p:cNvPr>
            <p:cNvSpPr txBox="1"/>
            <p:nvPr/>
          </p:nvSpPr>
          <p:spPr>
            <a:xfrm>
              <a:off x="9161136" y="4615747"/>
              <a:ext cx="1285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Arial"/>
                  <a:ea typeface="Arial"/>
                  <a:cs typeface="Arial"/>
                  <a:sym typeface="Arial"/>
                </a:rPr>
                <a:t>0 (216) 677 16 30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" name="Google Shape;247;p4" title="WhatsApp Image 2025-05-22 at 15.10.20.jpeg">
            <a:extLst>
              <a:ext uri="{FF2B5EF4-FFF2-40B4-BE49-F238E27FC236}">
                <a16:creationId xmlns:a16="http://schemas.microsoft.com/office/drawing/2014/main" id="{9F314335-F94F-62F2-DB4A-8F53A97BE70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7611" y="3560782"/>
            <a:ext cx="1525475" cy="12748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0"/>
              </a:srgbClr>
            </a:outerShdw>
          </a:effectLst>
        </p:spPr>
      </p:pic>
      <p:grpSp>
        <p:nvGrpSpPr>
          <p:cNvPr id="17" name="Google Shape;264;p5">
            <a:extLst>
              <a:ext uri="{FF2B5EF4-FFF2-40B4-BE49-F238E27FC236}">
                <a16:creationId xmlns:a16="http://schemas.microsoft.com/office/drawing/2014/main" id="{25BC1FC3-D067-D4F4-79FD-F5227C907D48}"/>
              </a:ext>
            </a:extLst>
          </p:cNvPr>
          <p:cNvGrpSpPr/>
          <p:nvPr/>
        </p:nvGrpSpPr>
        <p:grpSpPr>
          <a:xfrm>
            <a:off x="1317295" y="1023981"/>
            <a:ext cx="4753819" cy="1597345"/>
            <a:chOff x="6746588" y="682143"/>
            <a:chExt cx="4753819" cy="1597345"/>
          </a:xfrm>
        </p:grpSpPr>
        <p:sp>
          <p:nvSpPr>
            <p:cNvPr id="18" name="Google Shape;265;p5">
              <a:extLst>
                <a:ext uri="{FF2B5EF4-FFF2-40B4-BE49-F238E27FC236}">
                  <a16:creationId xmlns:a16="http://schemas.microsoft.com/office/drawing/2014/main" id="{217141AA-DB8A-14EC-630D-4558EA76BA44}"/>
                </a:ext>
              </a:extLst>
            </p:cNvPr>
            <p:cNvSpPr txBox="1"/>
            <p:nvPr/>
          </p:nvSpPr>
          <p:spPr>
            <a:xfrm>
              <a:off x="8615935" y="961818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" name="Google Shape;266;p5">
              <a:extLst>
                <a:ext uri="{FF2B5EF4-FFF2-40B4-BE49-F238E27FC236}">
                  <a16:creationId xmlns:a16="http://schemas.microsoft.com/office/drawing/2014/main" id="{F1A6E65A-2BFF-DD71-FAFD-8B2080E68458}"/>
                </a:ext>
              </a:extLst>
            </p:cNvPr>
            <p:cNvSpPr txBox="1"/>
            <p:nvPr/>
          </p:nvSpPr>
          <p:spPr>
            <a:xfrm>
              <a:off x="9325390" y="682143"/>
              <a:ext cx="1764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İlker Calayoğlu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29337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" name="Google Shape;267;p5">
              <a:extLst>
                <a:ext uri="{FF2B5EF4-FFF2-40B4-BE49-F238E27FC236}">
                  <a16:creationId xmlns:a16="http://schemas.microsoft.com/office/drawing/2014/main" id="{D22A854C-3E39-18CD-99CF-F384EE566388}"/>
                </a:ext>
              </a:extLst>
            </p:cNvPr>
            <p:cNvSpPr txBox="1"/>
            <p:nvPr/>
          </p:nvSpPr>
          <p:spPr>
            <a:xfrm>
              <a:off x="8615935" y="120505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" name="Google Shape;268;p5">
              <a:extLst>
                <a:ext uri="{FF2B5EF4-FFF2-40B4-BE49-F238E27FC236}">
                  <a16:creationId xmlns:a16="http://schemas.microsoft.com/office/drawing/2014/main" id="{882A8B67-0CA3-2962-1FF4-64A9353C614C}"/>
                </a:ext>
              </a:extLst>
            </p:cNvPr>
            <p:cNvSpPr txBox="1"/>
            <p:nvPr/>
          </p:nvSpPr>
          <p:spPr>
            <a:xfrm>
              <a:off x="9609313" y="1205052"/>
              <a:ext cx="1236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Sakarya </a:t>
              </a: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" name="Google Shape;269;p5">
              <a:extLst>
                <a:ext uri="{FF2B5EF4-FFF2-40B4-BE49-F238E27FC236}">
                  <a16:creationId xmlns:a16="http://schemas.microsoft.com/office/drawing/2014/main" id="{015E7501-A5BE-842D-49EF-821F3401EC9B}"/>
                </a:ext>
              </a:extLst>
            </p:cNvPr>
            <p:cNvSpPr txBox="1"/>
            <p:nvPr/>
          </p:nvSpPr>
          <p:spPr>
            <a:xfrm>
              <a:off x="8615935" y="1464972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" name="Google Shape;270;p5">
              <a:extLst>
                <a:ext uri="{FF2B5EF4-FFF2-40B4-BE49-F238E27FC236}">
                  <a16:creationId xmlns:a16="http://schemas.microsoft.com/office/drawing/2014/main" id="{BF94E069-E142-E553-3072-5BD841600BD5}"/>
                </a:ext>
              </a:extLst>
            </p:cNvPr>
            <p:cNvSpPr txBox="1"/>
            <p:nvPr/>
          </p:nvSpPr>
          <p:spPr>
            <a:xfrm>
              <a:off x="9609312" y="1464972"/>
              <a:ext cx="1891095" cy="428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Financial Information Management, International Accounting, Management and Cost Accounting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" name="Google Shape;271;p5">
              <a:extLst>
                <a:ext uri="{FF2B5EF4-FFF2-40B4-BE49-F238E27FC236}">
                  <a16:creationId xmlns:a16="http://schemas.microsoft.com/office/drawing/2014/main" id="{6CB0E016-B42B-FDF5-A57F-F66AC3DD5F41}"/>
                </a:ext>
              </a:extLst>
            </p:cNvPr>
            <p:cNvSpPr txBox="1"/>
            <p:nvPr/>
          </p:nvSpPr>
          <p:spPr>
            <a:xfrm>
              <a:off x="8615935" y="1870281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5" name="Google Shape;272;p5">
              <a:extLst>
                <a:ext uri="{FF2B5EF4-FFF2-40B4-BE49-F238E27FC236}">
                  <a16:creationId xmlns:a16="http://schemas.microsoft.com/office/drawing/2014/main" id="{55121C8F-3286-CF4F-023F-EE86491575F5}"/>
                </a:ext>
              </a:extLst>
            </p:cNvPr>
            <p:cNvSpPr txBox="1"/>
            <p:nvPr/>
          </p:nvSpPr>
          <p:spPr>
            <a:xfrm>
              <a:off x="9609313" y="1870281"/>
              <a:ext cx="153225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ilker.calayoglu@okan.edu.tr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6" name="Google Shape;273;p5">
              <a:extLst>
                <a:ext uri="{FF2B5EF4-FFF2-40B4-BE49-F238E27FC236}">
                  <a16:creationId xmlns:a16="http://schemas.microsoft.com/office/drawing/2014/main" id="{3E6F3C5B-8AFF-C850-2140-8FC2ADA2DA1C}"/>
                </a:ext>
              </a:extLst>
            </p:cNvPr>
            <p:cNvSpPr txBox="1"/>
            <p:nvPr/>
          </p:nvSpPr>
          <p:spPr>
            <a:xfrm>
              <a:off x="8615934" y="2113511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7" name="Google Shape;274;p5">
              <a:extLst>
                <a:ext uri="{FF2B5EF4-FFF2-40B4-BE49-F238E27FC236}">
                  <a16:creationId xmlns:a16="http://schemas.microsoft.com/office/drawing/2014/main" id="{1840D0EC-0E0F-F705-C8DD-B73A34BD83EC}"/>
                </a:ext>
              </a:extLst>
            </p:cNvPr>
            <p:cNvSpPr txBox="1"/>
            <p:nvPr/>
          </p:nvSpPr>
          <p:spPr>
            <a:xfrm>
              <a:off x="9609313" y="2113511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#2530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8" name="Google Shape;275;p5" descr="https://www.okan.edu.tr/uploads/c_500x375/staff_person/ilker-calayoglu/ilker-calayoglu.jpg">
              <a:extLst>
                <a:ext uri="{FF2B5EF4-FFF2-40B4-BE49-F238E27FC236}">
                  <a16:creationId xmlns:a16="http://schemas.microsoft.com/office/drawing/2014/main" id="{EA1B5AA6-8700-A4CB-FBE5-FCE98B2F2CE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46588" y="1049134"/>
              <a:ext cx="1640472" cy="1230354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pic>
        <p:nvPicPr>
          <p:cNvPr id="30" name="Resim 29" descr="insan yüzü, kişi, şahıs, giyim, çen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B8706D3-04F6-556F-009A-2822D2E7B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9725" y="1308806"/>
            <a:ext cx="1640472" cy="1229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>
          <a:extLst>
            <a:ext uri="{FF2B5EF4-FFF2-40B4-BE49-F238E27FC236}">
              <a16:creationId xmlns:a16="http://schemas.microsoft.com/office/drawing/2014/main" id="{1CEAA46F-C418-AB6B-4089-5EB63338C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>
            <a:extLst>
              <a:ext uri="{FF2B5EF4-FFF2-40B4-BE49-F238E27FC236}">
                <a16:creationId xmlns:a16="http://schemas.microsoft.com/office/drawing/2014/main" id="{F5DAB4D0-FBDC-6A6C-BF36-397BC81342B4}"/>
              </a:ext>
            </a:extLst>
          </p:cNvPr>
          <p:cNvSpPr txBox="1"/>
          <p:nvPr/>
        </p:nvSpPr>
        <p:spPr>
          <a:xfrm rot="-5400000">
            <a:off x="-1355825" y="2272425"/>
            <a:ext cx="39993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 b="1" i="0" u="none" strike="noStrike" cap="none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Political Science and International Relations</a:t>
            </a:r>
            <a:endParaRPr sz="24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15608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3" name="Google Shape;283;p6">
            <a:extLst>
              <a:ext uri="{FF2B5EF4-FFF2-40B4-BE49-F238E27FC236}">
                <a16:creationId xmlns:a16="http://schemas.microsoft.com/office/drawing/2014/main" id="{F423CD6E-D515-5F7D-67E9-3F6A9CCEA57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822700" y="6457975"/>
            <a:ext cx="531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 Faculty of Business and Administrative Sciences</a:t>
            </a:r>
            <a:endParaRPr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284" name="Google Shape;284;p6">
            <a:extLst>
              <a:ext uri="{FF2B5EF4-FFF2-40B4-BE49-F238E27FC236}">
                <a16:creationId xmlns:a16="http://schemas.microsoft.com/office/drawing/2014/main" id="{5763FAE9-FBDE-FD8F-7DB8-6D6F20C641DB}"/>
              </a:ext>
            </a:extLst>
          </p:cNvPr>
          <p:cNvGrpSpPr/>
          <p:nvPr/>
        </p:nvGrpSpPr>
        <p:grpSpPr>
          <a:xfrm>
            <a:off x="6685233" y="3006193"/>
            <a:ext cx="4834965" cy="1553496"/>
            <a:chOff x="897925" y="3124407"/>
            <a:chExt cx="4834965" cy="1553496"/>
          </a:xfrm>
        </p:grpSpPr>
        <p:sp>
          <p:nvSpPr>
            <p:cNvPr id="285" name="Google Shape;285;p6">
              <a:extLst>
                <a:ext uri="{FF2B5EF4-FFF2-40B4-BE49-F238E27FC236}">
                  <a16:creationId xmlns:a16="http://schemas.microsoft.com/office/drawing/2014/main" id="{1D709433-B468-F8E8-8CF1-0DD34E01B524}"/>
                </a:ext>
              </a:extLst>
            </p:cNvPr>
            <p:cNvSpPr txBox="1"/>
            <p:nvPr/>
          </p:nvSpPr>
          <p:spPr>
            <a:xfrm>
              <a:off x="3595718" y="3124407"/>
              <a:ext cx="1212850" cy="182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Habibe Özdal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6" name="Google Shape;286;p6">
              <a:extLst>
                <a:ext uri="{FF2B5EF4-FFF2-40B4-BE49-F238E27FC236}">
                  <a16:creationId xmlns:a16="http://schemas.microsoft.com/office/drawing/2014/main" id="{D9420470-B3D0-6E70-EBEF-BD0E8C8DD1F3}"/>
                </a:ext>
              </a:extLst>
            </p:cNvPr>
            <p:cNvSpPr txBox="1"/>
            <p:nvPr/>
          </p:nvSpPr>
          <p:spPr>
            <a:xfrm>
              <a:off x="2607713" y="3385007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7" name="Google Shape;287;p6">
              <a:extLst>
                <a:ext uri="{FF2B5EF4-FFF2-40B4-BE49-F238E27FC236}">
                  <a16:creationId xmlns:a16="http://schemas.microsoft.com/office/drawing/2014/main" id="{FA7436DC-2CD7-8EC2-168F-B1C61FFDC3BE}"/>
                </a:ext>
              </a:extLst>
            </p:cNvPr>
            <p:cNvSpPr txBox="1"/>
            <p:nvPr/>
          </p:nvSpPr>
          <p:spPr>
            <a:xfrm>
              <a:off x="3601092" y="3385007"/>
              <a:ext cx="12354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8" name="Google Shape;288;p6">
              <a:extLst>
                <a:ext uri="{FF2B5EF4-FFF2-40B4-BE49-F238E27FC236}">
                  <a16:creationId xmlns:a16="http://schemas.microsoft.com/office/drawing/2014/main" id="{2040DA56-F780-4482-A8BD-F3136C7F23EE}"/>
                </a:ext>
              </a:extLst>
            </p:cNvPr>
            <p:cNvSpPr txBox="1"/>
            <p:nvPr/>
          </p:nvSpPr>
          <p:spPr>
            <a:xfrm>
              <a:off x="2607713" y="3628238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89" name="Google Shape;289;p6">
              <a:extLst>
                <a:ext uri="{FF2B5EF4-FFF2-40B4-BE49-F238E27FC236}">
                  <a16:creationId xmlns:a16="http://schemas.microsoft.com/office/drawing/2014/main" id="{87AB77AA-C744-501B-3508-DFE3C1CA21D7}"/>
                </a:ext>
              </a:extLst>
            </p:cNvPr>
            <p:cNvSpPr txBox="1"/>
            <p:nvPr/>
          </p:nvSpPr>
          <p:spPr>
            <a:xfrm>
              <a:off x="3601092" y="3628238"/>
              <a:ext cx="1456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Ankara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0" name="Google Shape;290;p6">
              <a:extLst>
                <a:ext uri="{FF2B5EF4-FFF2-40B4-BE49-F238E27FC236}">
                  <a16:creationId xmlns:a16="http://schemas.microsoft.com/office/drawing/2014/main" id="{061D50D8-EAE3-A489-F255-6DC0F7EE5F13}"/>
                </a:ext>
              </a:extLst>
            </p:cNvPr>
            <p:cNvSpPr txBox="1"/>
            <p:nvPr/>
          </p:nvSpPr>
          <p:spPr>
            <a:xfrm>
              <a:off x="2607713" y="3877864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1" name="Google Shape;291;p6">
              <a:extLst>
                <a:ext uri="{FF2B5EF4-FFF2-40B4-BE49-F238E27FC236}">
                  <a16:creationId xmlns:a16="http://schemas.microsoft.com/office/drawing/2014/main" id="{15B75155-FF61-472E-E382-5356087C6554}"/>
                </a:ext>
              </a:extLst>
            </p:cNvPr>
            <p:cNvSpPr txBox="1"/>
            <p:nvPr/>
          </p:nvSpPr>
          <p:spPr>
            <a:xfrm>
              <a:off x="3601090" y="3877864"/>
              <a:ext cx="2131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Regional Studies, Turkish Foreign Policy, International Politics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2" name="Google Shape;292;p6">
              <a:extLst>
                <a:ext uri="{FF2B5EF4-FFF2-40B4-BE49-F238E27FC236}">
                  <a16:creationId xmlns:a16="http://schemas.microsoft.com/office/drawing/2014/main" id="{3227E364-5D98-C08F-4B4F-F332532F4886}"/>
                </a:ext>
              </a:extLst>
            </p:cNvPr>
            <p:cNvSpPr txBox="1"/>
            <p:nvPr/>
          </p:nvSpPr>
          <p:spPr>
            <a:xfrm>
              <a:off x="2607711" y="4283173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3" name="Google Shape;293;p6">
              <a:extLst>
                <a:ext uri="{FF2B5EF4-FFF2-40B4-BE49-F238E27FC236}">
                  <a16:creationId xmlns:a16="http://schemas.microsoft.com/office/drawing/2014/main" id="{58F230BF-2746-F815-A65A-526AE06FD70A}"/>
                </a:ext>
              </a:extLst>
            </p:cNvPr>
            <p:cNvSpPr txBox="1"/>
            <p:nvPr/>
          </p:nvSpPr>
          <p:spPr>
            <a:xfrm>
              <a:off x="3601090" y="4283173"/>
              <a:ext cx="1456692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habibe.ozdal@okan.edu.tr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4" name="Google Shape;294;p6">
              <a:extLst>
                <a:ext uri="{FF2B5EF4-FFF2-40B4-BE49-F238E27FC236}">
                  <a16:creationId xmlns:a16="http://schemas.microsoft.com/office/drawing/2014/main" id="{E3115A5B-51FE-445F-61F6-65C3C89310A9}"/>
                </a:ext>
              </a:extLst>
            </p:cNvPr>
            <p:cNvSpPr txBox="1"/>
            <p:nvPr/>
          </p:nvSpPr>
          <p:spPr>
            <a:xfrm>
              <a:off x="2607711" y="4526403"/>
              <a:ext cx="679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95" name="Google Shape;295;p6">
              <a:extLst>
                <a:ext uri="{FF2B5EF4-FFF2-40B4-BE49-F238E27FC236}">
                  <a16:creationId xmlns:a16="http://schemas.microsoft.com/office/drawing/2014/main" id="{BDB1455A-9840-8184-FECF-06FF75EC74B3}"/>
                </a:ext>
              </a:extLst>
            </p:cNvPr>
            <p:cNvSpPr txBox="1"/>
            <p:nvPr/>
          </p:nvSpPr>
          <p:spPr>
            <a:xfrm>
              <a:off x="3601090" y="4526403"/>
              <a:ext cx="1558322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#2532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96" name="Google Shape;296;p6" descr="https://www.okan.edu.tr/uploads/c_500x375/staff_person/habibe-ozdal/66-habibeozdal.jpg">
              <a:extLst>
                <a:ext uri="{FF2B5EF4-FFF2-40B4-BE49-F238E27FC236}">
                  <a16:creationId xmlns:a16="http://schemas.microsoft.com/office/drawing/2014/main" id="{E3411E4F-A8A8-EAA1-2BD0-C30413E43B6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" r="8014" b="133"/>
            <a:stretch/>
          </p:blipFill>
          <p:spPr>
            <a:xfrm>
              <a:off x="897925" y="3387928"/>
              <a:ext cx="1533996" cy="1219082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309" name="Google Shape;309;p6">
            <a:extLst>
              <a:ext uri="{FF2B5EF4-FFF2-40B4-BE49-F238E27FC236}">
                <a16:creationId xmlns:a16="http://schemas.microsoft.com/office/drawing/2014/main" id="{A756C3D2-D055-B6E7-7D4B-14D7EF435CEB}"/>
              </a:ext>
            </a:extLst>
          </p:cNvPr>
          <p:cNvGrpSpPr/>
          <p:nvPr/>
        </p:nvGrpSpPr>
        <p:grpSpPr>
          <a:xfrm>
            <a:off x="893806" y="695807"/>
            <a:ext cx="4778774" cy="1543204"/>
            <a:chOff x="893806" y="695807"/>
            <a:chExt cx="4778774" cy="1543204"/>
          </a:xfrm>
        </p:grpSpPr>
        <p:sp>
          <p:nvSpPr>
            <p:cNvPr id="310" name="Google Shape;310;p6">
              <a:extLst>
                <a:ext uri="{FF2B5EF4-FFF2-40B4-BE49-F238E27FC236}">
                  <a16:creationId xmlns:a16="http://schemas.microsoft.com/office/drawing/2014/main" id="{B568B2DD-B720-B9AA-9310-FB6C5BEC4204}"/>
                </a:ext>
              </a:extLst>
            </p:cNvPr>
            <p:cNvSpPr txBox="1"/>
            <p:nvPr/>
          </p:nvSpPr>
          <p:spPr>
            <a:xfrm>
              <a:off x="3539580" y="1450208"/>
              <a:ext cx="21330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Turkish Political Life, Political Sociology, Constitution and Political Institutions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1" name="Google Shape;311;p6">
              <a:extLst>
                <a:ext uri="{FF2B5EF4-FFF2-40B4-BE49-F238E27FC236}">
                  <a16:creationId xmlns:a16="http://schemas.microsoft.com/office/drawing/2014/main" id="{A844D3DC-7E5E-C055-4F24-F723CD66E60C}"/>
                </a:ext>
              </a:extLst>
            </p:cNvPr>
            <p:cNvSpPr txBox="1"/>
            <p:nvPr/>
          </p:nvSpPr>
          <p:spPr>
            <a:xfrm>
              <a:off x="3495039" y="695807"/>
              <a:ext cx="1271270" cy="182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Umut Azak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2" name="Google Shape;312;p6">
              <a:extLst>
                <a:ext uri="{FF2B5EF4-FFF2-40B4-BE49-F238E27FC236}">
                  <a16:creationId xmlns:a16="http://schemas.microsoft.com/office/drawing/2014/main" id="{A4CD0036-DCDA-EA9B-64AA-3BE3720B18B2}"/>
                </a:ext>
              </a:extLst>
            </p:cNvPr>
            <p:cNvSpPr txBox="1"/>
            <p:nvPr/>
          </p:nvSpPr>
          <p:spPr>
            <a:xfrm>
              <a:off x="2537544" y="956412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3" name="Google Shape;313;p6">
              <a:extLst>
                <a:ext uri="{FF2B5EF4-FFF2-40B4-BE49-F238E27FC236}">
                  <a16:creationId xmlns:a16="http://schemas.microsoft.com/office/drawing/2014/main" id="{2A12A295-C2F0-05C0-EF67-AC256062FB54}"/>
                </a:ext>
              </a:extLst>
            </p:cNvPr>
            <p:cNvSpPr txBox="1"/>
            <p:nvPr/>
          </p:nvSpPr>
          <p:spPr>
            <a:xfrm>
              <a:off x="3530927" y="956412"/>
              <a:ext cx="76200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Prof. Dr.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4" name="Google Shape;314;p6">
              <a:extLst>
                <a:ext uri="{FF2B5EF4-FFF2-40B4-BE49-F238E27FC236}">
                  <a16:creationId xmlns:a16="http://schemas.microsoft.com/office/drawing/2014/main" id="{4D628848-0A74-C1A7-AC31-716E50CCB2DD}"/>
                </a:ext>
              </a:extLst>
            </p:cNvPr>
            <p:cNvSpPr txBox="1"/>
            <p:nvPr/>
          </p:nvSpPr>
          <p:spPr>
            <a:xfrm>
              <a:off x="2537544" y="1199643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5" name="Google Shape;315;p6">
              <a:extLst>
                <a:ext uri="{FF2B5EF4-FFF2-40B4-BE49-F238E27FC236}">
                  <a16:creationId xmlns:a16="http://schemas.microsoft.com/office/drawing/2014/main" id="{2AD56F1F-AA84-2D57-839A-7AD3C8088567}"/>
                </a:ext>
              </a:extLst>
            </p:cNvPr>
            <p:cNvSpPr txBox="1"/>
            <p:nvPr/>
          </p:nvSpPr>
          <p:spPr>
            <a:xfrm>
              <a:off x="3530927" y="1199643"/>
              <a:ext cx="103695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Universiteit Leiden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6" name="Google Shape;316;p6">
              <a:extLst>
                <a:ext uri="{FF2B5EF4-FFF2-40B4-BE49-F238E27FC236}">
                  <a16:creationId xmlns:a16="http://schemas.microsoft.com/office/drawing/2014/main" id="{9F42CF53-0E21-2FEE-2244-332D80B7415E}"/>
                </a:ext>
              </a:extLst>
            </p:cNvPr>
            <p:cNvSpPr txBox="1"/>
            <p:nvPr/>
          </p:nvSpPr>
          <p:spPr>
            <a:xfrm>
              <a:off x="2547841" y="1438972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7" name="Google Shape;317;p6">
              <a:extLst>
                <a:ext uri="{FF2B5EF4-FFF2-40B4-BE49-F238E27FC236}">
                  <a16:creationId xmlns:a16="http://schemas.microsoft.com/office/drawing/2014/main" id="{12F321F0-9494-99D7-795E-017AE933F0A9}"/>
                </a:ext>
              </a:extLst>
            </p:cNvPr>
            <p:cNvSpPr txBox="1"/>
            <p:nvPr/>
          </p:nvSpPr>
          <p:spPr>
            <a:xfrm>
              <a:off x="2547841" y="1844276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8" name="Google Shape;318;p6">
              <a:extLst>
                <a:ext uri="{FF2B5EF4-FFF2-40B4-BE49-F238E27FC236}">
                  <a16:creationId xmlns:a16="http://schemas.microsoft.com/office/drawing/2014/main" id="{EE073550-B65B-4A3C-F8A6-1D7059E87960}"/>
                </a:ext>
              </a:extLst>
            </p:cNvPr>
            <p:cNvSpPr txBox="1"/>
            <p:nvPr/>
          </p:nvSpPr>
          <p:spPr>
            <a:xfrm>
              <a:off x="3541224" y="1844276"/>
              <a:ext cx="165290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umut.azak@okan.edu.tr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19" name="Google Shape;319;p6">
              <a:extLst>
                <a:ext uri="{FF2B5EF4-FFF2-40B4-BE49-F238E27FC236}">
                  <a16:creationId xmlns:a16="http://schemas.microsoft.com/office/drawing/2014/main" id="{002188CD-16F3-A650-A626-B0EE98EEE8A3}"/>
                </a:ext>
              </a:extLst>
            </p:cNvPr>
            <p:cNvSpPr txBox="1"/>
            <p:nvPr/>
          </p:nvSpPr>
          <p:spPr>
            <a:xfrm>
              <a:off x="2547842" y="2087511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20" name="Google Shape;320;p6">
              <a:extLst>
                <a:ext uri="{FF2B5EF4-FFF2-40B4-BE49-F238E27FC236}">
                  <a16:creationId xmlns:a16="http://schemas.microsoft.com/office/drawing/2014/main" id="{59F50408-1237-9FBC-1D40-6172F7A37990}"/>
                </a:ext>
              </a:extLst>
            </p:cNvPr>
            <p:cNvSpPr txBox="1"/>
            <p:nvPr/>
          </p:nvSpPr>
          <p:spPr>
            <a:xfrm>
              <a:off x="3541224" y="2087511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#2531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321" name="Google Shape;321;p6" descr="Umut Azak">
              <a:extLst>
                <a:ext uri="{FF2B5EF4-FFF2-40B4-BE49-F238E27FC236}">
                  <a16:creationId xmlns:a16="http://schemas.microsoft.com/office/drawing/2014/main" id="{9B146250-27BC-89AB-6A14-62D1B385972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3806" y="999867"/>
              <a:ext cx="1525482" cy="1213021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334" name="Google Shape;334;p6">
            <a:extLst>
              <a:ext uri="{FF2B5EF4-FFF2-40B4-BE49-F238E27FC236}">
                <a16:creationId xmlns:a16="http://schemas.microsoft.com/office/drawing/2014/main" id="{D7B3C452-9A13-64D8-9AFA-69D40E9E684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85124" y="6444775"/>
            <a:ext cx="44880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2024-2025 RESEARCHERS CATALOG</a:t>
            </a: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2" name="Google Shape;322;p6">
            <a:extLst>
              <a:ext uri="{FF2B5EF4-FFF2-40B4-BE49-F238E27FC236}">
                <a16:creationId xmlns:a16="http://schemas.microsoft.com/office/drawing/2014/main" id="{5874521A-540D-2B35-7DE3-6161B418551F}"/>
              </a:ext>
            </a:extLst>
          </p:cNvPr>
          <p:cNvGrpSpPr/>
          <p:nvPr/>
        </p:nvGrpSpPr>
        <p:grpSpPr>
          <a:xfrm>
            <a:off x="6759148" y="695807"/>
            <a:ext cx="4539046" cy="1552860"/>
            <a:chOff x="6433751" y="3121083"/>
            <a:chExt cx="4539046" cy="1552860"/>
          </a:xfrm>
        </p:grpSpPr>
        <p:sp>
          <p:nvSpPr>
            <p:cNvPr id="3" name="Google Shape;323;p6">
              <a:extLst>
                <a:ext uri="{FF2B5EF4-FFF2-40B4-BE49-F238E27FC236}">
                  <a16:creationId xmlns:a16="http://schemas.microsoft.com/office/drawing/2014/main" id="{DD44003A-791E-C931-392C-94EE8E369047}"/>
                </a:ext>
              </a:extLst>
            </p:cNvPr>
            <p:cNvSpPr txBox="1"/>
            <p:nvPr/>
          </p:nvSpPr>
          <p:spPr>
            <a:xfrm>
              <a:off x="8296719" y="3381683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4" name="Google Shape;324;p6">
              <a:extLst>
                <a:ext uri="{FF2B5EF4-FFF2-40B4-BE49-F238E27FC236}">
                  <a16:creationId xmlns:a16="http://schemas.microsoft.com/office/drawing/2014/main" id="{07C38006-8C2C-4B23-9F19-42C499BFDB9F}"/>
                </a:ext>
              </a:extLst>
            </p:cNvPr>
            <p:cNvSpPr txBox="1"/>
            <p:nvPr/>
          </p:nvSpPr>
          <p:spPr>
            <a:xfrm>
              <a:off x="9008846" y="3121083"/>
              <a:ext cx="17646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Ali Poyraz Gürson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29337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Prof. Dr.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5" name="Google Shape;325;p6">
              <a:extLst>
                <a:ext uri="{FF2B5EF4-FFF2-40B4-BE49-F238E27FC236}">
                  <a16:creationId xmlns:a16="http://schemas.microsoft.com/office/drawing/2014/main" id="{58560942-36F0-5809-AA2C-E7B5E1CA81A6}"/>
                </a:ext>
              </a:extLst>
            </p:cNvPr>
            <p:cNvSpPr txBox="1"/>
            <p:nvPr/>
          </p:nvSpPr>
          <p:spPr>
            <a:xfrm>
              <a:off x="8296719" y="3624917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6" name="Google Shape;326;p6">
              <a:extLst>
                <a:ext uri="{FF2B5EF4-FFF2-40B4-BE49-F238E27FC236}">
                  <a16:creationId xmlns:a16="http://schemas.microsoft.com/office/drawing/2014/main" id="{486CE985-77C8-7C66-141B-DF0171887DE4}"/>
                </a:ext>
              </a:extLst>
            </p:cNvPr>
            <p:cNvSpPr txBox="1"/>
            <p:nvPr/>
          </p:nvSpPr>
          <p:spPr>
            <a:xfrm>
              <a:off x="9290097" y="3624917"/>
              <a:ext cx="1236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Ege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" name="Google Shape;327;p6">
              <a:extLst>
                <a:ext uri="{FF2B5EF4-FFF2-40B4-BE49-F238E27FC236}">
                  <a16:creationId xmlns:a16="http://schemas.microsoft.com/office/drawing/2014/main" id="{CE942161-DC18-CFDC-859D-A7A316E6BF6F}"/>
                </a:ext>
              </a:extLst>
            </p:cNvPr>
            <p:cNvSpPr txBox="1"/>
            <p:nvPr/>
          </p:nvSpPr>
          <p:spPr>
            <a:xfrm>
              <a:off x="8296719" y="3864243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" name="Google Shape;328;p6">
              <a:extLst>
                <a:ext uri="{FF2B5EF4-FFF2-40B4-BE49-F238E27FC236}">
                  <a16:creationId xmlns:a16="http://schemas.microsoft.com/office/drawing/2014/main" id="{EC859AC8-04BB-97D2-AAEE-71985E22E68A}"/>
                </a:ext>
              </a:extLst>
            </p:cNvPr>
            <p:cNvSpPr txBox="1"/>
            <p:nvPr/>
          </p:nvSpPr>
          <p:spPr>
            <a:xfrm>
              <a:off x="9290097" y="3864243"/>
              <a:ext cx="1682700" cy="42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Military Geography, Turkish Foreign Policy History, Asian History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" name="Google Shape;329;p6">
              <a:extLst>
                <a:ext uri="{FF2B5EF4-FFF2-40B4-BE49-F238E27FC236}">
                  <a16:creationId xmlns:a16="http://schemas.microsoft.com/office/drawing/2014/main" id="{3B4753D8-30BB-D59F-6C55-F7438EED2F89}"/>
                </a:ext>
              </a:extLst>
            </p:cNvPr>
            <p:cNvSpPr txBox="1"/>
            <p:nvPr/>
          </p:nvSpPr>
          <p:spPr>
            <a:xfrm>
              <a:off x="8296719" y="4269552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0" name="Google Shape;330;p6">
              <a:extLst>
                <a:ext uri="{FF2B5EF4-FFF2-40B4-BE49-F238E27FC236}">
                  <a16:creationId xmlns:a16="http://schemas.microsoft.com/office/drawing/2014/main" id="{CA554DF6-D477-C829-533B-01D202E80140}"/>
                </a:ext>
              </a:extLst>
            </p:cNvPr>
            <p:cNvSpPr txBox="1"/>
            <p:nvPr/>
          </p:nvSpPr>
          <p:spPr>
            <a:xfrm>
              <a:off x="9290097" y="4269552"/>
              <a:ext cx="153225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poyraz.gurson@okan.edu.tr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1" name="Google Shape;331;p6">
              <a:extLst>
                <a:ext uri="{FF2B5EF4-FFF2-40B4-BE49-F238E27FC236}">
                  <a16:creationId xmlns:a16="http://schemas.microsoft.com/office/drawing/2014/main" id="{AA36A596-B473-11B6-C048-E01066E095D8}"/>
                </a:ext>
              </a:extLst>
            </p:cNvPr>
            <p:cNvSpPr txBox="1"/>
            <p:nvPr/>
          </p:nvSpPr>
          <p:spPr>
            <a:xfrm>
              <a:off x="8296718" y="4512782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2" name="Google Shape;332;p6">
              <a:extLst>
                <a:ext uri="{FF2B5EF4-FFF2-40B4-BE49-F238E27FC236}">
                  <a16:creationId xmlns:a16="http://schemas.microsoft.com/office/drawing/2014/main" id="{474787EC-915B-0251-66E5-55F87BBE8DB5}"/>
                </a:ext>
              </a:extLst>
            </p:cNvPr>
            <p:cNvSpPr txBox="1"/>
            <p:nvPr/>
          </p:nvSpPr>
          <p:spPr>
            <a:xfrm>
              <a:off x="9290097" y="4512782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#2500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13" name="Google Shape;333;p6" descr="Alı Poyraz Gürson">
              <a:extLst>
                <a:ext uri="{FF2B5EF4-FFF2-40B4-BE49-F238E27FC236}">
                  <a16:creationId xmlns:a16="http://schemas.microsoft.com/office/drawing/2014/main" id="{FE7D0730-AE92-E256-8364-CA6765072BF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433751" y="3460922"/>
              <a:ext cx="1494591" cy="1213021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14" name="Google Shape;297;p6">
            <a:extLst>
              <a:ext uri="{FF2B5EF4-FFF2-40B4-BE49-F238E27FC236}">
                <a16:creationId xmlns:a16="http://schemas.microsoft.com/office/drawing/2014/main" id="{489082D2-1970-9E0D-8047-CD7E87CD6658}"/>
              </a:ext>
            </a:extLst>
          </p:cNvPr>
          <p:cNvGrpSpPr/>
          <p:nvPr/>
        </p:nvGrpSpPr>
        <p:grpSpPr>
          <a:xfrm>
            <a:off x="893806" y="3069739"/>
            <a:ext cx="5117184" cy="1553498"/>
            <a:chOff x="6436609" y="707047"/>
            <a:chExt cx="5117184" cy="1553498"/>
          </a:xfrm>
        </p:grpSpPr>
        <p:sp>
          <p:nvSpPr>
            <p:cNvPr id="15" name="Google Shape;298;p6">
              <a:extLst>
                <a:ext uri="{FF2B5EF4-FFF2-40B4-BE49-F238E27FC236}">
                  <a16:creationId xmlns:a16="http://schemas.microsoft.com/office/drawing/2014/main" id="{BADA4D4C-40C7-29C4-CAF0-E2FAF7F6DE19}"/>
                </a:ext>
              </a:extLst>
            </p:cNvPr>
            <p:cNvSpPr txBox="1"/>
            <p:nvPr/>
          </p:nvSpPr>
          <p:spPr>
            <a:xfrm>
              <a:off x="8296712" y="967652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6" name="Google Shape;299;p6">
              <a:extLst>
                <a:ext uri="{FF2B5EF4-FFF2-40B4-BE49-F238E27FC236}">
                  <a16:creationId xmlns:a16="http://schemas.microsoft.com/office/drawing/2014/main" id="{F5A98739-67D2-5AB7-BF02-6ACF23D9BEDA}"/>
                </a:ext>
              </a:extLst>
            </p:cNvPr>
            <p:cNvSpPr txBox="1"/>
            <p:nvPr/>
          </p:nvSpPr>
          <p:spPr>
            <a:xfrm>
              <a:off x="9202419" y="707047"/>
              <a:ext cx="1377300" cy="4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Mehmet Kabasakal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  <a:p>
              <a:pPr marL="100330" marR="0" lvl="0" indent="0" algn="l" rtl="0">
                <a:lnSpc>
                  <a:spcPct val="100000"/>
                </a:lnSpc>
                <a:spcBef>
                  <a:spcPts val="72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Assoc.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7" name="Google Shape;300;p6">
              <a:extLst>
                <a:ext uri="{FF2B5EF4-FFF2-40B4-BE49-F238E27FC236}">
                  <a16:creationId xmlns:a16="http://schemas.microsoft.com/office/drawing/2014/main" id="{6DDB48F3-4B1C-BFC4-2A0E-2EFB2B5C1048}"/>
                </a:ext>
              </a:extLst>
            </p:cNvPr>
            <p:cNvSpPr txBox="1"/>
            <p:nvPr/>
          </p:nvSpPr>
          <p:spPr>
            <a:xfrm>
              <a:off x="8296712" y="121088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8" name="Google Shape;301;p6">
              <a:extLst>
                <a:ext uri="{FF2B5EF4-FFF2-40B4-BE49-F238E27FC236}">
                  <a16:creationId xmlns:a16="http://schemas.microsoft.com/office/drawing/2014/main" id="{8A3C776A-A4BE-FFE1-9FAA-90B96A24A742}"/>
                </a:ext>
              </a:extLst>
            </p:cNvPr>
            <p:cNvSpPr txBox="1"/>
            <p:nvPr/>
          </p:nvSpPr>
          <p:spPr>
            <a:xfrm>
              <a:off x="9290090" y="1210882"/>
              <a:ext cx="13461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Ankara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19" name="Google Shape;302;p6">
              <a:extLst>
                <a:ext uri="{FF2B5EF4-FFF2-40B4-BE49-F238E27FC236}">
                  <a16:creationId xmlns:a16="http://schemas.microsoft.com/office/drawing/2014/main" id="{AD3DA81D-350B-2737-AE17-2A4662D86F3D}"/>
                </a:ext>
              </a:extLst>
            </p:cNvPr>
            <p:cNvSpPr txBox="1"/>
            <p:nvPr/>
          </p:nvSpPr>
          <p:spPr>
            <a:xfrm>
              <a:off x="8286415" y="1460505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0" name="Google Shape;303;p6">
              <a:extLst>
                <a:ext uri="{FF2B5EF4-FFF2-40B4-BE49-F238E27FC236}">
                  <a16:creationId xmlns:a16="http://schemas.microsoft.com/office/drawing/2014/main" id="{04505B24-A56E-A613-8E5A-699FEB585D4B}"/>
                </a:ext>
              </a:extLst>
            </p:cNvPr>
            <p:cNvSpPr txBox="1"/>
            <p:nvPr/>
          </p:nvSpPr>
          <p:spPr>
            <a:xfrm>
              <a:off x="9279793" y="1460505"/>
              <a:ext cx="2274000" cy="42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Turkish Political Life, Constitution and Political Institutions, Comparative Political Movements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1" name="Google Shape;304;p6">
              <a:extLst>
                <a:ext uri="{FF2B5EF4-FFF2-40B4-BE49-F238E27FC236}">
                  <a16:creationId xmlns:a16="http://schemas.microsoft.com/office/drawing/2014/main" id="{13C3FE53-A384-35D9-B6F6-F75CF7DD3F39}"/>
                </a:ext>
              </a:extLst>
            </p:cNvPr>
            <p:cNvSpPr txBox="1"/>
            <p:nvPr/>
          </p:nvSpPr>
          <p:spPr>
            <a:xfrm>
              <a:off x="8286415" y="1865814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2" name="Google Shape;305;p6">
              <a:extLst>
                <a:ext uri="{FF2B5EF4-FFF2-40B4-BE49-F238E27FC236}">
                  <a16:creationId xmlns:a16="http://schemas.microsoft.com/office/drawing/2014/main" id="{E1680EFF-DD84-C23C-43D3-32B5D7BCA6EB}"/>
                </a:ext>
              </a:extLst>
            </p:cNvPr>
            <p:cNvSpPr txBox="1"/>
            <p:nvPr/>
          </p:nvSpPr>
          <p:spPr>
            <a:xfrm>
              <a:off x="9279793" y="1865814"/>
              <a:ext cx="209673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mehmet.kabasakal@okan.edu.tr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3" name="Google Shape;306;p6">
              <a:extLst>
                <a:ext uri="{FF2B5EF4-FFF2-40B4-BE49-F238E27FC236}">
                  <a16:creationId xmlns:a16="http://schemas.microsoft.com/office/drawing/2014/main" id="{48A3AD15-0C18-89DF-D1EE-ECF376B1DCC7}"/>
                </a:ext>
              </a:extLst>
            </p:cNvPr>
            <p:cNvSpPr txBox="1"/>
            <p:nvPr/>
          </p:nvSpPr>
          <p:spPr>
            <a:xfrm>
              <a:off x="8286414" y="2109045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24" name="Google Shape;307;p6">
              <a:extLst>
                <a:ext uri="{FF2B5EF4-FFF2-40B4-BE49-F238E27FC236}">
                  <a16:creationId xmlns:a16="http://schemas.microsoft.com/office/drawing/2014/main" id="{74C9F7D3-7E16-DAF0-0B23-C2AD79CD19DD}"/>
                </a:ext>
              </a:extLst>
            </p:cNvPr>
            <p:cNvSpPr txBox="1"/>
            <p:nvPr/>
          </p:nvSpPr>
          <p:spPr>
            <a:xfrm>
              <a:off x="9279793" y="2109045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#2045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25" name="Google Shape;308;p6" descr="Mehmet Kabasakal">
              <a:extLst>
                <a:ext uri="{FF2B5EF4-FFF2-40B4-BE49-F238E27FC236}">
                  <a16:creationId xmlns:a16="http://schemas.microsoft.com/office/drawing/2014/main" id="{E98980AB-E832-EAA0-561A-CB8F35BDE4A0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436609" y="1096697"/>
              <a:ext cx="1494693" cy="1122997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4094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"/>
          <p:cNvSpPr txBox="1"/>
          <p:nvPr/>
        </p:nvSpPr>
        <p:spPr>
          <a:xfrm rot="-5400000">
            <a:off x="-1419425" y="2493927"/>
            <a:ext cx="37671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0" lvl="0" indent="0" algn="ctr" rtl="0">
              <a:lnSpc>
                <a:spcPct val="9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tr-TR" sz="2400" b="1" i="0" u="none" strike="noStrike" cap="none">
                <a:solidFill>
                  <a:srgbClr val="15608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Political Science and International Relations</a:t>
            </a:r>
            <a:endParaRPr sz="24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40" name="Google Shape;340;p7"/>
          <p:cNvSpPr txBox="1">
            <a:spLocks noGrp="1"/>
          </p:cNvSpPr>
          <p:nvPr>
            <p:ph type="dt" idx="10"/>
          </p:nvPr>
        </p:nvSpPr>
        <p:spPr>
          <a:xfrm>
            <a:off x="6916825" y="6457975"/>
            <a:ext cx="5187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 Faculty of Business and Administrative Sciences</a:t>
            </a:r>
            <a:endParaRPr/>
          </a:p>
          <a:p>
            <a:pPr marL="12700" lvl="0" indent="0" algn="ctr" rtl="0">
              <a:lnSpc>
                <a:spcPct val="9861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grpSp>
        <p:nvGrpSpPr>
          <p:cNvPr id="341" name="Google Shape;341;p7"/>
          <p:cNvGrpSpPr/>
          <p:nvPr/>
        </p:nvGrpSpPr>
        <p:grpSpPr>
          <a:xfrm>
            <a:off x="891446" y="683831"/>
            <a:ext cx="4778242" cy="1563793"/>
            <a:chOff x="891446" y="683831"/>
            <a:chExt cx="4778242" cy="1563793"/>
          </a:xfrm>
        </p:grpSpPr>
        <p:sp>
          <p:nvSpPr>
            <p:cNvPr id="342" name="Google Shape;342;p7"/>
            <p:cNvSpPr txBox="1"/>
            <p:nvPr/>
          </p:nvSpPr>
          <p:spPr>
            <a:xfrm>
              <a:off x="3532515" y="683831"/>
              <a:ext cx="1505329" cy="182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Hasan Deniz Pekşen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3" name="Google Shape;343;p7"/>
            <p:cNvSpPr txBox="1"/>
            <p:nvPr/>
          </p:nvSpPr>
          <p:spPr>
            <a:xfrm>
              <a:off x="2544511" y="944431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4" name="Google Shape;344;p7"/>
            <p:cNvSpPr txBox="1"/>
            <p:nvPr/>
          </p:nvSpPr>
          <p:spPr>
            <a:xfrm>
              <a:off x="3537890" y="944431"/>
              <a:ext cx="1284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5" name="Google Shape;345;p7"/>
            <p:cNvSpPr txBox="1"/>
            <p:nvPr/>
          </p:nvSpPr>
          <p:spPr>
            <a:xfrm>
              <a:off x="2544511" y="1187662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6" name="Google Shape;346;p7"/>
            <p:cNvSpPr txBox="1"/>
            <p:nvPr/>
          </p:nvSpPr>
          <p:spPr>
            <a:xfrm>
              <a:off x="3537890" y="1187662"/>
              <a:ext cx="1456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Galatasaray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7" name="Google Shape;347;p7"/>
            <p:cNvSpPr txBox="1"/>
            <p:nvPr/>
          </p:nvSpPr>
          <p:spPr>
            <a:xfrm>
              <a:off x="2544511" y="1447586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8" name="Google Shape;348;p7"/>
            <p:cNvSpPr txBox="1"/>
            <p:nvPr/>
          </p:nvSpPr>
          <p:spPr>
            <a:xfrm>
              <a:off x="3537888" y="1447586"/>
              <a:ext cx="2131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International Security, International Politics, International Terrorism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49" name="Google Shape;349;p7"/>
            <p:cNvSpPr txBox="1"/>
            <p:nvPr/>
          </p:nvSpPr>
          <p:spPr>
            <a:xfrm>
              <a:off x="2544509" y="1852894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0" name="Google Shape;350;p7"/>
            <p:cNvSpPr txBox="1"/>
            <p:nvPr/>
          </p:nvSpPr>
          <p:spPr>
            <a:xfrm>
              <a:off x="3537887" y="1852894"/>
              <a:ext cx="1652903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hasan.peksen@okan.edu.tr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1" name="Google Shape;351;p7"/>
            <p:cNvSpPr txBox="1"/>
            <p:nvPr/>
          </p:nvSpPr>
          <p:spPr>
            <a:xfrm>
              <a:off x="2544509" y="2096124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2" name="Google Shape;352;p7"/>
            <p:cNvSpPr txBox="1"/>
            <p:nvPr/>
          </p:nvSpPr>
          <p:spPr>
            <a:xfrm>
              <a:off x="3537888" y="2096124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 (216) 677 16 30 #2544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353" name="Google Shape;353;p7" descr="Hasan Deniz Pekşen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1446" y="1018066"/>
              <a:ext cx="1487301" cy="1218449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grpSp>
        <p:nvGrpSpPr>
          <p:cNvPr id="354" name="Google Shape;354;p7"/>
          <p:cNvGrpSpPr/>
          <p:nvPr/>
        </p:nvGrpSpPr>
        <p:grpSpPr>
          <a:xfrm>
            <a:off x="890991" y="3192919"/>
            <a:ext cx="4800490" cy="1532907"/>
            <a:chOff x="890991" y="3192919"/>
            <a:chExt cx="4800490" cy="1532907"/>
          </a:xfrm>
        </p:grpSpPr>
        <p:sp>
          <p:nvSpPr>
            <p:cNvPr id="355" name="Google Shape;355;p7"/>
            <p:cNvSpPr txBox="1"/>
            <p:nvPr/>
          </p:nvSpPr>
          <p:spPr>
            <a:xfrm>
              <a:off x="3522593" y="3192919"/>
              <a:ext cx="1271270" cy="182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3325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tr-TR" sz="11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Gökçe Balaban</a:t>
              </a:r>
              <a:endParaRPr sz="11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6" name="Google Shape;356;p7"/>
            <p:cNvSpPr txBox="1"/>
            <p:nvPr/>
          </p:nvSpPr>
          <p:spPr>
            <a:xfrm>
              <a:off x="2565098" y="3453524"/>
              <a:ext cx="4806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TITLE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7" name="Google Shape;357;p7"/>
            <p:cNvSpPr txBox="1"/>
            <p:nvPr/>
          </p:nvSpPr>
          <p:spPr>
            <a:xfrm>
              <a:off x="3558481" y="3453524"/>
              <a:ext cx="7620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Asst. Prof.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8" name="Google Shape;358;p7"/>
            <p:cNvSpPr txBox="1"/>
            <p:nvPr/>
          </p:nvSpPr>
          <p:spPr>
            <a:xfrm>
              <a:off x="2565098" y="3696755"/>
              <a:ext cx="6453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PHD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59" name="Google Shape;359;p7"/>
            <p:cNvSpPr txBox="1"/>
            <p:nvPr/>
          </p:nvSpPr>
          <p:spPr>
            <a:xfrm>
              <a:off x="3558481" y="3696755"/>
              <a:ext cx="21318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Middle East Technical University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0" name="Google Shape;360;p7"/>
            <p:cNvSpPr txBox="1"/>
            <p:nvPr/>
          </p:nvSpPr>
          <p:spPr>
            <a:xfrm>
              <a:off x="2565098" y="3925787"/>
              <a:ext cx="7608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RESEARCH AREA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1" name="Google Shape;361;p7"/>
            <p:cNvSpPr txBox="1"/>
            <p:nvPr/>
          </p:nvSpPr>
          <p:spPr>
            <a:xfrm>
              <a:off x="3558481" y="3925787"/>
              <a:ext cx="2133000" cy="28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International Security, International Relations Theories, Energy Policies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2" name="Google Shape;362;p7"/>
            <p:cNvSpPr txBox="1"/>
            <p:nvPr/>
          </p:nvSpPr>
          <p:spPr>
            <a:xfrm>
              <a:off x="2565098" y="4331091"/>
              <a:ext cx="5322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E-MAIL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3" name="Google Shape;363;p7"/>
            <p:cNvSpPr txBox="1"/>
            <p:nvPr/>
          </p:nvSpPr>
          <p:spPr>
            <a:xfrm>
              <a:off x="3558481" y="4331091"/>
              <a:ext cx="1652905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sng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gokce.balaban@okan.edu.tr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4" name="Google Shape;364;p7"/>
            <p:cNvSpPr txBox="1"/>
            <p:nvPr/>
          </p:nvSpPr>
          <p:spPr>
            <a:xfrm>
              <a:off x="2565099" y="4574326"/>
              <a:ext cx="560700" cy="15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1" i="0" u="none" strike="noStrike" cap="none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PHONE</a:t>
              </a:r>
              <a:endParaRPr sz="9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365" name="Google Shape;365;p7"/>
            <p:cNvSpPr txBox="1"/>
            <p:nvPr/>
          </p:nvSpPr>
          <p:spPr>
            <a:xfrm>
              <a:off x="3558481" y="4574326"/>
              <a:ext cx="1285240" cy="151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0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(216)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677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16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30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Times New Roman"/>
                  <a:cs typeface="Times New Roman"/>
                  <a:sym typeface="Palatino Linotype"/>
                </a:rPr>
                <a:t>#</a:t>
              </a:r>
              <a:r>
                <a:rPr lang="tr-TR" sz="900" b="0" i="0" u="none" strike="noStrike" cap="none" dirty="0">
                  <a:solidFill>
                    <a:srgbClr val="156082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2475</a:t>
              </a:r>
              <a:endParaRPr sz="900" b="0" i="0" u="none" strike="noStrike" cap="none" dirty="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pic>
          <p:nvPicPr>
            <p:cNvPr id="366" name="Google Shape;366;p7" descr="Gökçe Balaba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0991" y="3431901"/>
              <a:ext cx="1489698" cy="1225395"/>
            </a:xfrm>
            <a:prstGeom prst="rect">
              <a:avLst/>
            </a:prstGeom>
            <a:noFill/>
            <a:ln w="38100" cap="sq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2352"/>
                </a:srgbClr>
              </a:outerShdw>
            </a:effectLst>
          </p:spPr>
        </p:pic>
      </p:grpSp>
      <p:sp>
        <p:nvSpPr>
          <p:cNvPr id="367" name="Google Shape;367;p7"/>
          <p:cNvSpPr txBox="1">
            <a:spLocks noGrp="1"/>
          </p:cNvSpPr>
          <p:nvPr>
            <p:ph type="ftr" idx="11"/>
          </p:nvPr>
        </p:nvSpPr>
        <p:spPr>
          <a:xfrm>
            <a:off x="385124" y="6444775"/>
            <a:ext cx="4488000" cy="9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/>
              <a:t>2024-2025 RESEARCHERS CATALOG</a:t>
            </a: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12700" lvl="0" indent="0" algn="l" rtl="0">
              <a:lnSpc>
                <a:spcPct val="98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608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1598</Words>
  <Application>Microsoft Macintosh PowerPoint</Application>
  <PresentationFormat>Geniş ekran</PresentationFormat>
  <Paragraphs>437</Paragraphs>
  <Slides>13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Times New Roman</vt:lpstr>
      <vt:lpstr>Calibri</vt:lpstr>
      <vt:lpstr>Palatino Linotype</vt:lpstr>
      <vt:lpstr>Tahoma</vt:lpstr>
      <vt:lpstr>Arial</vt:lpstr>
      <vt:lpstr>Office Theme</vt:lpstr>
      <vt:lpstr>Istanbul Okan University  Faculty of Business and Administrative Sciences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Laboratories and Research Centers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Ateş Erol</dc:creator>
  <cp:lastModifiedBy>Unkown</cp:lastModifiedBy>
  <cp:revision>5</cp:revision>
  <dcterms:created xsi:type="dcterms:W3CDTF">2025-03-25T08:19:21Z</dcterms:created>
  <dcterms:modified xsi:type="dcterms:W3CDTF">2025-05-23T06:59:03Z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2025-03-25T00:00:00Z</vt:filetime>
  </property>
  <property fmtid="{D5CDD505-2E9C-101B-9397-08002B2CF9AE}" pid="5" name="Producer">
    <vt:lpwstr>GPL Ghostscript 9.26</vt:lpwstr>
  </property>
</Properties>
</file>